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00"/>
    <a:srgbClr val="FF6600"/>
    <a:srgbClr val="FFCC66"/>
    <a:srgbClr val="680000"/>
    <a:srgbClr val="800080"/>
    <a:srgbClr val="A20000"/>
    <a:srgbClr val="CCECFF"/>
    <a:srgbClr val="CDF5FF"/>
    <a:srgbClr val="B9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59D3A5-E89E-45EC-8405-D5885625BCAD}" v="12" dt="2024-04-01T13:44:41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66667" autoAdjust="0"/>
  </p:normalViewPr>
  <p:slideViewPr>
    <p:cSldViewPr snapToGrid="0">
      <p:cViewPr varScale="1">
        <p:scale>
          <a:sx n="49" d="100"/>
          <a:sy n="49" d="100"/>
        </p:scale>
        <p:origin x="128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59EA5-A731-4714-93C9-53FD328F1F6B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DCFD8-1F14-4F85-9C1E-0E611A745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108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A8BE6-D8E9-4812-B762-797B576EB4AF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632A1-FAB4-49EB-AA1E-7D1F1F0DD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65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9443-BC9F-4034-AE7E-843ECE2E9A99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A18-B919-4B22-B2DF-1632B786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72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9443-BC9F-4034-AE7E-843ECE2E9A99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A18-B919-4B22-B2DF-1632B786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41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9443-BC9F-4034-AE7E-843ECE2E9A99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A18-B919-4B22-B2DF-1632B786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12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9443-BC9F-4034-AE7E-843ECE2E9A99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A18-B919-4B22-B2DF-1632B786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29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9443-BC9F-4034-AE7E-843ECE2E9A99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A18-B919-4B22-B2DF-1632B786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25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9443-BC9F-4034-AE7E-843ECE2E9A99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A18-B919-4B22-B2DF-1632B786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50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9443-BC9F-4034-AE7E-843ECE2E9A99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A18-B919-4B22-B2DF-1632B786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726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9443-BC9F-4034-AE7E-843ECE2E9A99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A18-B919-4B22-B2DF-1632B786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7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9443-BC9F-4034-AE7E-843ECE2E9A99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A18-B919-4B22-B2DF-1632B786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97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9443-BC9F-4034-AE7E-843ECE2E9A99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A18-B919-4B22-B2DF-1632B786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05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9443-BC9F-4034-AE7E-843ECE2E9A99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A18-B919-4B22-B2DF-1632B786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08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49443-BC9F-4034-AE7E-843ECE2E9A99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41A18-B919-4B22-B2DF-1632B786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49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1" name="Rectangle 13320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3" name="Rectangle 13322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 descr="brown and black wire on green grass during daytime">
            <a:extLst>
              <a:ext uri="{FF2B5EF4-FFF2-40B4-BE49-F238E27FC236}">
                <a16:creationId xmlns:a16="http://schemas.microsoft.com/office/drawing/2014/main" id="{A03981AC-DA38-5EB3-6E7E-24411586C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2" r="5499" b="-1"/>
          <a:stretch/>
        </p:blipFill>
        <p:spPr bwMode="auto">
          <a:xfrm>
            <a:off x="-170" y="10"/>
            <a:ext cx="84503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2C8136-BE45-ED33-91C4-09C3D476056D}"/>
              </a:ext>
            </a:extLst>
          </p:cNvPr>
          <p:cNvSpPr txBox="1"/>
          <p:nvPr/>
        </p:nvSpPr>
        <p:spPr>
          <a:xfrm>
            <a:off x="638438" y="509451"/>
            <a:ext cx="6201469" cy="17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sz="32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9000" i="1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Stations of the Cross -</a:t>
            </a:r>
            <a:br>
              <a:rPr lang="en-US" sz="9000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0" i="1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poetry for prayer and reflection.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000" i="1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9000" i="1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0" i="1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Fr Mark Skelton</a:t>
            </a:r>
            <a:r>
              <a:rPr lang="en-US" sz="9000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9000" i="1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Plymouth Diocese.</a:t>
            </a:r>
          </a:p>
        </p:txBody>
      </p:sp>
      <p:pic>
        <p:nvPicPr>
          <p:cNvPr id="6" name="Picture 5" descr="A purple and white logo&#10;&#10;AI-generated content may be incorrect.">
            <a:extLst>
              <a:ext uri="{FF2B5EF4-FFF2-40B4-BE49-F238E27FC236}">
                <a16:creationId xmlns:a16="http://schemas.microsoft.com/office/drawing/2014/main" id="{AA9ED181-2B52-AD3A-23C9-83AD1690A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7" r="1" b="1292"/>
          <a:stretch/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635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54D29-E574-E976-CD3A-ECB21BB81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E98EAA-58AF-E08E-F4F4-B5D7DA69C6BB}"/>
              </a:ext>
            </a:extLst>
          </p:cNvPr>
          <p:cNvSpPr txBox="1"/>
          <p:nvPr/>
        </p:nvSpPr>
        <p:spPr>
          <a:xfrm>
            <a:off x="820974" y="996747"/>
            <a:ext cx="6093994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The Ninth Station: Jesus falls the third time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The load which crushes with its weight.</a:t>
            </a:r>
          </a:p>
          <a:p>
            <a:r>
              <a:rPr lang="en-GB" sz="2400" dirty="0">
                <a:solidFill>
                  <a:schemeClr val="bg1"/>
                </a:solidFill>
              </a:rPr>
              <a:t>And even Simon cannot hold</a:t>
            </a:r>
          </a:p>
          <a:p>
            <a:r>
              <a:rPr lang="en-GB" sz="2400" dirty="0">
                <a:solidFill>
                  <a:schemeClr val="bg1"/>
                </a:solidFill>
              </a:rPr>
              <a:t>this cross which pins the Christ to earth</a:t>
            </a:r>
          </a:p>
          <a:p>
            <a:r>
              <a:rPr lang="en-GB" sz="2400" dirty="0">
                <a:solidFill>
                  <a:schemeClr val="bg1"/>
                </a:solidFill>
              </a:rPr>
              <a:t>like butterfly upon a board.</a:t>
            </a:r>
          </a:p>
          <a:p>
            <a:r>
              <a:rPr lang="en-GB" sz="2400" dirty="0">
                <a:solidFill>
                  <a:schemeClr val="bg1"/>
                </a:solidFill>
              </a:rPr>
              <a:t>His beauty lost to those who will</a:t>
            </a:r>
          </a:p>
          <a:p>
            <a:r>
              <a:rPr lang="en-GB" sz="2400" dirty="0">
                <a:solidFill>
                  <a:schemeClr val="bg1"/>
                </a:solidFill>
              </a:rPr>
              <a:t>not look beyond the ravaged face.</a:t>
            </a:r>
          </a:p>
          <a:p>
            <a:r>
              <a:rPr lang="en-GB" sz="2400" dirty="0">
                <a:solidFill>
                  <a:schemeClr val="bg1"/>
                </a:solidFill>
              </a:rPr>
              <a:t>Yet now he rises, struggles on</a:t>
            </a:r>
          </a:p>
          <a:p>
            <a:r>
              <a:rPr lang="en-GB" sz="2400" dirty="0">
                <a:solidFill>
                  <a:schemeClr val="bg1"/>
                </a:solidFill>
              </a:rPr>
              <a:t>to fill the </a:t>
            </a:r>
            <a:r>
              <a:rPr lang="en-GB" sz="2400" dirty="0" err="1">
                <a:solidFill>
                  <a:schemeClr val="bg1"/>
                </a:solidFill>
              </a:rPr>
              <a:t>dark’ning</a:t>
            </a:r>
            <a:r>
              <a:rPr lang="en-GB" sz="2400" dirty="0">
                <a:solidFill>
                  <a:schemeClr val="bg1"/>
                </a:solidFill>
              </a:rPr>
              <a:t> world with grace. </a:t>
            </a:r>
          </a:p>
          <a:p>
            <a:endParaRPr lang="en-GB" dirty="0"/>
          </a:p>
        </p:txBody>
      </p:sp>
      <p:pic>
        <p:nvPicPr>
          <p:cNvPr id="4" name="Picture 3" descr="A purple and white logo&#10;&#10;AI-generated content may be incorrect.">
            <a:extLst>
              <a:ext uri="{FF2B5EF4-FFF2-40B4-BE49-F238E27FC236}">
                <a16:creationId xmlns:a16="http://schemas.microsoft.com/office/drawing/2014/main" id="{0248CF94-B0DF-E0CE-1FBF-590E70ACF6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44" y="5150838"/>
            <a:ext cx="1099387" cy="1430436"/>
          </a:xfrm>
          <a:prstGeom prst="rect">
            <a:avLst/>
          </a:prstGeom>
        </p:spPr>
      </p:pic>
      <p:pic>
        <p:nvPicPr>
          <p:cNvPr id="6146" name="Picture 2" descr="Free A delicate butterfly rests on a branch amidst a vibrant summer meadow, capturing the essence of nature. Stock Photo">
            <a:extLst>
              <a:ext uri="{FF2B5EF4-FFF2-40B4-BE49-F238E27FC236}">
                <a16:creationId xmlns:a16="http://schemas.microsoft.com/office/drawing/2014/main" id="{8567F5E6-73D6-973B-C6E4-CAFE5C6EFA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 t="2133" r="3236" b="2267"/>
          <a:stretch/>
        </p:blipFill>
        <p:spPr bwMode="auto">
          <a:xfrm>
            <a:off x="7697013" y="1"/>
            <a:ext cx="4494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305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54035-7948-FDC5-0BB6-8C6D2DDF2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347BA3-3C19-3A20-5707-E3D0873652E9}"/>
              </a:ext>
            </a:extLst>
          </p:cNvPr>
          <p:cNvSpPr txBox="1"/>
          <p:nvPr/>
        </p:nvSpPr>
        <p:spPr>
          <a:xfrm>
            <a:off x="1046030" y="428178"/>
            <a:ext cx="695714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The Tenth Station: Jesus is stripped of his clothes</a:t>
            </a:r>
          </a:p>
          <a:p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This man, he knew no hate </a:t>
            </a:r>
          </a:p>
          <a:p>
            <a:r>
              <a:rPr lang="en-GB" sz="2000" dirty="0">
                <a:solidFill>
                  <a:schemeClr val="bg1"/>
                </a:solidFill>
              </a:rPr>
              <a:t>but gathered wastrels in his band.</a:t>
            </a:r>
          </a:p>
          <a:p>
            <a:r>
              <a:rPr lang="en-GB" sz="2000" dirty="0">
                <a:solidFill>
                  <a:schemeClr val="bg1"/>
                </a:solidFill>
              </a:rPr>
              <a:t>He stood in honest openness</a:t>
            </a:r>
          </a:p>
          <a:p>
            <a:r>
              <a:rPr lang="en-GB" sz="2000" dirty="0">
                <a:solidFill>
                  <a:schemeClr val="bg1"/>
                </a:solidFill>
              </a:rPr>
              <a:t>and sought to help them understand.</a:t>
            </a:r>
          </a:p>
          <a:p>
            <a:r>
              <a:rPr lang="en-GB" sz="2000" dirty="0">
                <a:solidFill>
                  <a:schemeClr val="bg1"/>
                </a:solidFill>
              </a:rPr>
              <a:t>He used no verbal tricks to shield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his heart and stood without disguise.</a:t>
            </a:r>
          </a:p>
          <a:p>
            <a:r>
              <a:rPr lang="en-GB" sz="2000" dirty="0">
                <a:solidFill>
                  <a:schemeClr val="bg1"/>
                </a:solidFill>
              </a:rPr>
              <a:t>He gave his love, an open gift,</a:t>
            </a:r>
          </a:p>
          <a:p>
            <a:r>
              <a:rPr lang="en-GB" sz="2000" dirty="0">
                <a:solidFill>
                  <a:schemeClr val="bg1"/>
                </a:solidFill>
              </a:rPr>
              <a:t>to all who’d come, to all who’d cry.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		Yet now he stands alone.</a:t>
            </a:r>
          </a:p>
          <a:p>
            <a:r>
              <a:rPr lang="en-GB" sz="2000" dirty="0">
                <a:solidFill>
                  <a:schemeClr val="bg1"/>
                </a:solidFill>
              </a:rPr>
              <a:t>		And brutal men force him to stand.</a:t>
            </a:r>
          </a:p>
          <a:p>
            <a:r>
              <a:rPr lang="en-GB" sz="2000" dirty="0">
                <a:solidFill>
                  <a:schemeClr val="bg1"/>
                </a:solidFill>
              </a:rPr>
              <a:t>		And cloth, which glued this bloody mess,</a:t>
            </a:r>
          </a:p>
          <a:p>
            <a:r>
              <a:rPr lang="en-GB" sz="2000" dirty="0">
                <a:solidFill>
                  <a:schemeClr val="bg1"/>
                </a:solidFill>
              </a:rPr>
              <a:t>		is ripped and torn by angry hands.</a:t>
            </a:r>
          </a:p>
          <a:p>
            <a:r>
              <a:rPr lang="en-GB" sz="2000" dirty="0">
                <a:solidFill>
                  <a:schemeClr val="bg1"/>
                </a:solidFill>
              </a:rPr>
              <a:t>		All hope seems gone; he cannot wield</a:t>
            </a:r>
          </a:p>
          <a:p>
            <a:r>
              <a:rPr lang="en-GB" sz="2000" dirty="0">
                <a:solidFill>
                  <a:schemeClr val="bg1"/>
                </a:solidFill>
              </a:rPr>
              <a:t>		the least defence ‘</a:t>
            </a:r>
            <a:r>
              <a:rPr lang="en-GB" sz="2000" dirty="0" err="1">
                <a:solidFill>
                  <a:schemeClr val="bg1"/>
                </a:solidFill>
              </a:rPr>
              <a:t>gainst</a:t>
            </a:r>
            <a:r>
              <a:rPr lang="en-GB" sz="2000" dirty="0">
                <a:solidFill>
                  <a:schemeClr val="bg1"/>
                </a:solidFill>
              </a:rPr>
              <a:t> prying eyes.</a:t>
            </a:r>
          </a:p>
          <a:p>
            <a:r>
              <a:rPr lang="en-GB" sz="2000" dirty="0">
                <a:solidFill>
                  <a:schemeClr val="bg1"/>
                </a:solidFill>
              </a:rPr>
              <a:t>		Yet, does his own attention shift,</a:t>
            </a:r>
          </a:p>
          <a:p>
            <a:r>
              <a:rPr lang="en-GB" sz="2000" dirty="0">
                <a:solidFill>
                  <a:schemeClr val="bg1"/>
                </a:solidFill>
              </a:rPr>
              <a:t>		to look beyond, where hate shall die.</a:t>
            </a:r>
          </a:p>
        </p:txBody>
      </p:sp>
      <p:pic>
        <p:nvPicPr>
          <p:cNvPr id="4" name="Picture 3" descr="A purple and white logo&#10;&#10;AI-generated content may be incorrect.">
            <a:extLst>
              <a:ext uri="{FF2B5EF4-FFF2-40B4-BE49-F238E27FC236}">
                <a16:creationId xmlns:a16="http://schemas.microsoft.com/office/drawing/2014/main" id="{0AC54550-2549-DC75-DBFD-4CA6F6B901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27" y="4999385"/>
            <a:ext cx="1099387" cy="1430436"/>
          </a:xfrm>
          <a:prstGeom prst="rect">
            <a:avLst/>
          </a:prstGeom>
        </p:spPr>
      </p:pic>
      <p:pic>
        <p:nvPicPr>
          <p:cNvPr id="7170" name="Picture 2" descr="Free A silhouette of a man praying at sunset, wearing a crown of thorns, symbolizing faith and hope. Stock Photo">
            <a:extLst>
              <a:ext uri="{FF2B5EF4-FFF2-40B4-BE49-F238E27FC236}">
                <a16:creationId xmlns:a16="http://schemas.microsoft.com/office/drawing/2014/main" id="{C05FB25C-DB87-8965-4BBA-2D5512011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81"/>
          <a:stretch/>
        </p:blipFill>
        <p:spPr bwMode="auto">
          <a:xfrm>
            <a:off x="8003177" y="0"/>
            <a:ext cx="41888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962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4FBC4-E73E-FDE6-6EBC-59D533591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8ACCD6-44C3-6413-185B-E31F4ADA42D3}"/>
              </a:ext>
            </a:extLst>
          </p:cNvPr>
          <p:cNvSpPr txBox="1"/>
          <p:nvPr/>
        </p:nvSpPr>
        <p:spPr>
          <a:xfrm>
            <a:off x="619453" y="760412"/>
            <a:ext cx="6733931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Eleventh Station: Jesus is nailed to the cross </a:t>
            </a:r>
          </a:p>
          <a:p>
            <a:b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hands, formed in his mother’s womb,</a:t>
            </a:r>
          </a:p>
          <a:p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moulded for the work ahead.</a:t>
            </a:r>
          </a:p>
          <a:p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hands which, raised above the crowd,</a:t>
            </a:r>
          </a:p>
          <a:p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fed thousands with a loaf of bread.</a:t>
            </a:r>
          </a:p>
          <a:p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hands which, drawing in the sky,</a:t>
            </a:r>
          </a:p>
          <a:p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could paint the Kingdom here on earth.</a:t>
            </a:r>
          </a:p>
          <a:p>
            <a:b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Or kneel, with bowl and jug and towel,</a:t>
            </a:r>
          </a:p>
          <a:p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and teach his followers to serve.</a:t>
            </a:r>
          </a:p>
          <a:p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These hands, which healed away the grief</a:t>
            </a:r>
          </a:p>
          <a:p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and eased the pain, changed bad to good,</a:t>
            </a:r>
          </a:p>
          <a:p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are taken now and held by force</a:t>
            </a:r>
          </a:p>
          <a:p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and hammer blow skewers them to wood.</a:t>
            </a:r>
          </a:p>
        </p:txBody>
      </p:sp>
      <p:pic>
        <p:nvPicPr>
          <p:cNvPr id="4" name="Picture 3" descr="A purple and white logo&#10;&#10;AI-generated content may be incorrect.">
            <a:extLst>
              <a:ext uri="{FF2B5EF4-FFF2-40B4-BE49-F238E27FC236}">
                <a16:creationId xmlns:a16="http://schemas.microsoft.com/office/drawing/2014/main" id="{3E3D601E-D081-E130-DAE2-E2D6F0AF5D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44" y="5150838"/>
            <a:ext cx="1099387" cy="1430436"/>
          </a:xfrm>
          <a:prstGeom prst="rect">
            <a:avLst/>
          </a:prstGeom>
        </p:spPr>
      </p:pic>
      <p:pic>
        <p:nvPicPr>
          <p:cNvPr id="8194" name="Picture 2" descr="Free A solemn representation of the crucifixion of Jesus, emphasizing the suffering and sacrifice. Stock Photo">
            <a:extLst>
              <a:ext uri="{FF2B5EF4-FFF2-40B4-BE49-F238E27FC236}">
                <a16:creationId xmlns:a16="http://schemas.microsoft.com/office/drawing/2014/main" id="{DA4AA034-6612-89D1-FFAA-2C8538E81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705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487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253E0-4B70-F99A-E2BE-23372DB56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ED8705-8438-89D0-5533-1C5413E6569D}"/>
              </a:ext>
            </a:extLst>
          </p:cNvPr>
          <p:cNvSpPr txBox="1"/>
          <p:nvPr/>
        </p:nvSpPr>
        <p:spPr>
          <a:xfrm>
            <a:off x="721808" y="382905"/>
            <a:ext cx="668483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The Twelfth Station: Jesus dies on the cross</a:t>
            </a:r>
          </a:p>
          <a:p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The harsh rake of his throat dredged raw with sand.</a:t>
            </a:r>
          </a:p>
          <a:p>
            <a:r>
              <a:rPr lang="en-GB" dirty="0">
                <a:solidFill>
                  <a:schemeClr val="bg1"/>
                </a:solidFill>
              </a:rPr>
              <a:t>Each word rasped out in agony of pain;</a:t>
            </a:r>
          </a:p>
          <a:p>
            <a:r>
              <a:rPr lang="en-GB" dirty="0">
                <a:solidFill>
                  <a:schemeClr val="bg1"/>
                </a:solidFill>
              </a:rPr>
              <a:t>and yet “Behold thy mother, take her hand.</a:t>
            </a:r>
          </a:p>
          <a:p>
            <a:r>
              <a:rPr lang="en-GB" dirty="0">
                <a:solidFill>
                  <a:schemeClr val="bg1"/>
                </a:solidFill>
              </a:rPr>
              <a:t>Behold thy son, you called to love again”.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To ones who stand and jeer, so filled with hate,</a:t>
            </a:r>
          </a:p>
          <a:p>
            <a:r>
              <a:rPr lang="en-GB" dirty="0">
                <a:solidFill>
                  <a:schemeClr val="bg1"/>
                </a:solidFill>
              </a:rPr>
              <a:t>he speaks forgiveness they’ll refuse to hear.</a:t>
            </a:r>
          </a:p>
          <a:p>
            <a:r>
              <a:rPr lang="en-GB" dirty="0">
                <a:solidFill>
                  <a:schemeClr val="bg1"/>
                </a:solidFill>
              </a:rPr>
              <a:t>To one who struggles with what lies ahead </a:t>
            </a:r>
          </a:p>
          <a:p>
            <a:r>
              <a:rPr lang="en-GB" dirty="0">
                <a:solidFill>
                  <a:schemeClr val="bg1"/>
                </a:solidFill>
              </a:rPr>
              <a:t>he whispers of a kingdom freed from fear.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			Though, as he looks into the </a:t>
            </a:r>
            <a:r>
              <a:rPr lang="en-GB" dirty="0" err="1">
                <a:solidFill>
                  <a:schemeClr val="bg1"/>
                </a:solidFill>
              </a:rPr>
              <a:t>gath’ring</a:t>
            </a:r>
            <a:r>
              <a:rPr lang="en-GB" dirty="0">
                <a:solidFill>
                  <a:schemeClr val="bg1"/>
                </a:solidFill>
              </a:rPr>
              <a:t> storm,</a:t>
            </a:r>
          </a:p>
          <a:p>
            <a:r>
              <a:rPr lang="en-GB" dirty="0">
                <a:solidFill>
                  <a:schemeClr val="bg1"/>
                </a:solidFill>
              </a:rPr>
              <a:t>			in anguish searching for his Father’s face,</a:t>
            </a:r>
          </a:p>
          <a:p>
            <a:r>
              <a:rPr lang="en-GB" dirty="0">
                <a:solidFill>
                  <a:schemeClr val="bg1"/>
                </a:solidFill>
              </a:rPr>
              <a:t>			and cannot see, and cannot feel that love,</a:t>
            </a:r>
          </a:p>
          <a:p>
            <a:r>
              <a:rPr lang="en-GB" dirty="0">
                <a:solidFill>
                  <a:schemeClr val="bg1"/>
                </a:solidFill>
              </a:rPr>
              <a:t>			He offers up his heart, this mode of grace.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			As darkness smothers, crushing out his life,</a:t>
            </a:r>
          </a:p>
          <a:p>
            <a:r>
              <a:rPr lang="en-GB" dirty="0">
                <a:solidFill>
                  <a:schemeClr val="bg1"/>
                </a:solidFill>
              </a:rPr>
              <a:t>			he calls an end to history’s demand.</a:t>
            </a:r>
          </a:p>
          <a:p>
            <a:r>
              <a:rPr lang="en-GB" dirty="0">
                <a:solidFill>
                  <a:schemeClr val="bg1"/>
                </a:solidFill>
              </a:rPr>
              <a:t>			And soldiers witness, though they know it not,</a:t>
            </a:r>
          </a:p>
          <a:p>
            <a:r>
              <a:rPr lang="en-GB" dirty="0">
                <a:solidFill>
                  <a:schemeClr val="bg1"/>
                </a:solidFill>
              </a:rPr>
              <a:t>			his opening out to all the Promised Land.</a:t>
            </a:r>
          </a:p>
        </p:txBody>
      </p:sp>
      <p:pic>
        <p:nvPicPr>
          <p:cNvPr id="4" name="Picture 3" descr="A purple and white logo&#10;&#10;AI-generated content may be incorrect.">
            <a:extLst>
              <a:ext uri="{FF2B5EF4-FFF2-40B4-BE49-F238E27FC236}">
                <a16:creationId xmlns:a16="http://schemas.microsoft.com/office/drawing/2014/main" id="{F5C896DD-EDAC-18F7-C75D-3024899BF8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04" y="5044659"/>
            <a:ext cx="1099387" cy="1430436"/>
          </a:xfrm>
          <a:prstGeom prst="rect">
            <a:avLst/>
          </a:prstGeom>
        </p:spPr>
      </p:pic>
      <p:pic>
        <p:nvPicPr>
          <p:cNvPr id="10242" name="Picture 2" descr="Free Artistic portrayal of crucifixion symbolizing spirituality and sacrifice in a dimly lit setting. Stock Photo">
            <a:extLst>
              <a:ext uri="{FF2B5EF4-FFF2-40B4-BE49-F238E27FC236}">
                <a16:creationId xmlns:a16="http://schemas.microsoft.com/office/drawing/2014/main" id="{EBC4C5C2-59E6-ACEC-856B-7ABBE14BD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850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EF71F-E8FF-5184-7457-5D763840D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E787F9-9B30-7B19-5ECE-BB068AD5BEFE}"/>
              </a:ext>
            </a:extLst>
          </p:cNvPr>
          <p:cNvSpPr txBox="1"/>
          <p:nvPr/>
        </p:nvSpPr>
        <p:spPr>
          <a:xfrm>
            <a:off x="457107" y="181957"/>
            <a:ext cx="733606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The Thirteenth Station: Jesus’ body is taken down from the cross </a:t>
            </a:r>
          </a:p>
          <a:p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The body, lowered from its place of pain,</a:t>
            </a:r>
          </a:p>
          <a:p>
            <a:r>
              <a:rPr lang="en-GB" sz="1600" dirty="0">
                <a:solidFill>
                  <a:schemeClr val="bg1"/>
                </a:solidFill>
              </a:rPr>
              <a:t>and held by loving mother once again.</a:t>
            </a:r>
          </a:p>
          <a:p>
            <a:r>
              <a:rPr lang="en-GB" sz="1600" dirty="0">
                <a:solidFill>
                  <a:schemeClr val="bg1"/>
                </a:solidFill>
              </a:rPr>
              <a:t>The limbs, she once repaired from boyish scrapes,</a:t>
            </a:r>
          </a:p>
          <a:p>
            <a:r>
              <a:rPr lang="en-GB" sz="1600" dirty="0">
                <a:solidFill>
                  <a:schemeClr val="bg1"/>
                </a:solidFill>
              </a:rPr>
              <a:t>lie lifeless, torn and ravaged by men’s hate.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And, as she feels hope end and cradles death,</a:t>
            </a:r>
          </a:p>
          <a:p>
            <a:r>
              <a:rPr lang="en-GB" sz="1600" dirty="0">
                <a:solidFill>
                  <a:schemeClr val="bg1"/>
                </a:solidFill>
              </a:rPr>
              <a:t>can she recall the manger, his first breath.</a:t>
            </a:r>
          </a:p>
          <a:p>
            <a:r>
              <a:rPr lang="en-GB" sz="1600" dirty="0">
                <a:solidFill>
                  <a:schemeClr val="bg1"/>
                </a:solidFill>
              </a:rPr>
              <a:t>Now women hold her grief and staunch her cries,</a:t>
            </a:r>
          </a:p>
          <a:p>
            <a:r>
              <a:rPr lang="en-GB" sz="1600" dirty="0">
                <a:solidFill>
                  <a:schemeClr val="bg1"/>
                </a:solidFill>
              </a:rPr>
              <a:t>Then shepherds sang of hopes and floodlit skies.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His hands which drew to joy, which fed and blessed;</a:t>
            </a:r>
          </a:p>
          <a:p>
            <a:r>
              <a:rPr lang="en-GB" sz="1600" dirty="0">
                <a:solidFill>
                  <a:schemeClr val="bg1"/>
                </a:solidFill>
              </a:rPr>
              <a:t>his feet which women washed with tears, caressed,</a:t>
            </a:r>
          </a:p>
          <a:p>
            <a:r>
              <a:rPr lang="en-GB" sz="1600" dirty="0">
                <a:solidFill>
                  <a:schemeClr val="bg1"/>
                </a:solidFill>
              </a:rPr>
              <a:t>lie broken, skewered, mangled, crushed, destroyed.</a:t>
            </a:r>
          </a:p>
          <a:p>
            <a:r>
              <a:rPr lang="en-GB" sz="1600" dirty="0">
                <a:solidFill>
                  <a:schemeClr val="bg1"/>
                </a:solidFill>
              </a:rPr>
              <a:t>And all His vision gone, His future void.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			She reaches back in time to Simeon’s call,</a:t>
            </a:r>
          </a:p>
          <a:p>
            <a:r>
              <a:rPr lang="en-GB" sz="1600" dirty="0">
                <a:solidFill>
                  <a:schemeClr val="bg1"/>
                </a:solidFill>
              </a:rPr>
              <a:t>			when motherhood was young and it was all.</a:t>
            </a:r>
          </a:p>
          <a:p>
            <a:r>
              <a:rPr lang="en-GB" sz="1600" dirty="0">
                <a:solidFill>
                  <a:schemeClr val="bg1"/>
                </a:solidFill>
              </a:rPr>
              <a:t>			The sword he spoke of finds her flailing heart;</a:t>
            </a:r>
          </a:p>
          <a:p>
            <a:r>
              <a:rPr lang="en-GB" sz="1600" dirty="0">
                <a:solidFill>
                  <a:schemeClr val="bg1"/>
                </a:solidFill>
              </a:rPr>
              <a:t>			and grief flares out and rips her heart apart.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			And yet, as darkness gathers overhead,</a:t>
            </a:r>
          </a:p>
          <a:p>
            <a:r>
              <a:rPr lang="en-GB" sz="1600" dirty="0">
                <a:solidFill>
                  <a:schemeClr val="bg1"/>
                </a:solidFill>
              </a:rPr>
              <a:t>			and she accepts this fact: her son is dead,</a:t>
            </a:r>
          </a:p>
          <a:p>
            <a:r>
              <a:rPr lang="en-GB" sz="1600" dirty="0">
                <a:solidFill>
                  <a:schemeClr val="bg1"/>
                </a:solidFill>
              </a:rPr>
              <a:t>			She cannot put aside the words He said,</a:t>
            </a:r>
          </a:p>
          <a:p>
            <a:r>
              <a:rPr lang="en-GB" sz="1600" dirty="0">
                <a:solidFill>
                  <a:schemeClr val="bg1"/>
                </a:solidFill>
              </a:rPr>
              <a:t>			and sees not thorns but gold to crown His head.        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4" name="Picture 3" descr="A purple and white logo&#10;&#10;AI-generated content may be incorrect.">
            <a:extLst>
              <a:ext uri="{FF2B5EF4-FFF2-40B4-BE49-F238E27FC236}">
                <a16:creationId xmlns:a16="http://schemas.microsoft.com/office/drawing/2014/main" id="{1992DBD9-DC9C-9187-BDD4-CD0BC71000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33" y="5151791"/>
            <a:ext cx="1099387" cy="1430436"/>
          </a:xfrm>
          <a:prstGeom prst="rect">
            <a:avLst/>
          </a:prstGeom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A1C74C7E-49B3-F942-9EBA-7BAAAFA13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" r="2672"/>
          <a:stretch/>
        </p:blipFill>
        <p:spPr bwMode="auto">
          <a:xfrm>
            <a:off x="7933841" y="-10786"/>
            <a:ext cx="4276913" cy="68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7CD73F-192D-DA92-1D39-632DF3694D95}"/>
              </a:ext>
            </a:extLst>
          </p:cNvPr>
          <p:cNvSpPr txBox="1"/>
          <p:nvPr/>
        </p:nvSpPr>
        <p:spPr>
          <a:xfrm rot="16200000">
            <a:off x="5676683" y="4600842"/>
            <a:ext cx="40526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Garamond" panose="02020404030301010803" pitchFamily="18" charset="0"/>
              </a:rPr>
              <a:t>Caravaggio – Deposition of Christ, 1603-04, Vatican Museums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246513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F70EE-B238-6E73-7FA0-CF7C1B7D8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78EE87-EF0C-405B-0984-8F4B9D96E985}"/>
              </a:ext>
            </a:extLst>
          </p:cNvPr>
          <p:cNvSpPr txBox="1"/>
          <p:nvPr/>
        </p:nvSpPr>
        <p:spPr>
          <a:xfrm>
            <a:off x="905631" y="437019"/>
            <a:ext cx="563258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The Fourteenth Station: Jesus is laid in the tomb</a:t>
            </a:r>
          </a:p>
          <a:p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His broken corpse laid down with love</a:t>
            </a:r>
          </a:p>
          <a:p>
            <a:r>
              <a:rPr lang="en-GB" sz="2000" dirty="0">
                <a:solidFill>
                  <a:schemeClr val="bg1"/>
                </a:solidFill>
              </a:rPr>
              <a:t>in borrowed grave, in borrowed shroud.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His faithful few weep soft and sure,</a:t>
            </a:r>
          </a:p>
          <a:p>
            <a:r>
              <a:rPr lang="en-GB" sz="2000" dirty="0">
                <a:solidFill>
                  <a:schemeClr val="bg1"/>
                </a:solidFill>
              </a:rPr>
              <a:t>others mourn, shamefaced, from the crowd.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Across the cave the stone is rolled,</a:t>
            </a:r>
          </a:p>
          <a:p>
            <a:r>
              <a:rPr lang="en-GB" sz="2000" dirty="0">
                <a:solidFill>
                  <a:schemeClr val="bg1"/>
                </a:solidFill>
              </a:rPr>
              <a:t>to block the story moving through.</a:t>
            </a:r>
          </a:p>
          <a:p>
            <a:r>
              <a:rPr lang="en-GB" sz="2000" dirty="0">
                <a:solidFill>
                  <a:schemeClr val="bg1"/>
                </a:solidFill>
              </a:rPr>
              <a:t>This body, battered, ravaged, cold,</a:t>
            </a:r>
          </a:p>
          <a:p>
            <a:r>
              <a:rPr lang="en-GB" sz="2000" dirty="0">
                <a:solidFill>
                  <a:schemeClr val="bg1"/>
                </a:solidFill>
              </a:rPr>
              <a:t>will lie and rot, as bodies do.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			This stone, a grey and pitted round,</a:t>
            </a:r>
          </a:p>
          <a:p>
            <a:r>
              <a:rPr lang="en-GB" sz="2000" dirty="0">
                <a:solidFill>
                  <a:schemeClr val="bg1"/>
                </a:solidFill>
              </a:rPr>
              <a:t>			stands in the breach to end the tale.</a:t>
            </a:r>
          </a:p>
          <a:p>
            <a:r>
              <a:rPr lang="en-GB" sz="2000" dirty="0">
                <a:solidFill>
                  <a:schemeClr val="bg1"/>
                </a:solidFill>
              </a:rPr>
              <a:t>			History's full stop, from here no sound</a:t>
            </a:r>
          </a:p>
          <a:p>
            <a:r>
              <a:rPr lang="en-GB" sz="2000" dirty="0">
                <a:solidFill>
                  <a:schemeClr val="bg1"/>
                </a:solidFill>
              </a:rPr>
              <a:t>			will issue. His truth now does fail.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			Doesn't it?</a:t>
            </a:r>
          </a:p>
        </p:txBody>
      </p:sp>
      <p:pic>
        <p:nvPicPr>
          <p:cNvPr id="4" name="Picture 3" descr="A purple and white logo&#10;&#10;AI-generated content may be incorrect.">
            <a:extLst>
              <a:ext uri="{FF2B5EF4-FFF2-40B4-BE49-F238E27FC236}">
                <a16:creationId xmlns:a16="http://schemas.microsoft.com/office/drawing/2014/main" id="{A6837F49-2657-3FBF-EE11-686B20464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37" y="5160352"/>
            <a:ext cx="1099387" cy="1430436"/>
          </a:xfrm>
          <a:prstGeom prst="rect">
            <a:avLst/>
          </a:prstGeom>
        </p:spPr>
      </p:pic>
      <p:pic>
        <p:nvPicPr>
          <p:cNvPr id="11266" name="Picture 2" descr="Free Monochrome close-up of a carved stone cross with floral motifs, symbolizing religion and eternity. Stock Photo">
            <a:extLst>
              <a:ext uri="{FF2B5EF4-FFF2-40B4-BE49-F238E27FC236}">
                <a16:creationId xmlns:a16="http://schemas.microsoft.com/office/drawing/2014/main" id="{32D8A1A7-9C5F-AF58-20C2-F9134F8FDA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2"/>
          <a:stretch/>
        </p:blipFill>
        <p:spPr bwMode="auto">
          <a:xfrm>
            <a:off x="7232738" y="0"/>
            <a:ext cx="4966516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194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CE836B-8FFA-1DDE-85D1-19650A885418}"/>
              </a:ext>
            </a:extLst>
          </p:cNvPr>
          <p:cNvSpPr txBox="1"/>
          <p:nvPr/>
        </p:nvSpPr>
        <p:spPr>
          <a:xfrm>
            <a:off x="1488149" y="612844"/>
            <a:ext cx="554121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The Fifteenth Station: The Resurrection</a:t>
            </a:r>
          </a:p>
          <a:p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This cave of death and nothingness</a:t>
            </a:r>
          </a:p>
          <a:p>
            <a:r>
              <a:rPr lang="en-GB" sz="2400" dirty="0">
                <a:solidFill>
                  <a:schemeClr val="bg1"/>
                </a:solidFill>
              </a:rPr>
              <a:t>now echoes a new emptiness.</a:t>
            </a:r>
          </a:p>
          <a:p>
            <a:r>
              <a:rPr lang="en-GB" sz="2400" dirty="0">
                <a:solidFill>
                  <a:schemeClr val="bg1"/>
                </a:solidFill>
              </a:rPr>
              <a:t>The stopped breath and stilled blood</a:t>
            </a:r>
          </a:p>
          <a:p>
            <a:r>
              <a:rPr lang="en-GB" sz="2400" dirty="0">
                <a:solidFill>
                  <a:schemeClr val="bg1"/>
                </a:solidFill>
              </a:rPr>
              <a:t>now pulse and race a different life.</a:t>
            </a:r>
          </a:p>
          <a:p>
            <a:r>
              <a:rPr lang="en-GB" sz="2400" dirty="0">
                <a:solidFill>
                  <a:schemeClr val="bg1"/>
                </a:solidFill>
              </a:rPr>
              <a:t>In gardens, coves, deserted roads,</a:t>
            </a:r>
          </a:p>
          <a:p>
            <a:r>
              <a:rPr lang="en-GB" sz="2400" dirty="0">
                <a:solidFill>
                  <a:schemeClr val="bg1"/>
                </a:solidFill>
              </a:rPr>
              <a:t>He'll stand and greet and smile,</a:t>
            </a:r>
          </a:p>
          <a:p>
            <a:r>
              <a:rPr lang="en-GB" sz="2400" dirty="0">
                <a:solidFill>
                  <a:schemeClr val="bg1"/>
                </a:solidFill>
              </a:rPr>
              <a:t>and none will see Him as He is.</a:t>
            </a:r>
          </a:p>
          <a:p>
            <a:r>
              <a:rPr lang="en-GB" sz="2400" dirty="0">
                <a:solidFill>
                  <a:schemeClr val="bg1"/>
                </a:solidFill>
              </a:rPr>
              <a:t>Till being as He was</a:t>
            </a:r>
          </a:p>
          <a:p>
            <a:r>
              <a:rPr lang="en-GB" sz="2400" dirty="0">
                <a:solidFill>
                  <a:schemeClr val="bg1"/>
                </a:solidFill>
              </a:rPr>
              <a:t>He'll speak their name,</a:t>
            </a:r>
          </a:p>
          <a:p>
            <a:r>
              <a:rPr lang="en-GB" sz="2400" dirty="0">
                <a:solidFill>
                  <a:schemeClr val="bg1"/>
                </a:solidFill>
              </a:rPr>
              <a:t>or break the bread</a:t>
            </a:r>
          </a:p>
          <a:p>
            <a:r>
              <a:rPr lang="en-GB" sz="2400" dirty="0">
                <a:solidFill>
                  <a:schemeClr val="bg1"/>
                </a:solidFill>
              </a:rPr>
              <a:t>or see the shoal,</a:t>
            </a:r>
          </a:p>
          <a:p>
            <a:r>
              <a:rPr lang="en-GB" sz="2400" dirty="0">
                <a:solidFill>
                  <a:schemeClr val="bg1"/>
                </a:solidFill>
              </a:rPr>
              <a:t>and in these transformed moments</a:t>
            </a:r>
          </a:p>
          <a:p>
            <a:r>
              <a:rPr lang="en-GB" sz="2400" dirty="0">
                <a:solidFill>
                  <a:schemeClr val="bg1"/>
                </a:solidFill>
              </a:rPr>
              <a:t> 						Risen Life will shine.</a:t>
            </a:r>
          </a:p>
        </p:txBody>
      </p:sp>
      <p:pic>
        <p:nvPicPr>
          <p:cNvPr id="7" name="Picture 6" descr="A red circle with white text&#10;&#10;AI-generated content may be incorrect.">
            <a:extLst>
              <a:ext uri="{FF2B5EF4-FFF2-40B4-BE49-F238E27FC236}">
                <a16:creationId xmlns:a16="http://schemas.microsoft.com/office/drawing/2014/main" id="{2304D4FE-E8FF-3D1A-9FB1-92DFBA11FA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24" y="5381897"/>
            <a:ext cx="926687" cy="1205733"/>
          </a:xfrm>
          <a:prstGeom prst="rect">
            <a:avLst/>
          </a:prstGeom>
        </p:spPr>
      </p:pic>
      <p:pic>
        <p:nvPicPr>
          <p:cNvPr id="12292" name="Picture 4" descr="brown rock formation during daytime">
            <a:extLst>
              <a:ext uri="{FF2B5EF4-FFF2-40B4-BE49-F238E27FC236}">
                <a16:creationId xmlns:a16="http://schemas.microsoft.com/office/drawing/2014/main" id="{4DC6E985-7E29-2595-E8C9-CCB908FECB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"/>
          <a:stretch/>
        </p:blipFill>
        <p:spPr bwMode="auto">
          <a:xfrm>
            <a:off x="7280801" y="0"/>
            <a:ext cx="4911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736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E71E7E-0A24-A1F6-A1AD-6964C16DF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3476D6F-DCF9-0124-F4D9-AB026222F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" r="2" b="17527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red circle with white text&#10;&#10;AI-generated content may be incorrect.">
            <a:extLst>
              <a:ext uri="{FF2B5EF4-FFF2-40B4-BE49-F238E27FC236}">
                <a16:creationId xmlns:a16="http://schemas.microsoft.com/office/drawing/2014/main" id="{28DB13C9-CCB2-4AF3-F7A2-CE85FF4BBC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3" r="-1"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3D8CF3-D401-D317-B89D-EA873F9D5049}"/>
              </a:ext>
            </a:extLst>
          </p:cNvPr>
          <p:cNvSpPr txBox="1"/>
          <p:nvPr/>
        </p:nvSpPr>
        <p:spPr>
          <a:xfrm>
            <a:off x="1557726" y="127196"/>
            <a:ext cx="9801854" cy="2614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i="1" dirty="0">
                <a:solidFill>
                  <a:srgbClr val="FFFFFF"/>
                </a:solidFill>
              </a:rPr>
            </a:br>
            <a:r>
              <a:rPr lang="en-US" sz="2400" i="1" dirty="0">
                <a:solidFill>
                  <a:srgbClr val="FFFFFF"/>
                </a:solidFill>
              </a:rPr>
              <a:t>The Stations of the Cross -</a:t>
            </a:r>
            <a:br>
              <a:rPr lang="en-US" sz="2400" i="1" dirty="0">
                <a:solidFill>
                  <a:srgbClr val="FFFFFF"/>
                </a:solidFill>
              </a:rPr>
            </a:br>
            <a:r>
              <a:rPr lang="en-US" sz="2400" i="1" dirty="0">
                <a:solidFill>
                  <a:srgbClr val="FFFFFF"/>
                </a:solidFill>
              </a:rPr>
              <a:t>poetry for prayer and reflection.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sz="2400" i="1" dirty="0">
                <a:solidFill>
                  <a:srgbClr val="FFFFFF"/>
                </a:solidFill>
              </a:rPr>
            </a:br>
            <a:r>
              <a:rPr lang="en-US" sz="2400" i="1" dirty="0">
                <a:solidFill>
                  <a:srgbClr val="FFFFFF"/>
                </a:solidFill>
              </a:rPr>
              <a:t>By Fr Mark Skelton.</a:t>
            </a:r>
          </a:p>
        </p:txBody>
      </p:sp>
    </p:spTree>
    <p:extLst>
      <p:ext uri="{BB962C8B-B14F-4D97-AF65-F5344CB8AC3E}">
        <p14:creationId xmlns:p14="http://schemas.microsoft.com/office/powerpoint/2010/main" val="499924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817B1-6B79-05D7-91CF-3EE36B035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ED33B6E-8F68-91DF-F965-12324C2D2A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" r="18780"/>
          <a:stretch/>
        </p:blipFill>
        <p:spPr bwMode="auto">
          <a:xfrm>
            <a:off x="6813497" y="0"/>
            <a:ext cx="53785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B09419-0CC9-DA79-9C90-5CD78DEC60E2}"/>
              </a:ext>
            </a:extLst>
          </p:cNvPr>
          <p:cNvSpPr txBox="1"/>
          <p:nvPr/>
        </p:nvSpPr>
        <p:spPr>
          <a:xfrm>
            <a:off x="826353" y="607914"/>
            <a:ext cx="7403247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cs typeface="Arial" panose="020B0604020202020204" pitchFamily="34" charset="0"/>
              </a:rPr>
              <a:t>The First Station: Jesus is condemned to death</a:t>
            </a:r>
          </a:p>
          <a:p>
            <a:br>
              <a:rPr lang="en-GB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2400" dirty="0">
                <a:solidFill>
                  <a:schemeClr val="bg1"/>
                </a:solidFill>
                <a:cs typeface="Arial" panose="020B0604020202020204" pitchFamily="34" charset="0"/>
              </a:rPr>
              <a:t>A bowl, a towel, a hurried rush</a:t>
            </a:r>
          </a:p>
          <a:p>
            <a:r>
              <a:rPr lang="en-GB" sz="2400" dirty="0">
                <a:solidFill>
                  <a:schemeClr val="bg1"/>
                </a:solidFill>
                <a:cs typeface="Arial" panose="020B0604020202020204" pitchFamily="34" charset="0"/>
              </a:rPr>
              <a:t>to wash away his guilt which clings</a:t>
            </a:r>
          </a:p>
          <a:p>
            <a:r>
              <a:rPr lang="en-GB" sz="2400" dirty="0">
                <a:solidFill>
                  <a:schemeClr val="bg1"/>
                </a:solidFill>
                <a:cs typeface="Arial" panose="020B0604020202020204" pitchFamily="34" charset="0"/>
              </a:rPr>
              <a:t>and stains his hands so used to death.</a:t>
            </a:r>
          </a:p>
          <a:p>
            <a:r>
              <a:rPr lang="en-GB" sz="2400" dirty="0">
                <a:solidFill>
                  <a:schemeClr val="bg1"/>
                </a:solidFill>
                <a:cs typeface="Arial" panose="020B0604020202020204" pitchFamily="34" charset="0"/>
              </a:rPr>
              <a:t>But here his heart hears innocence.</a:t>
            </a:r>
          </a:p>
          <a:p>
            <a:endParaRPr lang="en-GB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cs typeface="Arial" panose="020B0604020202020204" pitchFamily="34" charset="0"/>
              </a:rPr>
              <a:t>The one who stands and sees this bowl,</a:t>
            </a:r>
          </a:p>
          <a:p>
            <a:r>
              <a:rPr lang="en-GB" sz="2400" dirty="0">
                <a:solidFill>
                  <a:schemeClr val="bg1"/>
                </a:solidFill>
                <a:cs typeface="Arial" panose="020B0604020202020204" pitchFamily="34" charset="0"/>
              </a:rPr>
              <a:t>used in the coward’s craven act,</a:t>
            </a:r>
          </a:p>
          <a:p>
            <a:r>
              <a:rPr lang="en-GB" sz="2400" dirty="0">
                <a:solidFill>
                  <a:schemeClr val="bg1"/>
                </a:solidFill>
                <a:cs typeface="Arial" panose="020B0604020202020204" pitchFamily="34" charset="0"/>
              </a:rPr>
              <a:t>recalls last evening, as he knelt</a:t>
            </a:r>
          </a:p>
          <a:p>
            <a:r>
              <a:rPr lang="en-GB" sz="2400" dirty="0">
                <a:solidFill>
                  <a:schemeClr val="bg1"/>
                </a:solidFill>
                <a:cs typeface="Arial" panose="020B0604020202020204" pitchFamily="34" charset="0"/>
              </a:rPr>
              <a:t>and served in love those who have fled.</a:t>
            </a:r>
          </a:p>
        </p:txBody>
      </p:sp>
      <p:pic>
        <p:nvPicPr>
          <p:cNvPr id="4" name="Picture 3" descr="A purple and white logo&#10;&#10;AI-generated content may be incorrect.">
            <a:extLst>
              <a:ext uri="{FF2B5EF4-FFF2-40B4-BE49-F238E27FC236}">
                <a16:creationId xmlns:a16="http://schemas.microsoft.com/office/drawing/2014/main" id="{DD37F70B-A5CC-279B-F1C2-BED41C7BFE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44" y="5150838"/>
            <a:ext cx="1099387" cy="143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71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1BC1E-BB6E-1BB2-82E1-8D6569FFA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17F294-87DD-63C6-56E8-3BB5BD02A1A2}"/>
              </a:ext>
            </a:extLst>
          </p:cNvPr>
          <p:cNvSpPr txBox="1"/>
          <p:nvPr/>
        </p:nvSpPr>
        <p:spPr>
          <a:xfrm>
            <a:off x="512844" y="210299"/>
            <a:ext cx="7024425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The Second Station: Jesus carries his cross</a:t>
            </a:r>
          </a:p>
          <a:p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The wooden cross laid on an innocent;</a:t>
            </a:r>
          </a:p>
          <a:p>
            <a:r>
              <a:rPr lang="en-GB" sz="2000" dirty="0">
                <a:solidFill>
                  <a:schemeClr val="bg1"/>
                </a:solidFill>
              </a:rPr>
              <a:t>the board on which his tapestry is framed.</a:t>
            </a:r>
          </a:p>
          <a:p>
            <a:r>
              <a:rPr lang="en-GB" sz="2000" dirty="0">
                <a:solidFill>
                  <a:schemeClr val="bg1"/>
                </a:solidFill>
              </a:rPr>
              <a:t>A woven message, stretched for all to see,</a:t>
            </a:r>
          </a:p>
          <a:p>
            <a:r>
              <a:rPr lang="en-GB" sz="2000" dirty="0">
                <a:solidFill>
                  <a:schemeClr val="bg1"/>
                </a:solidFill>
              </a:rPr>
              <a:t>to bring a clarity, a mark now named.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This mark, when used, tells that the sum is wrong.</a:t>
            </a:r>
          </a:p>
          <a:p>
            <a:r>
              <a:rPr lang="en-GB" sz="2000" dirty="0">
                <a:solidFill>
                  <a:schemeClr val="bg1"/>
                </a:solidFill>
              </a:rPr>
              <a:t>It adds to more than counted or to less.</a:t>
            </a:r>
          </a:p>
          <a:p>
            <a:r>
              <a:rPr lang="en-GB" sz="2000" dirty="0">
                <a:solidFill>
                  <a:schemeClr val="bg1"/>
                </a:solidFill>
              </a:rPr>
              <a:t>It needs to be re-totalled, re-aligned;</a:t>
            </a:r>
          </a:p>
          <a:p>
            <a:r>
              <a:rPr lang="en-GB" sz="2000" dirty="0">
                <a:solidFill>
                  <a:schemeClr val="bg1"/>
                </a:solidFill>
              </a:rPr>
              <a:t>the message re-examined, re-assessed.</a:t>
            </a:r>
          </a:p>
          <a:p>
            <a:r>
              <a:rPr lang="en-GB" sz="2000" dirty="0">
                <a:solidFill>
                  <a:schemeClr val="bg1"/>
                </a:solidFill>
              </a:rPr>
              <a:t>He bears this sign of wrongs, but not his own.</a:t>
            </a:r>
          </a:p>
          <a:p>
            <a:r>
              <a:rPr lang="en-GB" sz="2000" dirty="0">
                <a:solidFill>
                  <a:schemeClr val="bg1"/>
                </a:solidFill>
              </a:rPr>
              <a:t>He carries other’s burdens to this throne.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				This mark when used to show a lover’s love,</a:t>
            </a:r>
          </a:p>
          <a:p>
            <a:r>
              <a:rPr lang="en-GB" sz="2000" dirty="0">
                <a:solidFill>
                  <a:schemeClr val="bg1"/>
                </a:solidFill>
              </a:rPr>
              <a:t>				a shorthand hieroglyph of tenderness,</a:t>
            </a:r>
          </a:p>
          <a:p>
            <a:r>
              <a:rPr lang="en-GB" sz="2000" dirty="0">
                <a:solidFill>
                  <a:schemeClr val="bg1"/>
                </a:solidFill>
              </a:rPr>
              <a:t>				to grace a card, to make a letter sing,</a:t>
            </a:r>
          </a:p>
          <a:p>
            <a:r>
              <a:rPr lang="en-GB" sz="2000" dirty="0">
                <a:solidFill>
                  <a:schemeClr val="bg1"/>
                </a:solidFill>
              </a:rPr>
              <a:t>				a punctuation foretelling caress.</a:t>
            </a:r>
          </a:p>
          <a:p>
            <a:r>
              <a:rPr lang="en-GB" sz="2000" dirty="0">
                <a:solidFill>
                  <a:schemeClr val="bg1"/>
                </a:solidFill>
              </a:rPr>
              <a:t>				He bears, against all odds, what none will feel.</a:t>
            </a:r>
          </a:p>
          <a:p>
            <a:r>
              <a:rPr lang="en-GB" sz="2000" dirty="0">
                <a:solidFill>
                  <a:schemeClr val="bg1"/>
                </a:solidFill>
              </a:rPr>
              <a:t>				His love so unrequited yet so real.</a:t>
            </a:r>
          </a:p>
        </p:txBody>
      </p:sp>
      <p:pic>
        <p:nvPicPr>
          <p:cNvPr id="7" name="Picture 6" descr="A cross necklace on a chain&#10;&#10;AI-generated content may be incorrect.">
            <a:extLst>
              <a:ext uri="{FF2B5EF4-FFF2-40B4-BE49-F238E27FC236}">
                <a16:creationId xmlns:a16="http://schemas.microsoft.com/office/drawing/2014/main" id="{509CEE3E-E117-4A52-3C2A-0B624654A1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9" r="20640"/>
          <a:stretch/>
        </p:blipFill>
        <p:spPr>
          <a:xfrm>
            <a:off x="7659188" y="-1"/>
            <a:ext cx="4532812" cy="6858001"/>
          </a:xfrm>
          <a:prstGeom prst="rect">
            <a:avLst/>
          </a:prstGeom>
        </p:spPr>
      </p:pic>
      <p:pic>
        <p:nvPicPr>
          <p:cNvPr id="8" name="Picture 7" descr="A purple and white logo&#10;&#10;AI-generated content may be incorrect.">
            <a:extLst>
              <a:ext uri="{FF2B5EF4-FFF2-40B4-BE49-F238E27FC236}">
                <a16:creationId xmlns:a16="http://schemas.microsoft.com/office/drawing/2014/main" id="{DCEEDE23-DE9F-ACB2-7787-F0096ECBBE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5" y="5150838"/>
            <a:ext cx="1099387" cy="143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99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15C15-BDC9-FD0B-C571-0BB0E4DAC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3FA83A-ED2A-D6D2-79BB-A2C6C88E89A4}"/>
              </a:ext>
            </a:extLst>
          </p:cNvPr>
          <p:cNvSpPr txBox="1"/>
          <p:nvPr/>
        </p:nvSpPr>
        <p:spPr>
          <a:xfrm>
            <a:off x="512844" y="734597"/>
            <a:ext cx="6702206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Third Station: Jesus falls the first time</a:t>
            </a:r>
          </a:p>
          <a:p>
            <a:b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crashes down beneath this torture tool;</a:t>
            </a:r>
          </a:p>
          <a:p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city’s hate, like storm clouds gather round.</a:t>
            </a:r>
          </a:p>
          <a:p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fluttered wing, in forests faraway,</a:t>
            </a:r>
          </a:p>
          <a:p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we’re told unleashes storms to rend the earth.</a:t>
            </a:r>
          </a:p>
          <a:p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fall, unnoticed but by those who stand,</a:t>
            </a:r>
          </a:p>
          <a:p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reverberates across the centuries’ span;</a:t>
            </a:r>
          </a:p>
          <a:p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does not grow in vengeful hate or force,</a:t>
            </a:r>
          </a:p>
          <a:p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builds in love, </a:t>
            </a:r>
            <a:r>
              <a:rPr lang="en-GB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transfig’ring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hate at source.</a:t>
            </a:r>
          </a:p>
        </p:txBody>
      </p:sp>
      <p:pic>
        <p:nvPicPr>
          <p:cNvPr id="4" name="Picture 3" descr="A purple and white logo&#10;&#10;AI-generated content may be incorrect.">
            <a:extLst>
              <a:ext uri="{FF2B5EF4-FFF2-40B4-BE49-F238E27FC236}">
                <a16:creationId xmlns:a16="http://schemas.microsoft.com/office/drawing/2014/main" id="{C3F57D01-E4EB-5D10-D5B8-542426B720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44" y="5150838"/>
            <a:ext cx="1099387" cy="1430436"/>
          </a:xfrm>
          <a:prstGeom prst="rect">
            <a:avLst/>
          </a:prstGeom>
        </p:spPr>
      </p:pic>
      <p:pic>
        <p:nvPicPr>
          <p:cNvPr id="6" name="Picture 5" descr="A lightning striking a body of water&#10;&#10;AI-generated content may be incorrect.">
            <a:extLst>
              <a:ext uri="{FF2B5EF4-FFF2-40B4-BE49-F238E27FC236}">
                <a16:creationId xmlns:a16="http://schemas.microsoft.com/office/drawing/2014/main" id="{AB7985D1-A3A6-7A8A-C026-49C2F0EE0C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6" r="34362"/>
          <a:stretch/>
        </p:blipFill>
        <p:spPr>
          <a:xfrm>
            <a:off x="7454536" y="0"/>
            <a:ext cx="4737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77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D9E23-FDED-5659-2852-DECE99EF2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EDC976-B67E-BDB7-FDA3-30C5542A7D1D}"/>
              </a:ext>
            </a:extLst>
          </p:cNvPr>
          <p:cNvSpPr txBox="1"/>
          <p:nvPr/>
        </p:nvSpPr>
        <p:spPr>
          <a:xfrm>
            <a:off x="1062537" y="767975"/>
            <a:ext cx="6302914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Fourth Station: Jesus meets his mother</a:t>
            </a:r>
          </a:p>
          <a:p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mother stretches out her grief</a:t>
            </a:r>
          </a:p>
          <a:p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feels the prophecy unfurled.</a:t>
            </a:r>
          </a:p>
          <a:p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 cradled him in Temple’s court</a:t>
            </a:r>
          </a:p>
          <a:p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heard the old man speak his word.</a:t>
            </a:r>
          </a:p>
          <a:p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years of love unfold to this,</a:t>
            </a:r>
          </a:p>
          <a:p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son begins this final strain.</a:t>
            </a:r>
          </a:p>
          <a:p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“And every wound you’ll know”; He’d said.</a:t>
            </a:r>
          </a:p>
          <a:p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mother sharing untold pain.</a:t>
            </a:r>
          </a:p>
        </p:txBody>
      </p:sp>
      <p:pic>
        <p:nvPicPr>
          <p:cNvPr id="4" name="Picture 3" descr="A purple and white logo&#10;&#10;AI-generated content may be incorrect.">
            <a:extLst>
              <a:ext uri="{FF2B5EF4-FFF2-40B4-BE49-F238E27FC236}">
                <a16:creationId xmlns:a16="http://schemas.microsoft.com/office/drawing/2014/main" id="{6BB78736-2029-8FBB-A7EE-C885606801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44" y="5150838"/>
            <a:ext cx="1099387" cy="1430436"/>
          </a:xfrm>
          <a:prstGeom prst="rect">
            <a:avLst/>
          </a:prstGeom>
        </p:spPr>
      </p:pic>
      <p:pic>
        <p:nvPicPr>
          <p:cNvPr id="5" name="Picture 4" descr="A person covering their face with their hands&#10;&#10;AI-generated content may be incorrect.">
            <a:extLst>
              <a:ext uri="{FF2B5EF4-FFF2-40B4-BE49-F238E27FC236}">
                <a16:creationId xmlns:a16="http://schemas.microsoft.com/office/drawing/2014/main" id="{5AE993C0-3563-78B3-BA54-A06C7A58F6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385" y="0"/>
            <a:ext cx="3858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81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0C649-8CDB-3EE6-24FC-0D3F4E6E7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7E95E8-6C9A-8F72-B9D1-9740730082DA}"/>
              </a:ext>
            </a:extLst>
          </p:cNvPr>
          <p:cNvSpPr txBox="1"/>
          <p:nvPr/>
        </p:nvSpPr>
        <p:spPr>
          <a:xfrm>
            <a:off x="643472" y="151179"/>
            <a:ext cx="6976528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Fifth Station:  Simon of Cyrene </a:t>
            </a:r>
          </a:p>
          <a:p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helps Jesus                 										   carry his cross</a:t>
            </a:r>
          </a:p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man who came to see the crowds,</a:t>
            </a:r>
          </a:p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maybe for a time of prayer.</a:t>
            </a:r>
          </a:p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did he stumble on this scene,</a:t>
            </a:r>
          </a:p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stayed to watch or cringe or stare?</a:t>
            </a:r>
          </a:p>
          <a:p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Dragged from the crowd against his will,</a:t>
            </a:r>
          </a:p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was he pleased to take the weight?</a:t>
            </a:r>
          </a:p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feel the splinters pierce his arms,</a:t>
            </a:r>
          </a:p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hear the venom spat with hate?</a:t>
            </a:r>
          </a:p>
          <a:p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he ashamed by city’s rage,</a:t>
            </a:r>
          </a:p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did he try to shield the man?</a:t>
            </a:r>
          </a:p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And, as he smelt his sweat and fear,</a:t>
            </a:r>
          </a:p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Did he begin to understand?</a:t>
            </a:r>
          </a:p>
          <a:p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We might not know, so lost in time,</a:t>
            </a:r>
          </a:p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what Simon thought, how could we find!</a:t>
            </a:r>
          </a:p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Yet sons, recorded in the tale,</a:t>
            </a:r>
          </a:p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are witness to their father’s mind.</a:t>
            </a:r>
          </a:p>
        </p:txBody>
      </p:sp>
      <p:pic>
        <p:nvPicPr>
          <p:cNvPr id="4" name="Picture 3" descr="A purple and white logo&#10;&#10;AI-generated content may be incorrect.">
            <a:extLst>
              <a:ext uri="{FF2B5EF4-FFF2-40B4-BE49-F238E27FC236}">
                <a16:creationId xmlns:a16="http://schemas.microsoft.com/office/drawing/2014/main" id="{9BC6F0C7-3C58-4469-3AA5-8F402F70DC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61" y="5421085"/>
            <a:ext cx="917210" cy="1193401"/>
          </a:xfrm>
          <a:prstGeom prst="rect">
            <a:avLst/>
          </a:prstGeom>
        </p:spPr>
      </p:pic>
      <p:pic>
        <p:nvPicPr>
          <p:cNvPr id="2050" name="Picture 2" descr="Free A vibrant street parade in Tomatlán, Mexico depicting the Way of the Cross with actors dressed as Jesus and Roman soldiers. Stock Photo">
            <a:extLst>
              <a:ext uri="{FF2B5EF4-FFF2-40B4-BE49-F238E27FC236}">
                <a16:creationId xmlns:a16="http://schemas.microsoft.com/office/drawing/2014/main" id="{783729CE-32BD-0D0C-3DD2-1EF2843E1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786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3D698-0805-D8C2-66ED-28E3DD5AB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blue Sultan  Stock Photo">
            <a:extLst>
              <a:ext uri="{FF2B5EF4-FFF2-40B4-BE49-F238E27FC236}">
                <a16:creationId xmlns:a16="http://schemas.microsoft.com/office/drawing/2014/main" id="{81145DA4-3E01-F094-3D4F-2098B035F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440" y="0"/>
            <a:ext cx="457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29BA94-0743-C4BC-FD3F-65A72B31F729}"/>
              </a:ext>
            </a:extLst>
          </p:cNvPr>
          <p:cNvSpPr txBox="1"/>
          <p:nvPr/>
        </p:nvSpPr>
        <p:spPr>
          <a:xfrm>
            <a:off x="1309679" y="888672"/>
            <a:ext cx="8082516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The Sixth Station: Veronica wipes the face of Jesus</a:t>
            </a:r>
          </a:p>
          <a:p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An act of pointless love and care,</a:t>
            </a:r>
          </a:p>
          <a:p>
            <a:r>
              <a:rPr lang="en-GB" sz="2400" dirty="0">
                <a:solidFill>
                  <a:schemeClr val="bg1"/>
                </a:solidFill>
              </a:rPr>
              <a:t>to wipe the blood and sweat, to loose the chain,</a:t>
            </a:r>
          </a:p>
          <a:p>
            <a:r>
              <a:rPr lang="en-GB" sz="2400" dirty="0">
                <a:solidFill>
                  <a:schemeClr val="bg1"/>
                </a:solidFill>
              </a:rPr>
              <a:t>for still he'll climb and stumble on,</a:t>
            </a:r>
          </a:p>
          <a:p>
            <a:r>
              <a:rPr lang="en-GB" sz="2400" dirty="0">
                <a:solidFill>
                  <a:schemeClr val="bg1"/>
                </a:solidFill>
              </a:rPr>
              <a:t>as wounds re-open, sweat streams from his pain.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'What waste of cloth, what waste of time'.</a:t>
            </a:r>
          </a:p>
          <a:p>
            <a:r>
              <a:rPr lang="en-GB" sz="2400" dirty="0">
                <a:solidFill>
                  <a:schemeClr val="bg1"/>
                </a:solidFill>
              </a:rPr>
              <a:t>'What waste of oil!' was once the world's refrain.</a:t>
            </a:r>
          </a:p>
          <a:p>
            <a:r>
              <a:rPr lang="en-GB" sz="2400" dirty="0">
                <a:solidFill>
                  <a:schemeClr val="bg1"/>
                </a:solidFill>
              </a:rPr>
              <a:t>Yet, from these acts of wasted love, </a:t>
            </a:r>
          </a:p>
          <a:p>
            <a:r>
              <a:rPr lang="en-GB" sz="2400" dirty="0">
                <a:solidFill>
                  <a:schemeClr val="bg1"/>
                </a:solidFill>
              </a:rPr>
              <a:t>a different hope begins to move to reign.</a:t>
            </a:r>
          </a:p>
          <a:p>
            <a:endParaRPr lang="en-GB" dirty="0"/>
          </a:p>
        </p:txBody>
      </p:sp>
      <p:pic>
        <p:nvPicPr>
          <p:cNvPr id="4" name="Picture 3" descr="A purple and white logo&#10;&#10;AI-generated content may be incorrect.">
            <a:extLst>
              <a:ext uri="{FF2B5EF4-FFF2-40B4-BE49-F238E27FC236}">
                <a16:creationId xmlns:a16="http://schemas.microsoft.com/office/drawing/2014/main" id="{EC99D7DA-591C-BAF8-F068-5B2D0FA455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44" y="5150838"/>
            <a:ext cx="1099387" cy="143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58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6F632-49E7-534A-D679-BBCD7FE59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ee Emotional depiction of a religious play scene with actors performing a crucifixion. Stock Photo">
            <a:extLst>
              <a:ext uri="{FF2B5EF4-FFF2-40B4-BE49-F238E27FC236}">
                <a16:creationId xmlns:a16="http://schemas.microsoft.com/office/drawing/2014/main" id="{82369A66-2480-421E-69BF-2ABE2C7933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9439002" y="0"/>
            <a:ext cx="2752998" cy="367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33C1AB-4A0E-2395-984B-04FD716CD15C}"/>
              </a:ext>
            </a:extLst>
          </p:cNvPr>
          <p:cNvSpPr txBox="1"/>
          <p:nvPr/>
        </p:nvSpPr>
        <p:spPr>
          <a:xfrm>
            <a:off x="723513" y="404991"/>
            <a:ext cx="7545276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The Seventh Station: Jesus falls the second time</a:t>
            </a:r>
          </a:p>
          <a:p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They stumble on this road of pain</a:t>
            </a:r>
          </a:p>
          <a:p>
            <a:r>
              <a:rPr lang="en-GB" sz="2400" dirty="0">
                <a:solidFill>
                  <a:schemeClr val="bg1"/>
                </a:solidFill>
              </a:rPr>
              <a:t>and agony explodes again.</a:t>
            </a:r>
          </a:p>
          <a:p>
            <a:r>
              <a:rPr lang="en-GB" sz="2400" dirty="0">
                <a:solidFill>
                  <a:schemeClr val="bg1"/>
                </a:solidFill>
              </a:rPr>
              <a:t>And Simon, though he holds the weight,</a:t>
            </a:r>
          </a:p>
          <a:p>
            <a:r>
              <a:rPr lang="en-GB" sz="2400" dirty="0">
                <a:solidFill>
                  <a:schemeClr val="bg1"/>
                </a:solidFill>
              </a:rPr>
              <a:t>cannot take on the other’s fate.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We are not Islands; every one</a:t>
            </a:r>
          </a:p>
          <a:p>
            <a:r>
              <a:rPr lang="en-GB" sz="2400" dirty="0">
                <a:solidFill>
                  <a:schemeClr val="bg1"/>
                </a:solidFill>
              </a:rPr>
              <a:t>is joined to other. But the Son,</a:t>
            </a:r>
          </a:p>
          <a:p>
            <a:r>
              <a:rPr lang="en-GB" sz="2400" dirty="0">
                <a:solidFill>
                  <a:schemeClr val="bg1"/>
                </a:solidFill>
              </a:rPr>
              <a:t>though helped by Simon’s </a:t>
            </a:r>
            <a:r>
              <a:rPr lang="en-GB" sz="2400" dirty="0" err="1">
                <a:solidFill>
                  <a:schemeClr val="bg1"/>
                </a:solidFill>
              </a:rPr>
              <a:t>proferred</a:t>
            </a:r>
            <a:r>
              <a:rPr lang="en-GB" sz="2400" dirty="0">
                <a:solidFill>
                  <a:schemeClr val="bg1"/>
                </a:solidFill>
              </a:rPr>
              <a:t> hand,</a:t>
            </a:r>
          </a:p>
          <a:p>
            <a:r>
              <a:rPr lang="en-GB" sz="2400" dirty="0">
                <a:solidFill>
                  <a:schemeClr val="bg1"/>
                </a:solidFill>
              </a:rPr>
              <a:t>must still endure his lonely plan.</a:t>
            </a:r>
          </a:p>
          <a:p>
            <a:endParaRPr lang="en-GB" dirty="0"/>
          </a:p>
        </p:txBody>
      </p:sp>
      <p:pic>
        <p:nvPicPr>
          <p:cNvPr id="4" name="Picture 3" descr="A purple and white logo&#10;&#10;AI-generated content may be incorrect.">
            <a:extLst>
              <a:ext uri="{FF2B5EF4-FFF2-40B4-BE49-F238E27FC236}">
                <a16:creationId xmlns:a16="http://schemas.microsoft.com/office/drawing/2014/main" id="{A1540A8C-D348-A02C-9A31-8CBD8C7E71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44" y="5327956"/>
            <a:ext cx="963259" cy="1253317"/>
          </a:xfrm>
          <a:prstGeom prst="rect">
            <a:avLst/>
          </a:prstGeom>
        </p:spPr>
      </p:pic>
      <p:pic>
        <p:nvPicPr>
          <p:cNvPr id="5124" name="Picture 4" descr="Free Emotional depiction of a religious play scene with actors performing a crucifixion. Stock Photo">
            <a:extLst>
              <a:ext uri="{FF2B5EF4-FFF2-40B4-BE49-F238E27FC236}">
                <a16:creationId xmlns:a16="http://schemas.microsoft.com/office/drawing/2014/main" id="{E49F6329-C4FC-EFA7-58D9-6B0751F1E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874" y="3030583"/>
            <a:ext cx="5741127" cy="382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Free Emotional depiction of a religious play scene with actors performing a crucifixion. Stock Photo">
            <a:extLst>
              <a:ext uri="{FF2B5EF4-FFF2-40B4-BE49-F238E27FC236}">
                <a16:creationId xmlns:a16="http://schemas.microsoft.com/office/drawing/2014/main" id="{A09BE0D5-0E25-42DF-91B4-50004D2EB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854" y="4898528"/>
            <a:ext cx="3148988" cy="195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217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47163-02C6-1602-7E2F-F0F3D2017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3C94FA-DB94-E65F-460D-53635AC5192F}"/>
              </a:ext>
            </a:extLst>
          </p:cNvPr>
          <p:cNvSpPr txBox="1"/>
          <p:nvPr/>
        </p:nvSpPr>
        <p:spPr>
          <a:xfrm>
            <a:off x="421363" y="276726"/>
            <a:ext cx="6658706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The Eighth Station: Jesus meets the women of Jerusalem</a:t>
            </a:r>
          </a:p>
          <a:p>
            <a:br>
              <a:rPr lang="en-GB" sz="2000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The one bent double who could see no light.</a:t>
            </a:r>
          </a:p>
          <a:p>
            <a:r>
              <a:rPr lang="en-GB" dirty="0">
                <a:solidFill>
                  <a:schemeClr val="bg1"/>
                </a:solidFill>
              </a:rPr>
              <a:t>The one who cringed in fear upon the sand.</a:t>
            </a:r>
          </a:p>
          <a:p>
            <a:r>
              <a:rPr lang="en-GB" dirty="0">
                <a:solidFill>
                  <a:schemeClr val="bg1"/>
                </a:solidFill>
              </a:rPr>
              <a:t>The one who walked behind her lifeless son.</a:t>
            </a:r>
          </a:p>
          <a:p>
            <a:r>
              <a:rPr lang="en-GB" dirty="0">
                <a:solidFill>
                  <a:schemeClr val="bg1"/>
                </a:solidFill>
              </a:rPr>
              <a:t>The one who touched his cloak with trembling hand.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The one whose wedding feast he filled with wine</a:t>
            </a:r>
          </a:p>
          <a:p>
            <a:r>
              <a:rPr lang="en-GB" dirty="0">
                <a:solidFill>
                  <a:schemeClr val="bg1"/>
                </a:solidFill>
              </a:rPr>
              <a:t>The one whose daughter he set free from chains.</a:t>
            </a:r>
          </a:p>
          <a:p>
            <a:r>
              <a:rPr lang="en-GB" dirty="0">
                <a:solidFill>
                  <a:schemeClr val="bg1"/>
                </a:solidFill>
              </a:rPr>
              <a:t>The one he heard and healed at Jacob’s well.</a:t>
            </a:r>
          </a:p>
          <a:p>
            <a:r>
              <a:rPr lang="en-GB" dirty="0">
                <a:solidFill>
                  <a:schemeClr val="bg1"/>
                </a:solidFill>
              </a:rPr>
              <a:t>The ones who saw their brother live again.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They stood and wept and mourned this gracious man</a:t>
            </a:r>
          </a:p>
          <a:p>
            <a:r>
              <a:rPr lang="en-GB" dirty="0">
                <a:solidFill>
                  <a:schemeClr val="bg1"/>
                </a:solidFill>
              </a:rPr>
              <a:t>who gave them life and hope to be again.</a:t>
            </a:r>
          </a:p>
          <a:p>
            <a:r>
              <a:rPr lang="en-GB" dirty="0">
                <a:solidFill>
                  <a:schemeClr val="bg1"/>
                </a:solidFill>
              </a:rPr>
              <a:t>And now in hopeless grief they lend their hearts</a:t>
            </a:r>
          </a:p>
          <a:p>
            <a:r>
              <a:rPr lang="en-GB" dirty="0">
                <a:solidFill>
                  <a:schemeClr val="bg1"/>
                </a:solidFill>
              </a:rPr>
              <a:t>to bear him up this hill of endless pain.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			We cannot know if this small act of love</a:t>
            </a:r>
          </a:p>
          <a:p>
            <a:r>
              <a:rPr lang="en-GB" dirty="0">
                <a:solidFill>
                  <a:schemeClr val="bg1"/>
                </a:solidFill>
              </a:rPr>
              <a:t>			gave him new heart upon this road of hate;</a:t>
            </a:r>
          </a:p>
          <a:p>
            <a:r>
              <a:rPr lang="en-GB" dirty="0">
                <a:solidFill>
                  <a:schemeClr val="bg1"/>
                </a:solidFill>
              </a:rPr>
              <a:t>			and yet, he spoke to them a comforting.</a:t>
            </a:r>
          </a:p>
          <a:p>
            <a:r>
              <a:rPr lang="en-GB" dirty="0">
                <a:solidFill>
                  <a:schemeClr val="bg1"/>
                </a:solidFill>
              </a:rPr>
              <a:t>			His death, their life, their happiness, his fate.</a:t>
            </a:r>
          </a:p>
        </p:txBody>
      </p:sp>
      <p:pic>
        <p:nvPicPr>
          <p:cNvPr id="4" name="Picture 3" descr="A purple and white logo&#10;&#10;AI-generated content may be incorrect.">
            <a:extLst>
              <a:ext uri="{FF2B5EF4-FFF2-40B4-BE49-F238E27FC236}">
                <a16:creationId xmlns:a16="http://schemas.microsoft.com/office/drawing/2014/main" id="{17F67217-4C52-6F67-A62C-6E78BDF78C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63" y="5180278"/>
            <a:ext cx="976363" cy="1270367"/>
          </a:xfrm>
          <a:prstGeom prst="rect">
            <a:avLst/>
          </a:prstGeom>
        </p:spPr>
      </p:pic>
      <p:pic>
        <p:nvPicPr>
          <p:cNvPr id="4098" name="Picture 2" descr="Free A religious reenactment of the Way of the Cross on city streets with costumed participants. Stock Photo">
            <a:extLst>
              <a:ext uri="{FF2B5EF4-FFF2-40B4-BE49-F238E27FC236}">
                <a16:creationId xmlns:a16="http://schemas.microsoft.com/office/drawing/2014/main" id="{3358B26B-9632-70FC-3BB1-584DB773A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646" y="-6531"/>
            <a:ext cx="4576354" cy="686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975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489</TotalTime>
  <Words>1949</Words>
  <Application>Microsoft Office PowerPoint</Application>
  <PresentationFormat>Widescreen</PresentationFormat>
  <Paragraphs>233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Melissa.OSullivan@biblesociety.org.uk</dc:creator>
  <cp:lastModifiedBy>Fleur Dorrell</cp:lastModifiedBy>
  <cp:revision>397</cp:revision>
  <cp:lastPrinted>2019-10-30T18:30:36Z</cp:lastPrinted>
  <dcterms:created xsi:type="dcterms:W3CDTF">2017-04-06T14:11:15Z</dcterms:created>
  <dcterms:modified xsi:type="dcterms:W3CDTF">2025-03-26T17:31:05Z</dcterms:modified>
</cp:coreProperties>
</file>