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1" r:id="rId3"/>
    <p:sldId id="271" r:id="rId4"/>
    <p:sldId id="264" r:id="rId5"/>
    <p:sldId id="259" r:id="rId6"/>
    <p:sldId id="260" r:id="rId7"/>
    <p:sldId id="266" r:id="rId8"/>
    <p:sldId id="257" r:id="rId9"/>
    <p:sldId id="275" r:id="rId10"/>
    <p:sldId id="278" r:id="rId11"/>
    <p:sldId id="274" r:id="rId12"/>
    <p:sldId id="276" r:id="rId13"/>
    <p:sldId id="267" r:id="rId14"/>
    <p:sldId id="268" r:id="rId15"/>
    <p:sldId id="273" r:id="rId16"/>
    <p:sldId id="407" r:id="rId17"/>
    <p:sldId id="269" r:id="rId18"/>
    <p:sldId id="272" r:id="rId19"/>
    <p:sldId id="270" r:id="rId20"/>
    <p:sldId id="288" r:id="rId21"/>
    <p:sldId id="406" r:id="rId22"/>
    <p:sldId id="289" r:id="rId23"/>
    <p:sldId id="290" r:id="rId24"/>
    <p:sldId id="262"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CE903-0841-42A5-A819-1DE7CA8F7D5C}" v="120" dt="2026-05-01T10:32:52.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74"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Dorrell" userId="29f7f9b2-a62b-47d4-9532-761751c4a846" providerId="ADAL" clId="{7ABC6883-4636-4685-92EA-1F00858387A8}"/>
    <pc:docChg chg="undo redo custSel addSld delSld modSld sldOrd">
      <pc:chgData name="Fleur Dorrell" userId="29f7f9b2-a62b-47d4-9532-761751c4a846" providerId="ADAL" clId="{7ABC6883-4636-4685-92EA-1F00858387A8}" dt="2026-05-01T10:32:52.588" v="385" actId="114"/>
      <pc:docMkLst>
        <pc:docMk/>
      </pc:docMkLst>
      <pc:sldChg chg="modSp mod">
        <pc:chgData name="Fleur Dorrell" userId="29f7f9b2-a62b-47d4-9532-761751c4a846" providerId="ADAL" clId="{7ABC6883-4636-4685-92EA-1F00858387A8}" dt="2026-04-30T09:39:01.045" v="357" actId="1076"/>
        <pc:sldMkLst>
          <pc:docMk/>
          <pc:sldMk cId="869963449" sldId="256"/>
        </pc:sldMkLst>
        <pc:spChg chg="mod">
          <ac:chgData name="Fleur Dorrell" userId="29f7f9b2-a62b-47d4-9532-761751c4a846" providerId="ADAL" clId="{7ABC6883-4636-4685-92EA-1F00858387A8}" dt="2026-04-29T16:04:50.828" v="8" actId="1076"/>
          <ac:spMkLst>
            <pc:docMk/>
            <pc:sldMk cId="869963449" sldId="256"/>
            <ac:spMk id="2" creationId="{8C52EA65-EB56-E7C6-7BB4-78CC1C22FE7E}"/>
          </ac:spMkLst>
        </pc:spChg>
        <pc:spChg chg="mod">
          <ac:chgData name="Fleur Dorrell" userId="29f7f9b2-a62b-47d4-9532-761751c4a846" providerId="ADAL" clId="{7ABC6883-4636-4685-92EA-1F00858387A8}" dt="2026-04-30T09:39:01.045" v="357" actId="1076"/>
          <ac:spMkLst>
            <pc:docMk/>
            <pc:sldMk cId="869963449" sldId="256"/>
            <ac:spMk id="3" creationId="{79D0A5D0-0AA3-D6B0-10F3-729550183D56}"/>
          </ac:spMkLst>
        </pc:spChg>
      </pc:sldChg>
      <pc:sldChg chg="modSp mod">
        <pc:chgData name="Fleur Dorrell" userId="29f7f9b2-a62b-47d4-9532-761751c4a846" providerId="ADAL" clId="{7ABC6883-4636-4685-92EA-1F00858387A8}" dt="2026-04-29T16:13:33.335" v="139" actId="14100"/>
        <pc:sldMkLst>
          <pc:docMk/>
          <pc:sldMk cId="1191615687" sldId="257"/>
        </pc:sldMkLst>
        <pc:picChg chg="mod">
          <ac:chgData name="Fleur Dorrell" userId="29f7f9b2-a62b-47d4-9532-761751c4a846" providerId="ADAL" clId="{7ABC6883-4636-4685-92EA-1F00858387A8}" dt="2026-04-29T16:13:33.335" v="139" actId="14100"/>
          <ac:picMkLst>
            <pc:docMk/>
            <pc:sldMk cId="1191615687" sldId="257"/>
            <ac:picMk id="5" creationId="{34272752-286E-DEA0-F4DA-7B2045E06B35}"/>
          </ac:picMkLst>
        </pc:picChg>
      </pc:sldChg>
      <pc:sldChg chg="modSp mod">
        <pc:chgData name="Fleur Dorrell" userId="29f7f9b2-a62b-47d4-9532-761751c4a846" providerId="ADAL" clId="{7ABC6883-4636-4685-92EA-1F00858387A8}" dt="2026-04-29T16:11:18.945" v="108" actId="20577"/>
        <pc:sldMkLst>
          <pc:docMk/>
          <pc:sldMk cId="2948930465" sldId="259"/>
        </pc:sldMkLst>
        <pc:spChg chg="mod">
          <ac:chgData name="Fleur Dorrell" userId="29f7f9b2-a62b-47d4-9532-761751c4a846" providerId="ADAL" clId="{7ABC6883-4636-4685-92EA-1F00858387A8}" dt="2026-04-29T16:10:48.449" v="92" actId="20577"/>
          <ac:spMkLst>
            <pc:docMk/>
            <pc:sldMk cId="2948930465" sldId="259"/>
            <ac:spMk id="2" creationId="{D19EEE71-4C6C-A574-4151-7997097D90ED}"/>
          </ac:spMkLst>
        </pc:spChg>
        <pc:spChg chg="mod">
          <ac:chgData name="Fleur Dorrell" userId="29f7f9b2-a62b-47d4-9532-761751c4a846" providerId="ADAL" clId="{7ABC6883-4636-4685-92EA-1F00858387A8}" dt="2026-04-29T16:11:18.945" v="108" actId="20577"/>
          <ac:spMkLst>
            <pc:docMk/>
            <pc:sldMk cId="2948930465" sldId="259"/>
            <ac:spMk id="7" creationId="{8800E35F-8E1E-E070-BC6B-28ABBA61CA9E}"/>
          </ac:spMkLst>
        </pc:spChg>
      </pc:sldChg>
      <pc:sldChg chg="modSp mod modNotesTx">
        <pc:chgData name="Fleur Dorrell" userId="29f7f9b2-a62b-47d4-9532-761751c4a846" providerId="ADAL" clId="{7ABC6883-4636-4685-92EA-1F00858387A8}" dt="2026-04-30T09:43:47.971" v="368" actId="1076"/>
        <pc:sldMkLst>
          <pc:docMk/>
          <pc:sldMk cId="178410663" sldId="260"/>
        </pc:sldMkLst>
        <pc:spChg chg="mod">
          <ac:chgData name="Fleur Dorrell" userId="29f7f9b2-a62b-47d4-9532-761751c4a846" providerId="ADAL" clId="{7ABC6883-4636-4685-92EA-1F00858387A8}" dt="2026-04-30T09:43:47.971" v="368" actId="1076"/>
          <ac:spMkLst>
            <pc:docMk/>
            <pc:sldMk cId="178410663" sldId="260"/>
            <ac:spMk id="2" creationId="{A53A8327-C877-DA97-462A-2C9D20BDD828}"/>
          </ac:spMkLst>
        </pc:spChg>
        <pc:picChg chg="mod">
          <ac:chgData name="Fleur Dorrell" userId="29f7f9b2-a62b-47d4-9532-761751c4a846" providerId="ADAL" clId="{7ABC6883-4636-4685-92EA-1F00858387A8}" dt="2026-04-29T16:11:31.953" v="110" actId="14100"/>
          <ac:picMkLst>
            <pc:docMk/>
            <pc:sldMk cId="178410663" sldId="260"/>
            <ac:picMk id="3" creationId="{3AEDAC5B-2579-5EC7-D443-8B3B23A7E61D}"/>
          </ac:picMkLst>
        </pc:picChg>
      </pc:sldChg>
      <pc:sldChg chg="modSp mod modNotesTx">
        <pc:chgData name="Fleur Dorrell" userId="29f7f9b2-a62b-47d4-9532-761751c4a846" providerId="ADAL" clId="{7ABC6883-4636-4685-92EA-1F00858387A8}" dt="2026-04-30T09:42:49.475" v="364" actId="1076"/>
        <pc:sldMkLst>
          <pc:docMk/>
          <pc:sldMk cId="3600038990" sldId="261"/>
        </pc:sldMkLst>
        <pc:spChg chg="mod">
          <ac:chgData name="Fleur Dorrell" userId="29f7f9b2-a62b-47d4-9532-761751c4a846" providerId="ADAL" clId="{7ABC6883-4636-4685-92EA-1F00858387A8}" dt="2026-04-30T09:42:49.475" v="364" actId="1076"/>
          <ac:spMkLst>
            <pc:docMk/>
            <pc:sldMk cId="3600038990" sldId="261"/>
            <ac:spMk id="2" creationId="{8CBAAE6C-A5A4-FA5C-5808-E7ADFA6D8A15}"/>
          </ac:spMkLst>
        </pc:spChg>
        <pc:spChg chg="mod">
          <ac:chgData name="Fleur Dorrell" userId="29f7f9b2-a62b-47d4-9532-761751c4a846" providerId="ADAL" clId="{7ABC6883-4636-4685-92EA-1F00858387A8}" dt="2026-04-30T09:39:10.126" v="362" actId="20577"/>
          <ac:spMkLst>
            <pc:docMk/>
            <pc:sldMk cId="3600038990" sldId="261"/>
            <ac:spMk id="3" creationId="{649B5490-AA8D-B0C0-148F-9B19CAE29A9E}"/>
          </ac:spMkLst>
        </pc:spChg>
      </pc:sldChg>
      <pc:sldChg chg="modSp mod">
        <pc:chgData name="Fleur Dorrell" userId="29f7f9b2-a62b-47d4-9532-761751c4a846" providerId="ADAL" clId="{7ABC6883-4636-4685-92EA-1F00858387A8}" dt="2026-04-30T09:44:32.952" v="374" actId="14100"/>
        <pc:sldMkLst>
          <pc:docMk/>
          <pc:sldMk cId="2324406477" sldId="266"/>
        </pc:sldMkLst>
        <pc:spChg chg="mod">
          <ac:chgData name="Fleur Dorrell" userId="29f7f9b2-a62b-47d4-9532-761751c4a846" providerId="ADAL" clId="{7ABC6883-4636-4685-92EA-1F00858387A8}" dt="2026-04-29T16:13:08.125" v="137" actId="20577"/>
          <ac:spMkLst>
            <pc:docMk/>
            <pc:sldMk cId="2324406477" sldId="266"/>
            <ac:spMk id="2" creationId="{002523C7-A89A-2E21-E1BA-0C2E5ECB3909}"/>
          </ac:spMkLst>
        </pc:spChg>
        <pc:picChg chg="mod modCrop">
          <ac:chgData name="Fleur Dorrell" userId="29f7f9b2-a62b-47d4-9532-761751c4a846" providerId="ADAL" clId="{7ABC6883-4636-4685-92EA-1F00858387A8}" dt="2026-04-30T09:44:32.952" v="374" actId="14100"/>
          <ac:picMkLst>
            <pc:docMk/>
            <pc:sldMk cId="2324406477" sldId="266"/>
            <ac:picMk id="11" creationId="{C33532F4-897B-12A5-0A6A-6EFA60175BB9}"/>
          </ac:picMkLst>
        </pc:picChg>
      </pc:sldChg>
      <pc:sldChg chg="addSp delSp modSp mod">
        <pc:chgData name="Fleur Dorrell" userId="29f7f9b2-a62b-47d4-9532-761751c4a846" providerId="ADAL" clId="{7ABC6883-4636-4685-92EA-1F00858387A8}" dt="2026-04-29T16:32:12.453" v="348" actId="208"/>
        <pc:sldMkLst>
          <pc:docMk/>
          <pc:sldMk cId="2246493404" sldId="267"/>
        </pc:sldMkLst>
        <pc:picChg chg="add mod">
          <ac:chgData name="Fleur Dorrell" userId="29f7f9b2-a62b-47d4-9532-761751c4a846" providerId="ADAL" clId="{7ABC6883-4636-4685-92EA-1F00858387A8}" dt="2026-04-29T16:32:12.453" v="348" actId="208"/>
          <ac:picMkLst>
            <pc:docMk/>
            <pc:sldMk cId="2246493404" sldId="267"/>
            <ac:picMk id="7" creationId="{BE4EF42F-7E81-6F24-6B92-BEAEAE2E48E5}"/>
          </ac:picMkLst>
        </pc:picChg>
      </pc:sldChg>
      <pc:sldChg chg="addSp delSp modSp mod delAnim">
        <pc:chgData name="Fleur Dorrell" userId="29f7f9b2-a62b-47d4-9532-761751c4a846" providerId="ADAL" clId="{7ABC6883-4636-4685-92EA-1F00858387A8}" dt="2026-04-29T16:31:19.505" v="342" actId="14100"/>
        <pc:sldMkLst>
          <pc:docMk/>
          <pc:sldMk cId="625559294" sldId="268"/>
        </pc:sldMkLst>
        <pc:spChg chg="mod">
          <ac:chgData name="Fleur Dorrell" userId="29f7f9b2-a62b-47d4-9532-761751c4a846" providerId="ADAL" clId="{7ABC6883-4636-4685-92EA-1F00858387A8}" dt="2026-04-29T16:17:35.719" v="199" actId="20577"/>
          <ac:spMkLst>
            <pc:docMk/>
            <pc:sldMk cId="625559294" sldId="268"/>
            <ac:spMk id="2" creationId="{5135CAE7-CE51-F6A7-5409-D079DA098538}"/>
          </ac:spMkLst>
        </pc:spChg>
        <pc:picChg chg="add mod modCrop">
          <ac:chgData name="Fleur Dorrell" userId="29f7f9b2-a62b-47d4-9532-761751c4a846" providerId="ADAL" clId="{7ABC6883-4636-4685-92EA-1F00858387A8}" dt="2026-04-29T16:31:19.505" v="342" actId="14100"/>
          <ac:picMkLst>
            <pc:docMk/>
            <pc:sldMk cId="625559294" sldId="268"/>
            <ac:picMk id="10" creationId="{44571CF8-3B43-7654-8563-48EFD5AF5B99}"/>
          </ac:picMkLst>
        </pc:picChg>
      </pc:sldChg>
      <pc:sldChg chg="modSp mod">
        <pc:chgData name="Fleur Dorrell" userId="29f7f9b2-a62b-47d4-9532-761751c4a846" providerId="ADAL" clId="{7ABC6883-4636-4685-92EA-1F00858387A8}" dt="2026-04-29T16:23:03.823" v="278" actId="1076"/>
        <pc:sldMkLst>
          <pc:docMk/>
          <pc:sldMk cId="3514811879" sldId="269"/>
        </pc:sldMkLst>
        <pc:spChg chg="mod">
          <ac:chgData name="Fleur Dorrell" userId="29f7f9b2-a62b-47d4-9532-761751c4a846" providerId="ADAL" clId="{7ABC6883-4636-4685-92EA-1F00858387A8}" dt="2026-04-29T16:23:03.823" v="278" actId="1076"/>
          <ac:spMkLst>
            <pc:docMk/>
            <pc:sldMk cId="3514811879" sldId="269"/>
            <ac:spMk id="2" creationId="{077BA735-1D01-B861-1789-D5AB6A85E955}"/>
          </ac:spMkLst>
        </pc:spChg>
        <pc:picChg chg="mod">
          <ac:chgData name="Fleur Dorrell" userId="29f7f9b2-a62b-47d4-9532-761751c4a846" providerId="ADAL" clId="{7ABC6883-4636-4685-92EA-1F00858387A8}" dt="2026-04-29T16:23:00.319" v="277" actId="208"/>
          <ac:picMkLst>
            <pc:docMk/>
            <pc:sldMk cId="3514811879" sldId="269"/>
            <ac:picMk id="5" creationId="{B1442346-9ED4-5A78-F2BB-FE78142CACCC}"/>
          </ac:picMkLst>
        </pc:picChg>
      </pc:sldChg>
      <pc:sldChg chg="modSp mod">
        <pc:chgData name="Fleur Dorrell" userId="29f7f9b2-a62b-47d4-9532-761751c4a846" providerId="ADAL" clId="{7ABC6883-4636-4685-92EA-1F00858387A8}" dt="2026-04-29T16:24:35.978" v="301" actId="20577"/>
        <pc:sldMkLst>
          <pc:docMk/>
          <pc:sldMk cId="2514962297" sldId="270"/>
        </pc:sldMkLst>
        <pc:spChg chg="mod">
          <ac:chgData name="Fleur Dorrell" userId="29f7f9b2-a62b-47d4-9532-761751c4a846" providerId="ADAL" clId="{7ABC6883-4636-4685-92EA-1F00858387A8}" dt="2026-04-29T16:24:35.978" v="301" actId="20577"/>
          <ac:spMkLst>
            <pc:docMk/>
            <pc:sldMk cId="2514962297" sldId="270"/>
            <ac:spMk id="2" creationId="{6A010D9D-BDE7-EB41-8D5E-B6BA261CBAC6}"/>
          </ac:spMkLst>
        </pc:spChg>
        <pc:picChg chg="mod modCrop">
          <ac:chgData name="Fleur Dorrell" userId="29f7f9b2-a62b-47d4-9532-761751c4a846" providerId="ADAL" clId="{7ABC6883-4636-4685-92EA-1F00858387A8}" dt="2026-04-29T16:24:25.533" v="299" actId="1076"/>
          <ac:picMkLst>
            <pc:docMk/>
            <pc:sldMk cId="2514962297" sldId="270"/>
            <ac:picMk id="6" creationId="{2EBC8923-294A-C885-A4E3-C79208E67BB6}"/>
          </ac:picMkLst>
        </pc:picChg>
      </pc:sldChg>
      <pc:sldChg chg="modSp mod">
        <pc:chgData name="Fleur Dorrell" userId="29f7f9b2-a62b-47d4-9532-761751c4a846" providerId="ADAL" clId="{7ABC6883-4636-4685-92EA-1F00858387A8}" dt="2026-05-01T10:32:52.588" v="385" actId="114"/>
        <pc:sldMkLst>
          <pc:docMk/>
          <pc:sldMk cId="3817789049" sldId="271"/>
        </pc:sldMkLst>
        <pc:spChg chg="mod">
          <ac:chgData name="Fleur Dorrell" userId="29f7f9b2-a62b-47d4-9532-761751c4a846" providerId="ADAL" clId="{7ABC6883-4636-4685-92EA-1F00858387A8}" dt="2026-05-01T10:32:52.588" v="385" actId="114"/>
          <ac:spMkLst>
            <pc:docMk/>
            <pc:sldMk cId="3817789049" sldId="271"/>
            <ac:spMk id="3" creationId="{14B4804E-0027-8179-2022-AC4A27F90395}"/>
          </ac:spMkLst>
        </pc:spChg>
        <pc:picChg chg="mod">
          <ac:chgData name="Fleur Dorrell" userId="29f7f9b2-a62b-47d4-9532-761751c4a846" providerId="ADAL" clId="{7ABC6883-4636-4685-92EA-1F00858387A8}" dt="2026-04-29T16:09:22.654" v="86" actId="1076"/>
          <ac:picMkLst>
            <pc:docMk/>
            <pc:sldMk cId="3817789049" sldId="271"/>
            <ac:picMk id="2" creationId="{9CD4F35F-C430-39F7-1051-4A2BCBEACC86}"/>
          </ac:picMkLst>
        </pc:picChg>
      </pc:sldChg>
      <pc:sldChg chg="modSp mod">
        <pc:chgData name="Fleur Dorrell" userId="29f7f9b2-a62b-47d4-9532-761751c4a846" providerId="ADAL" clId="{7ABC6883-4636-4685-92EA-1F00858387A8}" dt="2026-04-29T16:23:41.581" v="290" actId="20577"/>
        <pc:sldMkLst>
          <pc:docMk/>
          <pc:sldMk cId="4017120093" sldId="272"/>
        </pc:sldMkLst>
        <pc:spChg chg="mod">
          <ac:chgData name="Fleur Dorrell" userId="29f7f9b2-a62b-47d4-9532-761751c4a846" providerId="ADAL" clId="{7ABC6883-4636-4685-92EA-1F00858387A8}" dt="2026-04-29T16:23:41.581" v="290" actId="20577"/>
          <ac:spMkLst>
            <pc:docMk/>
            <pc:sldMk cId="4017120093" sldId="272"/>
            <ac:spMk id="2" creationId="{880348FE-6773-584B-EFAA-0E0756D63792}"/>
          </ac:spMkLst>
        </pc:spChg>
        <pc:picChg chg="mod">
          <ac:chgData name="Fleur Dorrell" userId="29f7f9b2-a62b-47d4-9532-761751c4a846" providerId="ADAL" clId="{7ABC6883-4636-4685-92EA-1F00858387A8}" dt="2026-04-29T16:23:29.601" v="283" actId="14100"/>
          <ac:picMkLst>
            <pc:docMk/>
            <pc:sldMk cId="4017120093" sldId="272"/>
            <ac:picMk id="5" creationId="{8EDC7952-5041-2193-C306-18175F3A3CAB}"/>
          </ac:picMkLst>
        </pc:picChg>
      </pc:sldChg>
      <pc:sldChg chg="modSp mod">
        <pc:chgData name="Fleur Dorrell" userId="29f7f9b2-a62b-47d4-9532-761751c4a846" providerId="ADAL" clId="{7ABC6883-4636-4685-92EA-1F00858387A8}" dt="2026-04-29T16:18:37.095" v="208" actId="1076"/>
        <pc:sldMkLst>
          <pc:docMk/>
          <pc:sldMk cId="1895925240" sldId="273"/>
        </pc:sldMkLst>
        <pc:spChg chg="mod">
          <ac:chgData name="Fleur Dorrell" userId="29f7f9b2-a62b-47d4-9532-761751c4a846" providerId="ADAL" clId="{7ABC6883-4636-4685-92EA-1F00858387A8}" dt="2026-04-29T16:18:37.095" v="208" actId="1076"/>
          <ac:spMkLst>
            <pc:docMk/>
            <pc:sldMk cId="1895925240" sldId="273"/>
            <ac:spMk id="6" creationId="{0BB156D6-FBC0-D486-E08B-4D59AE9B9B62}"/>
          </ac:spMkLst>
        </pc:spChg>
        <pc:picChg chg="mod">
          <ac:chgData name="Fleur Dorrell" userId="29f7f9b2-a62b-47d4-9532-761751c4a846" providerId="ADAL" clId="{7ABC6883-4636-4685-92EA-1F00858387A8}" dt="2026-04-29T16:18:26.888" v="205" actId="1076"/>
          <ac:picMkLst>
            <pc:docMk/>
            <pc:sldMk cId="1895925240" sldId="273"/>
            <ac:picMk id="8" creationId="{9E298825-C45E-2973-6B25-508EE2853860}"/>
          </ac:picMkLst>
        </pc:picChg>
        <pc:picChg chg="mod">
          <ac:chgData name="Fleur Dorrell" userId="29f7f9b2-a62b-47d4-9532-761751c4a846" providerId="ADAL" clId="{7ABC6883-4636-4685-92EA-1F00858387A8}" dt="2026-04-29T16:18:24.613" v="204" actId="1076"/>
          <ac:picMkLst>
            <pc:docMk/>
            <pc:sldMk cId="1895925240" sldId="273"/>
            <ac:picMk id="10" creationId="{9165FC44-00D8-A5CF-C8BD-CA8D7E29E084}"/>
          </ac:picMkLst>
        </pc:picChg>
        <pc:picChg chg="mod">
          <ac:chgData name="Fleur Dorrell" userId="29f7f9b2-a62b-47d4-9532-761751c4a846" providerId="ADAL" clId="{7ABC6883-4636-4685-92EA-1F00858387A8}" dt="2026-04-29T16:18:28.793" v="206" actId="1076"/>
          <ac:picMkLst>
            <pc:docMk/>
            <pc:sldMk cId="1895925240" sldId="273"/>
            <ac:picMk id="12" creationId="{2DCD429D-0CEC-7708-7828-9EDDD39F5EFF}"/>
          </ac:picMkLst>
        </pc:picChg>
      </pc:sldChg>
      <pc:sldChg chg="modSp mod">
        <pc:chgData name="Fleur Dorrell" userId="29f7f9b2-a62b-47d4-9532-761751c4a846" providerId="ADAL" clId="{7ABC6883-4636-4685-92EA-1F00858387A8}" dt="2026-04-29T16:15:31.802" v="170" actId="20577"/>
        <pc:sldMkLst>
          <pc:docMk/>
          <pc:sldMk cId="3597241331" sldId="274"/>
        </pc:sldMkLst>
        <pc:spChg chg="mod">
          <ac:chgData name="Fleur Dorrell" userId="29f7f9b2-a62b-47d4-9532-761751c4a846" providerId="ADAL" clId="{7ABC6883-4636-4685-92EA-1F00858387A8}" dt="2026-04-29T16:15:31.802" v="170" actId="20577"/>
          <ac:spMkLst>
            <pc:docMk/>
            <pc:sldMk cId="3597241331" sldId="274"/>
            <ac:spMk id="2" creationId="{DF6387C2-A2F6-C264-4E7D-E9F2459B6E6C}"/>
          </ac:spMkLst>
        </pc:spChg>
        <pc:picChg chg="mod">
          <ac:chgData name="Fleur Dorrell" userId="29f7f9b2-a62b-47d4-9532-761751c4a846" providerId="ADAL" clId="{7ABC6883-4636-4685-92EA-1F00858387A8}" dt="2026-04-29T16:15:05.920" v="161" actId="208"/>
          <ac:picMkLst>
            <pc:docMk/>
            <pc:sldMk cId="3597241331" sldId="274"/>
            <ac:picMk id="5" creationId="{E6645694-7486-64B2-8EAE-46A873D40080}"/>
          </ac:picMkLst>
        </pc:picChg>
        <pc:picChg chg="mod">
          <ac:chgData name="Fleur Dorrell" userId="29f7f9b2-a62b-47d4-9532-761751c4a846" providerId="ADAL" clId="{7ABC6883-4636-4685-92EA-1F00858387A8}" dt="2026-04-29T16:15:08.376" v="162" actId="208"/>
          <ac:picMkLst>
            <pc:docMk/>
            <pc:sldMk cId="3597241331" sldId="274"/>
            <ac:picMk id="7" creationId="{A1CA504E-B932-9A7F-0B32-81BC788A87D4}"/>
          </ac:picMkLst>
        </pc:picChg>
      </pc:sldChg>
      <pc:sldChg chg="modSp mod">
        <pc:chgData name="Fleur Dorrell" userId="29f7f9b2-a62b-47d4-9532-761751c4a846" providerId="ADAL" clId="{7ABC6883-4636-4685-92EA-1F00858387A8}" dt="2026-04-29T16:13:38.838" v="140" actId="208"/>
        <pc:sldMkLst>
          <pc:docMk/>
          <pc:sldMk cId="421979825" sldId="275"/>
        </pc:sldMkLst>
        <pc:picChg chg="mod">
          <ac:chgData name="Fleur Dorrell" userId="29f7f9b2-a62b-47d4-9532-761751c4a846" providerId="ADAL" clId="{7ABC6883-4636-4685-92EA-1F00858387A8}" dt="2026-04-29T16:13:38.838" v="140" actId="208"/>
          <ac:picMkLst>
            <pc:docMk/>
            <pc:sldMk cId="421979825" sldId="275"/>
            <ac:picMk id="7" creationId="{4CBB6857-3793-82FC-B398-44536E354F54}"/>
          </ac:picMkLst>
        </pc:picChg>
      </pc:sldChg>
      <pc:sldChg chg="modSp mod">
        <pc:chgData name="Fleur Dorrell" userId="29f7f9b2-a62b-47d4-9532-761751c4a846" providerId="ADAL" clId="{7ABC6883-4636-4685-92EA-1F00858387A8}" dt="2026-04-29T16:16:23.288" v="185" actId="20577"/>
        <pc:sldMkLst>
          <pc:docMk/>
          <pc:sldMk cId="3910499555" sldId="276"/>
        </pc:sldMkLst>
        <pc:spChg chg="mod">
          <ac:chgData name="Fleur Dorrell" userId="29f7f9b2-a62b-47d4-9532-761751c4a846" providerId="ADAL" clId="{7ABC6883-4636-4685-92EA-1F00858387A8}" dt="2026-04-29T16:16:23.288" v="185" actId="20577"/>
          <ac:spMkLst>
            <pc:docMk/>
            <pc:sldMk cId="3910499555" sldId="276"/>
            <ac:spMk id="2" creationId="{7849A54D-68E7-9F11-2C81-BD858F47F10A}"/>
          </ac:spMkLst>
        </pc:spChg>
        <pc:picChg chg="mod">
          <ac:chgData name="Fleur Dorrell" userId="29f7f9b2-a62b-47d4-9532-761751c4a846" providerId="ADAL" clId="{7ABC6883-4636-4685-92EA-1F00858387A8}" dt="2026-04-29T16:16:04.374" v="178" actId="14100"/>
          <ac:picMkLst>
            <pc:docMk/>
            <pc:sldMk cId="3910499555" sldId="276"/>
            <ac:picMk id="4" creationId="{473F7CF1-D5BE-E76B-F99D-B5DF3713E77A}"/>
          </ac:picMkLst>
        </pc:picChg>
        <pc:picChg chg="mod">
          <ac:chgData name="Fleur Dorrell" userId="29f7f9b2-a62b-47d4-9532-761751c4a846" providerId="ADAL" clId="{7ABC6883-4636-4685-92EA-1F00858387A8}" dt="2026-04-29T16:16:06.293" v="179" actId="14100"/>
          <ac:picMkLst>
            <pc:docMk/>
            <pc:sldMk cId="3910499555" sldId="276"/>
            <ac:picMk id="5" creationId="{7DA82F4B-5655-94A4-87D9-7B89FF34949A}"/>
          </ac:picMkLst>
        </pc:picChg>
        <pc:picChg chg="mod">
          <ac:chgData name="Fleur Dorrell" userId="29f7f9b2-a62b-47d4-9532-761751c4a846" providerId="ADAL" clId="{7ABC6883-4636-4685-92EA-1F00858387A8}" dt="2026-04-29T16:16:01.812" v="177" actId="14100"/>
          <ac:picMkLst>
            <pc:docMk/>
            <pc:sldMk cId="3910499555" sldId="276"/>
            <ac:picMk id="7" creationId="{EACB3BB5-F3AB-FA34-4EE8-779D73537547}"/>
          </ac:picMkLst>
        </pc:picChg>
      </pc:sldChg>
      <pc:sldChg chg="modSp mod">
        <pc:chgData name="Fleur Dorrell" userId="29f7f9b2-a62b-47d4-9532-761751c4a846" providerId="ADAL" clId="{7ABC6883-4636-4685-92EA-1F00858387A8}" dt="2026-04-29T16:14:59.480" v="160" actId="20577"/>
        <pc:sldMkLst>
          <pc:docMk/>
          <pc:sldMk cId="2162514706" sldId="278"/>
        </pc:sldMkLst>
        <pc:spChg chg="mod">
          <ac:chgData name="Fleur Dorrell" userId="29f7f9b2-a62b-47d4-9532-761751c4a846" providerId="ADAL" clId="{7ABC6883-4636-4685-92EA-1F00858387A8}" dt="2026-04-29T16:14:59.480" v="160" actId="20577"/>
          <ac:spMkLst>
            <pc:docMk/>
            <pc:sldMk cId="2162514706" sldId="278"/>
            <ac:spMk id="2" creationId="{3C37D12D-D1B0-1EFB-D309-FA1238C4410C}"/>
          </ac:spMkLst>
        </pc:spChg>
        <pc:picChg chg="mod">
          <ac:chgData name="Fleur Dorrell" userId="29f7f9b2-a62b-47d4-9532-761751c4a846" providerId="ADAL" clId="{7ABC6883-4636-4685-92EA-1F00858387A8}" dt="2026-04-29T16:14:24.439" v="153" actId="208"/>
          <ac:picMkLst>
            <pc:docMk/>
            <pc:sldMk cId="2162514706" sldId="278"/>
            <ac:picMk id="7" creationId="{F6696D09-035B-43BC-6983-C024FEAA1FD8}"/>
          </ac:picMkLst>
        </pc:picChg>
      </pc:sldChg>
      <pc:sldChg chg="modSp mod">
        <pc:chgData name="Fleur Dorrell" userId="29f7f9b2-a62b-47d4-9532-761751c4a846" providerId="ADAL" clId="{7ABC6883-4636-4685-92EA-1F00858387A8}" dt="2026-04-29T16:27:05.318" v="330" actId="1076"/>
        <pc:sldMkLst>
          <pc:docMk/>
          <pc:sldMk cId="3664161702" sldId="287"/>
        </pc:sldMkLst>
        <pc:spChg chg="mod">
          <ac:chgData name="Fleur Dorrell" userId="29f7f9b2-a62b-47d4-9532-761751c4a846" providerId="ADAL" clId="{7ABC6883-4636-4685-92EA-1F00858387A8}" dt="2026-04-29T16:27:05.318" v="330" actId="1076"/>
          <ac:spMkLst>
            <pc:docMk/>
            <pc:sldMk cId="3664161702" sldId="287"/>
            <ac:spMk id="3" creationId="{E4D8B79D-824C-3E07-4E6C-04EFDA14E59A}"/>
          </ac:spMkLst>
        </pc:spChg>
      </pc:sldChg>
      <pc:sldChg chg="modSp mod">
        <pc:chgData name="Fleur Dorrell" userId="29f7f9b2-a62b-47d4-9532-761751c4a846" providerId="ADAL" clId="{7ABC6883-4636-4685-92EA-1F00858387A8}" dt="2026-04-29T16:25:13.049" v="309" actId="20577"/>
        <pc:sldMkLst>
          <pc:docMk/>
          <pc:sldMk cId="994123182" sldId="288"/>
        </pc:sldMkLst>
        <pc:spChg chg="mod">
          <ac:chgData name="Fleur Dorrell" userId="29f7f9b2-a62b-47d4-9532-761751c4a846" providerId="ADAL" clId="{7ABC6883-4636-4685-92EA-1F00858387A8}" dt="2026-04-29T16:25:13.049" v="309" actId="20577"/>
          <ac:spMkLst>
            <pc:docMk/>
            <pc:sldMk cId="994123182" sldId="288"/>
            <ac:spMk id="2" creationId="{EE39368D-EC48-77EA-F7BC-2EA89007F986}"/>
          </ac:spMkLst>
        </pc:spChg>
        <pc:spChg chg="mod">
          <ac:chgData name="Fleur Dorrell" userId="29f7f9b2-a62b-47d4-9532-761751c4a846" providerId="ADAL" clId="{7ABC6883-4636-4685-92EA-1F00858387A8}" dt="2026-04-29T16:25:06.871" v="307" actId="27636"/>
          <ac:spMkLst>
            <pc:docMk/>
            <pc:sldMk cId="994123182" sldId="288"/>
            <ac:spMk id="8" creationId="{905B6CF2-87BC-14E4-D78F-AA316AA03907}"/>
          </ac:spMkLst>
        </pc:spChg>
        <pc:picChg chg="mod">
          <ac:chgData name="Fleur Dorrell" userId="29f7f9b2-a62b-47d4-9532-761751c4a846" providerId="ADAL" clId="{7ABC6883-4636-4685-92EA-1F00858387A8}" dt="2026-04-29T16:24:58.781" v="303" actId="14100"/>
          <ac:picMkLst>
            <pc:docMk/>
            <pc:sldMk cId="994123182" sldId="288"/>
            <ac:picMk id="10" creationId="{FF211196-0DAF-0949-E31C-944173FC58C3}"/>
          </ac:picMkLst>
        </pc:picChg>
      </pc:sldChg>
      <pc:sldChg chg="modSp mod">
        <pc:chgData name="Fleur Dorrell" userId="29f7f9b2-a62b-47d4-9532-761751c4a846" providerId="ADAL" clId="{7ABC6883-4636-4685-92EA-1F00858387A8}" dt="2026-04-29T16:26:24.155" v="323" actId="208"/>
        <pc:sldMkLst>
          <pc:docMk/>
          <pc:sldMk cId="1812089180" sldId="289"/>
        </pc:sldMkLst>
        <pc:picChg chg="mod">
          <ac:chgData name="Fleur Dorrell" userId="29f7f9b2-a62b-47d4-9532-761751c4a846" providerId="ADAL" clId="{7ABC6883-4636-4685-92EA-1F00858387A8}" dt="2026-04-29T16:26:24.155" v="323" actId="208"/>
          <ac:picMkLst>
            <pc:docMk/>
            <pc:sldMk cId="1812089180" sldId="289"/>
            <ac:picMk id="4" creationId="{7AD8DEC8-7E6B-0E7A-2A98-B69039561A98}"/>
          </ac:picMkLst>
        </pc:picChg>
      </pc:sldChg>
      <pc:sldChg chg="modSp mod">
        <pc:chgData name="Fleur Dorrell" userId="29f7f9b2-a62b-47d4-9532-761751c4a846" providerId="ADAL" clId="{7ABC6883-4636-4685-92EA-1F00858387A8}" dt="2026-04-29T16:26:39.531" v="327" actId="20577"/>
        <pc:sldMkLst>
          <pc:docMk/>
          <pc:sldMk cId="4206937891" sldId="290"/>
        </pc:sldMkLst>
        <pc:spChg chg="mod">
          <ac:chgData name="Fleur Dorrell" userId="29f7f9b2-a62b-47d4-9532-761751c4a846" providerId="ADAL" clId="{7ABC6883-4636-4685-92EA-1F00858387A8}" dt="2026-04-29T16:26:39.531" v="327" actId="20577"/>
          <ac:spMkLst>
            <pc:docMk/>
            <pc:sldMk cId="4206937891" sldId="290"/>
            <ac:spMk id="2" creationId="{9B346142-F2C8-B43C-B7E0-5C6D24D0040A}"/>
          </ac:spMkLst>
        </pc:spChg>
        <pc:picChg chg="mod">
          <ac:chgData name="Fleur Dorrell" userId="29f7f9b2-a62b-47d4-9532-761751c4a846" providerId="ADAL" clId="{7ABC6883-4636-4685-92EA-1F00858387A8}" dt="2026-04-29T16:26:31.664" v="324" actId="208"/>
          <ac:picMkLst>
            <pc:docMk/>
            <pc:sldMk cId="4206937891" sldId="290"/>
            <ac:picMk id="5" creationId="{A3B9C714-D377-C2E9-9DC9-47ED31C2ECB8}"/>
          </ac:picMkLst>
        </pc:picChg>
      </pc:sldChg>
      <pc:sldChg chg="modSp mod">
        <pc:chgData name="Fleur Dorrell" userId="29f7f9b2-a62b-47d4-9532-761751c4a846" providerId="ADAL" clId="{7ABC6883-4636-4685-92EA-1F00858387A8}" dt="2026-04-30T09:47:06.029" v="384" actId="20577"/>
        <pc:sldMkLst>
          <pc:docMk/>
          <pc:sldMk cId="2693576123" sldId="406"/>
        </pc:sldMkLst>
        <pc:spChg chg="mod">
          <ac:chgData name="Fleur Dorrell" userId="29f7f9b2-a62b-47d4-9532-761751c4a846" providerId="ADAL" clId="{7ABC6883-4636-4685-92EA-1F00858387A8}" dt="2026-04-30T09:47:06.029" v="384" actId="20577"/>
          <ac:spMkLst>
            <pc:docMk/>
            <pc:sldMk cId="2693576123" sldId="406"/>
            <ac:spMk id="5" creationId="{00000000-0000-0000-0000-000000000000}"/>
          </ac:spMkLst>
        </pc:spChg>
        <pc:picChg chg="mod">
          <ac:chgData name="Fleur Dorrell" userId="29f7f9b2-a62b-47d4-9532-761751c4a846" providerId="ADAL" clId="{7ABC6883-4636-4685-92EA-1F00858387A8}" dt="2026-04-29T16:26:10.898" v="321" actId="208"/>
          <ac:picMkLst>
            <pc:docMk/>
            <pc:sldMk cId="2693576123" sldId="406"/>
            <ac:picMk id="11266" creationId="{00000000-0000-0000-0000-000000000000}"/>
          </ac:picMkLst>
        </pc:picChg>
      </pc:sldChg>
      <pc:sldChg chg="addSp delSp modSp add mod ord modAnim modNotesTx">
        <pc:chgData name="Fleur Dorrell" userId="29f7f9b2-a62b-47d4-9532-761751c4a846" providerId="ADAL" clId="{7ABC6883-4636-4685-92EA-1F00858387A8}" dt="2026-04-29T16:21:51.479" v="263" actId="208"/>
        <pc:sldMkLst>
          <pc:docMk/>
          <pc:sldMk cId="1034804906" sldId="407"/>
        </pc:sldMkLst>
        <pc:spChg chg="add mod">
          <ac:chgData name="Fleur Dorrell" userId="29f7f9b2-a62b-47d4-9532-761751c4a846" providerId="ADAL" clId="{7ABC6883-4636-4685-92EA-1F00858387A8}" dt="2026-04-29T16:21:51.479" v="263" actId="208"/>
          <ac:spMkLst>
            <pc:docMk/>
            <pc:sldMk cId="1034804906" sldId="407"/>
            <ac:spMk id="13" creationId="{F7E25D3E-7CEE-E150-21C0-BF6E45693E34}"/>
          </ac:spMkLst>
        </pc:spChg>
        <pc:picChg chg="add mod modCrop">
          <ac:chgData name="Fleur Dorrell" userId="29f7f9b2-a62b-47d4-9532-761751c4a846" providerId="ADAL" clId="{7ABC6883-4636-4685-92EA-1F00858387A8}" dt="2026-04-29T16:21:30.961" v="258" actId="1076"/>
          <ac:picMkLst>
            <pc:docMk/>
            <pc:sldMk cId="1034804906" sldId="407"/>
            <ac:picMk id="8" creationId="{CCE60C3B-F537-FD94-C1B4-6162D8344D07}"/>
          </ac:picMkLst>
        </pc:picChg>
        <pc:picChg chg="add mod modCrop">
          <ac:chgData name="Fleur Dorrell" userId="29f7f9b2-a62b-47d4-9532-761751c4a846" providerId="ADAL" clId="{7ABC6883-4636-4685-92EA-1F00858387A8}" dt="2026-04-29T16:21:33.199" v="259" actId="1076"/>
          <ac:picMkLst>
            <pc:docMk/>
            <pc:sldMk cId="1034804906" sldId="407"/>
            <ac:picMk id="9" creationId="{A3543176-58BC-5827-6225-C360FD3D6A70}"/>
          </ac:picMkLst>
        </pc:picChg>
        <pc:picChg chg="add mod">
          <ac:chgData name="Fleur Dorrell" userId="29f7f9b2-a62b-47d4-9532-761751c4a846" providerId="ADAL" clId="{7ABC6883-4636-4685-92EA-1F00858387A8}" dt="2026-04-29T16:21:39.796" v="260" actId="1076"/>
          <ac:picMkLst>
            <pc:docMk/>
            <pc:sldMk cId="1034804906" sldId="407"/>
            <ac:picMk id="11" creationId="{6995D30C-C19A-FD9C-C4EC-EB38117EB0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9A6F-478F-4B70-BF6A-E6CD6F67F42A}" type="datetimeFigureOut">
              <a:rPr lang="en-GB" smtClean="0"/>
              <a:t>01/05/2026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D569C-AD6F-4D5A-A034-789B46E22DFE}" type="slidenum">
              <a:rPr lang="en-GB" smtClean="0"/>
              <a:t>‹#›</a:t>
            </a:fld>
            <a:endParaRPr lang="en-GB"/>
          </a:p>
        </p:txBody>
      </p:sp>
    </p:spTree>
    <p:extLst>
      <p:ext uri="{BB962C8B-B14F-4D97-AF65-F5344CB8AC3E}">
        <p14:creationId xmlns:p14="http://schemas.microsoft.com/office/powerpoint/2010/main" val="191606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the Catholic Bishops’ Conference ran an art exhibition called ‘Cloud of Witnesses’ Seeking to represent different visions and insights from interfaith integrities, the exhibition was a big success. These art and RE lessons share their work.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a:t>
            </a:r>
          </a:p>
        </p:txBody>
      </p:sp>
      <p:sp>
        <p:nvSpPr>
          <p:cNvPr id="4" name="Slide Number Placeholder 3"/>
          <p:cNvSpPr>
            <a:spLocks noGrp="1"/>
          </p:cNvSpPr>
          <p:nvPr>
            <p:ph type="sldNum" sz="quarter" idx="5"/>
          </p:nvPr>
        </p:nvSpPr>
        <p:spPr/>
        <p:txBody>
          <a:bodyPr/>
          <a:lstStyle/>
          <a:p>
            <a:fld id="{712D569C-AD6F-4D5A-A034-789B46E22DFE}" type="slidenum">
              <a:rPr lang="en-GB" smtClean="0"/>
              <a:t>1</a:t>
            </a:fld>
            <a:endParaRPr lang="en-GB"/>
          </a:p>
        </p:txBody>
      </p:sp>
    </p:spTree>
    <p:extLst>
      <p:ext uri="{BB962C8B-B14F-4D97-AF65-F5344CB8AC3E}">
        <p14:creationId xmlns:p14="http://schemas.microsoft.com/office/powerpoint/2010/main" val="91397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pupils to think about ‘shalom’ – the concept of peace that is holistic and personal.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Kirsty says: “</a:t>
            </a:r>
            <a:r>
              <a:rPr lang="en-GB" sz="1200" kern="1200" dirty="0">
                <a:solidFill>
                  <a:schemeClr val="tx1"/>
                </a:solidFill>
                <a:effectLst/>
                <a:latin typeface="+mn-lt"/>
                <a:ea typeface="+mn-ea"/>
                <a:cs typeface="+mn-cs"/>
              </a:rPr>
              <a:t>It really means a lot that my work can be used in this way, to help encourage young people to think deeply about spiritual questions and even start looking for </a:t>
            </a:r>
            <a:r>
              <a:rPr lang="en-GB" sz="1200" kern="1200" dirty="0" err="1">
                <a:solidFill>
                  <a:schemeClr val="tx1"/>
                </a:solidFill>
                <a:effectLst/>
                <a:latin typeface="+mn-lt"/>
                <a:ea typeface="+mn-ea"/>
                <a:cs typeface="+mn-cs"/>
              </a:rPr>
              <a:t>'the</a:t>
            </a:r>
            <a:r>
              <a:rPr lang="en-GB" sz="1200" kern="1200" dirty="0">
                <a:solidFill>
                  <a:schemeClr val="tx1"/>
                </a:solidFill>
                <a:effectLst/>
                <a:latin typeface="+mn-lt"/>
                <a:ea typeface="+mn-ea"/>
                <a:cs typeface="+mn-cs"/>
              </a:rPr>
              <a:t> sacred' in their own everyday worlds!” </a:t>
            </a:r>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10</a:t>
            </a:fld>
            <a:endParaRPr lang="en-GB"/>
          </a:p>
        </p:txBody>
      </p:sp>
    </p:spTree>
    <p:extLst>
      <p:ext uri="{BB962C8B-B14F-4D97-AF65-F5344CB8AC3E}">
        <p14:creationId xmlns:p14="http://schemas.microsoft.com/office/powerpoint/2010/main" val="295662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project is rather lovely because it ‘scatters’ the spiritual words of Jesus into the city streets, in ways that meet a shared human need for rest amidst business. Talk to pupils about this. </a:t>
            </a:r>
          </a:p>
        </p:txBody>
      </p:sp>
      <p:sp>
        <p:nvSpPr>
          <p:cNvPr id="4" name="Slide Number Placeholder 3"/>
          <p:cNvSpPr>
            <a:spLocks noGrp="1"/>
          </p:cNvSpPr>
          <p:nvPr>
            <p:ph type="sldNum" sz="quarter" idx="5"/>
          </p:nvPr>
        </p:nvSpPr>
        <p:spPr/>
        <p:txBody>
          <a:bodyPr/>
          <a:lstStyle/>
          <a:p>
            <a:fld id="{712D569C-AD6F-4D5A-A034-789B46E22DFE}" type="slidenum">
              <a:rPr lang="en-GB" smtClean="0"/>
              <a:t>11</a:t>
            </a:fld>
            <a:endParaRPr lang="en-GB"/>
          </a:p>
        </p:txBody>
      </p:sp>
    </p:spTree>
    <p:extLst>
      <p:ext uri="{BB962C8B-B14F-4D97-AF65-F5344CB8AC3E}">
        <p14:creationId xmlns:p14="http://schemas.microsoft.com/office/powerpoint/2010/main" val="115717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48ED-525D-2EB7-3E0A-67280C250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C9042-D946-E19D-7E07-5FCBB1286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ECB1D-B353-5503-A7FD-08937BAACA91}"/>
              </a:ext>
            </a:extLst>
          </p:cNvPr>
          <p:cNvSpPr>
            <a:spLocks noGrp="1"/>
          </p:cNvSpPr>
          <p:nvPr>
            <p:ph type="body" idx="1"/>
          </p:nvPr>
        </p:nvSpPr>
        <p:spPr/>
        <p:txBody>
          <a:bodyPr/>
          <a:lstStyle/>
          <a:p>
            <a:r>
              <a:rPr lang="en-GB" dirty="0"/>
              <a:t>This project is rather lovely because it ‘scatters’ the spiritual words of Jesus into the city streets, in ways that could meet a shared human need for rest amidst business. Talk to pupils about this. </a:t>
            </a:r>
          </a:p>
        </p:txBody>
      </p:sp>
      <p:sp>
        <p:nvSpPr>
          <p:cNvPr id="4" name="Slide Number Placeholder 3">
            <a:extLst>
              <a:ext uri="{FF2B5EF4-FFF2-40B4-BE49-F238E27FC236}">
                <a16:creationId xmlns:a16="http://schemas.microsoft.com/office/drawing/2014/main" id="{51F14C49-73EE-5943-C883-D8FF3217E6A5}"/>
              </a:ext>
            </a:extLst>
          </p:cNvPr>
          <p:cNvSpPr>
            <a:spLocks noGrp="1"/>
          </p:cNvSpPr>
          <p:nvPr>
            <p:ph type="sldNum" sz="quarter" idx="5"/>
          </p:nvPr>
        </p:nvSpPr>
        <p:spPr/>
        <p:txBody>
          <a:bodyPr/>
          <a:lstStyle/>
          <a:p>
            <a:fld id="{712D569C-AD6F-4D5A-A034-789B46E22DFE}" type="slidenum">
              <a:rPr lang="en-GB" smtClean="0"/>
              <a:t>12</a:t>
            </a:fld>
            <a:endParaRPr lang="en-GB"/>
          </a:p>
        </p:txBody>
      </p:sp>
    </p:spTree>
    <p:extLst>
      <p:ext uri="{BB962C8B-B14F-4D97-AF65-F5344CB8AC3E}">
        <p14:creationId xmlns:p14="http://schemas.microsoft.com/office/powerpoint/2010/main" val="365361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full deck of cards are amazing! This pic needs the next two slides to show some more detail.</a:t>
            </a:r>
          </a:p>
        </p:txBody>
      </p:sp>
      <p:sp>
        <p:nvSpPr>
          <p:cNvPr id="4" name="Slide Number Placeholder 3"/>
          <p:cNvSpPr>
            <a:spLocks noGrp="1"/>
          </p:cNvSpPr>
          <p:nvPr>
            <p:ph type="sldNum" sz="quarter" idx="5"/>
          </p:nvPr>
        </p:nvSpPr>
        <p:spPr/>
        <p:txBody>
          <a:bodyPr/>
          <a:lstStyle/>
          <a:p>
            <a:fld id="{712D569C-AD6F-4D5A-A034-789B46E22DFE}" type="slidenum">
              <a:rPr lang="en-GB" smtClean="0"/>
              <a:t>13</a:t>
            </a:fld>
            <a:endParaRPr lang="en-GB"/>
          </a:p>
        </p:txBody>
      </p:sp>
    </p:spTree>
    <p:extLst>
      <p:ext uri="{BB962C8B-B14F-4D97-AF65-F5344CB8AC3E}">
        <p14:creationId xmlns:p14="http://schemas.microsoft.com/office/powerpoint/2010/main" val="3257476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pupils may know Sir Christopher Wren already from the History curriculum as the architect of St. Paul’s Cathedral. Show some pictures! It is a place of national religious significance.</a:t>
            </a:r>
          </a:p>
        </p:txBody>
      </p:sp>
      <p:sp>
        <p:nvSpPr>
          <p:cNvPr id="4" name="Slide Number Placeholder 3"/>
          <p:cNvSpPr>
            <a:spLocks noGrp="1"/>
          </p:cNvSpPr>
          <p:nvPr>
            <p:ph type="sldNum" sz="quarter" idx="5"/>
          </p:nvPr>
        </p:nvSpPr>
        <p:spPr/>
        <p:txBody>
          <a:bodyPr/>
          <a:lstStyle/>
          <a:p>
            <a:fld id="{712D569C-AD6F-4D5A-A034-789B46E22DFE}" type="slidenum">
              <a:rPr lang="en-GB" smtClean="0"/>
              <a:t>14</a:t>
            </a:fld>
            <a:endParaRPr lang="en-GB"/>
          </a:p>
        </p:txBody>
      </p:sp>
    </p:spTree>
    <p:extLst>
      <p:ext uri="{BB962C8B-B14F-4D97-AF65-F5344CB8AC3E}">
        <p14:creationId xmlns:p14="http://schemas.microsoft.com/office/powerpoint/2010/main" val="393786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masses of info on the web about Wren. This is one useful starting point. https://heritagecalling.com/2023/02/24/a-brief-introduction-to-christopher-wren/ </a:t>
            </a:r>
          </a:p>
        </p:txBody>
      </p:sp>
      <p:sp>
        <p:nvSpPr>
          <p:cNvPr id="4" name="Slide Number Placeholder 3"/>
          <p:cNvSpPr>
            <a:spLocks noGrp="1"/>
          </p:cNvSpPr>
          <p:nvPr>
            <p:ph type="sldNum" sz="quarter" idx="5"/>
          </p:nvPr>
        </p:nvSpPr>
        <p:spPr/>
        <p:txBody>
          <a:bodyPr/>
          <a:lstStyle/>
          <a:p>
            <a:fld id="{712D569C-AD6F-4D5A-A034-789B46E22DFE}" type="slidenum">
              <a:rPr lang="en-GB" smtClean="0"/>
              <a:t>15</a:t>
            </a:fld>
            <a:endParaRPr lang="en-GB"/>
          </a:p>
        </p:txBody>
      </p:sp>
    </p:spTree>
    <p:extLst>
      <p:ext uri="{BB962C8B-B14F-4D97-AF65-F5344CB8AC3E}">
        <p14:creationId xmlns:p14="http://schemas.microsoft.com/office/powerpoint/2010/main" val="111602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32B9A-9D3C-9070-80BC-414812DAB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8BBE1-0648-B1A8-2E9D-E01B3E1D4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1F9A5-E0AE-11B9-E2A1-5284B19DA4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Flexibility and choice in the task helps pupils to commit to their own creativity in exciting ways!</a:t>
            </a:r>
          </a:p>
          <a:p>
            <a:endParaRPr lang="en-GB" dirty="0"/>
          </a:p>
        </p:txBody>
      </p:sp>
      <p:sp>
        <p:nvSpPr>
          <p:cNvPr id="4" name="Slide Number Placeholder 3">
            <a:extLst>
              <a:ext uri="{FF2B5EF4-FFF2-40B4-BE49-F238E27FC236}">
                <a16:creationId xmlns:a16="http://schemas.microsoft.com/office/drawing/2014/main" id="{A7C473F5-39EA-D2BB-62CC-DD2F668030B4}"/>
              </a:ext>
            </a:extLst>
          </p:cNvPr>
          <p:cNvSpPr>
            <a:spLocks noGrp="1"/>
          </p:cNvSpPr>
          <p:nvPr>
            <p:ph type="sldNum" sz="quarter" idx="5"/>
          </p:nvPr>
        </p:nvSpPr>
        <p:spPr/>
        <p:txBody>
          <a:bodyPr/>
          <a:lstStyle/>
          <a:p>
            <a:fld id="{712D569C-AD6F-4D5A-A034-789B46E22DFE}" type="slidenum">
              <a:rPr lang="en-GB" smtClean="0"/>
              <a:t>16</a:t>
            </a:fld>
            <a:endParaRPr lang="en-GB"/>
          </a:p>
        </p:txBody>
      </p:sp>
    </p:spTree>
    <p:extLst>
      <p:ext uri="{BB962C8B-B14F-4D97-AF65-F5344CB8AC3E}">
        <p14:creationId xmlns:p14="http://schemas.microsoft.com/office/powerpoint/2010/main" val="335918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https://thenounproject.com/icon/playing-cards-6344521/  Image free from the Noun Project</a:t>
            </a:r>
          </a:p>
        </p:txBody>
      </p:sp>
      <p:sp>
        <p:nvSpPr>
          <p:cNvPr id="4" name="Slide Number Placeholder 3"/>
          <p:cNvSpPr>
            <a:spLocks noGrp="1"/>
          </p:cNvSpPr>
          <p:nvPr>
            <p:ph type="sldNum" sz="quarter" idx="5"/>
          </p:nvPr>
        </p:nvSpPr>
        <p:spPr/>
        <p:txBody>
          <a:bodyPr/>
          <a:lstStyle/>
          <a:p>
            <a:fld id="{712D569C-AD6F-4D5A-A034-789B46E22DFE}" type="slidenum">
              <a:rPr lang="en-GB" smtClean="0"/>
              <a:t>17</a:t>
            </a:fld>
            <a:endParaRPr lang="en-GB"/>
          </a:p>
        </p:txBody>
      </p:sp>
    </p:spTree>
    <p:extLst>
      <p:ext uri="{BB962C8B-B14F-4D97-AF65-F5344CB8AC3E}">
        <p14:creationId xmlns:p14="http://schemas.microsoft.com/office/powerpoint/2010/main" val="206739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0D4-35E1-C04B-0E52-FF6E8A2B5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ECDBD-AA4B-ED94-FC06-AD5152A67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48E47-A167-75AD-C7F4-618671CAD6F4}"/>
              </a:ext>
            </a:extLst>
          </p:cNvPr>
          <p:cNvSpPr>
            <a:spLocks noGrp="1"/>
          </p:cNvSpPr>
          <p:nvPr>
            <p:ph type="body" idx="1"/>
          </p:nvPr>
        </p:nvSpPr>
        <p:spPr/>
        <p:txBody>
          <a:bodyPr/>
          <a:lstStyle/>
          <a:p>
            <a:r>
              <a:rPr lang="en-GB" dirty="0"/>
              <a:t>https://thenounproject.com/icon/playing-cards-6344521/  Image free from the Noun Project</a:t>
            </a:r>
          </a:p>
        </p:txBody>
      </p:sp>
      <p:sp>
        <p:nvSpPr>
          <p:cNvPr id="4" name="Slide Number Placeholder 3">
            <a:extLst>
              <a:ext uri="{FF2B5EF4-FFF2-40B4-BE49-F238E27FC236}">
                <a16:creationId xmlns:a16="http://schemas.microsoft.com/office/drawing/2014/main" id="{799DDD88-3BDD-C47D-C89A-DF63478F6ECF}"/>
              </a:ext>
            </a:extLst>
          </p:cNvPr>
          <p:cNvSpPr>
            <a:spLocks noGrp="1"/>
          </p:cNvSpPr>
          <p:nvPr>
            <p:ph type="sldNum" sz="quarter" idx="5"/>
          </p:nvPr>
        </p:nvSpPr>
        <p:spPr/>
        <p:txBody>
          <a:bodyPr/>
          <a:lstStyle/>
          <a:p>
            <a:fld id="{712D569C-AD6F-4D5A-A034-789B46E22DFE}" type="slidenum">
              <a:rPr lang="en-GB" smtClean="0"/>
              <a:t>18</a:t>
            </a:fld>
            <a:endParaRPr lang="en-GB"/>
          </a:p>
        </p:txBody>
      </p:sp>
    </p:spTree>
    <p:extLst>
      <p:ext uri="{BB962C8B-B14F-4D97-AF65-F5344CB8AC3E}">
        <p14:creationId xmlns:p14="http://schemas.microsoft.com/office/powerpoint/2010/main" val="196287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https://thenounproject.com/icon/2-of-hearts-2486299/  Image free from the Noun Project</a:t>
            </a:r>
          </a:p>
          <a:p>
            <a:endParaRPr lang="en-GB" dirty="0"/>
          </a:p>
          <a:p>
            <a:r>
              <a:rPr lang="en-GB" dirty="0"/>
              <a:t>Pupils could research – or teachers could provide – images of sacred spaces near to the school. Most towns/cities/counties in the UK have 52 – or many more – sacred buildings. Or pupils could identify spaces they think are sacred / holy / deeply spiritually significant for themselves. Each pupil creates a ‘playing card’ – this template of the ‘Two of Hearts’ could be used because it gives space for pupils to create within it. But a simpler template could be used, and pupils  could think about the way they want to set up their card design. Red and black are the traditional colours of course.</a:t>
            </a:r>
          </a:p>
        </p:txBody>
      </p:sp>
      <p:sp>
        <p:nvSpPr>
          <p:cNvPr id="4" name="Slide Number Placeholder 3"/>
          <p:cNvSpPr>
            <a:spLocks noGrp="1"/>
          </p:cNvSpPr>
          <p:nvPr>
            <p:ph type="sldNum" sz="quarter" idx="5"/>
          </p:nvPr>
        </p:nvSpPr>
        <p:spPr/>
        <p:txBody>
          <a:bodyPr/>
          <a:lstStyle/>
          <a:p>
            <a:fld id="{712D569C-AD6F-4D5A-A034-789B46E22DFE}" type="slidenum">
              <a:rPr lang="en-GB" smtClean="0"/>
              <a:t>19</a:t>
            </a:fld>
            <a:endParaRPr lang="en-GB"/>
          </a:p>
        </p:txBody>
      </p:sp>
    </p:spTree>
    <p:extLst>
      <p:ext uri="{BB962C8B-B14F-4D97-AF65-F5344CB8AC3E}">
        <p14:creationId xmlns:p14="http://schemas.microsoft.com/office/powerpoint/2010/main" val="330487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F7671-A22D-F9B5-9A2A-C713E69CC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A4105-6FEB-EBBE-F4E9-BEEA500B4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9BEAA-77CE-5BF1-0BF5-F530B7CA3910}"/>
              </a:ext>
            </a:extLst>
          </p:cNvPr>
          <p:cNvSpPr>
            <a:spLocks noGrp="1"/>
          </p:cNvSpPr>
          <p:nvPr>
            <p:ph type="body" idx="1"/>
          </p:nvPr>
        </p:nvSpPr>
        <p:spPr/>
        <p:txBody>
          <a:bodyPr/>
          <a:lstStyle/>
          <a:p>
            <a:r>
              <a:rPr lang="en-GB" dirty="0"/>
              <a:t>A ‘lesson’ here might not be a single 45-minute learning slot – the activities include some that go deeper and some that give creative opportunities to pupils. </a:t>
            </a:r>
            <a:br>
              <a:rPr lang="en-GB" dirty="0"/>
            </a:br>
            <a:r>
              <a:rPr lang="en-GB" dirty="0"/>
              <a:t>So maybe a lesson is two or more sessions, or maybe users will select the activities that work best for them.</a:t>
            </a:r>
          </a:p>
          <a:p>
            <a:r>
              <a:rPr lang="en-GB" dirty="0"/>
              <a:t>The specific learning objectives of each of our four primary and four secondary lessons are given on the next slide, but these general aims fit in with the purposes of RE as they are articulated in various contexts, for Catholic schools, other schools with a religious character, community schools and academies. 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p:txBody>
      </p:sp>
      <p:sp>
        <p:nvSpPr>
          <p:cNvPr id="4" name="Slide Number Placeholder 3">
            <a:extLst>
              <a:ext uri="{FF2B5EF4-FFF2-40B4-BE49-F238E27FC236}">
                <a16:creationId xmlns:a16="http://schemas.microsoft.com/office/drawing/2014/main" id="{A77B61B0-BBA7-6F4D-A99E-0699B37FD7E7}"/>
              </a:ext>
            </a:extLst>
          </p:cNvPr>
          <p:cNvSpPr>
            <a:spLocks noGrp="1"/>
          </p:cNvSpPr>
          <p:nvPr>
            <p:ph type="sldNum" sz="quarter" idx="5"/>
          </p:nvPr>
        </p:nvSpPr>
        <p:spPr/>
        <p:txBody>
          <a:bodyPr/>
          <a:lstStyle/>
          <a:p>
            <a:fld id="{712D569C-AD6F-4D5A-A034-789B46E22DFE}" type="slidenum">
              <a:rPr lang="en-GB" smtClean="0"/>
              <a:t>2</a:t>
            </a:fld>
            <a:endParaRPr lang="en-GB"/>
          </a:p>
        </p:txBody>
      </p:sp>
    </p:spTree>
    <p:extLst>
      <p:ext uri="{BB962C8B-B14F-4D97-AF65-F5344CB8AC3E}">
        <p14:creationId xmlns:p14="http://schemas.microsoft.com/office/powerpoint/2010/main" val="102418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We also thank teachers and pupils who have been involved in developing and trying out the lessons: your contribution has greatly improved </a:t>
            </a:r>
            <a:r>
              <a:rPr lang="en-GB"/>
              <a:t>the project!  </a:t>
            </a:r>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24</a:t>
            </a:fld>
            <a:endParaRPr lang="en-GB"/>
          </a:p>
        </p:txBody>
      </p:sp>
    </p:spTree>
    <p:extLst>
      <p:ext uri="{BB962C8B-B14F-4D97-AF65-F5344CB8AC3E}">
        <p14:creationId xmlns:p14="http://schemas.microsoft.com/office/powerpoint/2010/main" val="2868439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78B6-FB3F-70FC-C149-9AE0B73CB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7AEC5-DE61-6B30-2479-E941E9A0E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D2D10-D3DE-B5DF-E43B-F0B4C4F79C06}"/>
              </a:ext>
            </a:extLst>
          </p:cNvPr>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a:t>
            </a:r>
            <a:br>
              <a:rPr lang="en-GB" dirty="0"/>
            </a:br>
            <a:r>
              <a:rPr lang="en-GB" dirty="0"/>
              <a:t>We also thank teachers and pupils who have been involved in developing and trying out the lessons: your contribution has greatly improved the project! </a:t>
            </a:r>
          </a:p>
          <a:p>
            <a:r>
              <a:rPr lang="en-GB" dirty="0"/>
              <a:t>We invite you to share interesting examples of your pupils’ work: </a:t>
            </a:r>
            <a:r>
              <a:rPr lang="en-GB" dirty="0" err="1"/>
              <a:t>lat@</a:t>
            </a:r>
            <a:r>
              <a:rPr lang="en-GB" err="1"/>
              <a:t>retoday</a:t>
            </a:r>
            <a:r>
              <a:rPr lang="en-GB"/>
              <a:t>.org.uk </a:t>
            </a:r>
          </a:p>
          <a:p>
            <a:r>
              <a:rPr lang="en-GB"/>
              <a:t> </a:t>
            </a:r>
            <a:endParaRPr lang="en-GB" dirty="0"/>
          </a:p>
        </p:txBody>
      </p:sp>
      <p:sp>
        <p:nvSpPr>
          <p:cNvPr id="4" name="Slide Number Placeholder 3">
            <a:extLst>
              <a:ext uri="{FF2B5EF4-FFF2-40B4-BE49-F238E27FC236}">
                <a16:creationId xmlns:a16="http://schemas.microsoft.com/office/drawing/2014/main" id="{DC9E15D0-9D4F-15B8-90E6-6B6573D2D459}"/>
              </a:ext>
            </a:extLst>
          </p:cNvPr>
          <p:cNvSpPr>
            <a:spLocks noGrp="1"/>
          </p:cNvSpPr>
          <p:nvPr>
            <p:ph type="sldNum" sz="quarter" idx="5"/>
          </p:nvPr>
        </p:nvSpPr>
        <p:spPr/>
        <p:txBody>
          <a:bodyPr/>
          <a:lstStyle/>
          <a:p>
            <a:fld id="{712D569C-AD6F-4D5A-A034-789B46E22DFE}" type="slidenum">
              <a:rPr lang="en-GB" smtClean="0"/>
              <a:t>25</a:t>
            </a:fld>
            <a:endParaRPr lang="en-GB"/>
          </a:p>
        </p:txBody>
      </p:sp>
    </p:spTree>
    <p:extLst>
      <p:ext uri="{BB962C8B-B14F-4D97-AF65-F5344CB8AC3E}">
        <p14:creationId xmlns:p14="http://schemas.microsoft.com/office/powerpoint/2010/main" val="183606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specific learning objectives of each of our four primary and four secondary lessons are given on this slide. Our general aims fit in with the purposes of RE as they are articulated in various contexts, for Catholic schools in the RED, for other schools with a religious character, community schools and academies in relation to Agreed Syllabuses and the RE Council’s Statement for Entitlement for RE (which DfE are alert to in their current curriculum review). </a:t>
            </a:r>
          </a:p>
          <a:p>
            <a:endParaRPr lang="en-GB" dirty="0"/>
          </a:p>
          <a:p>
            <a:r>
              <a:rPr lang="en-GB" dirty="0"/>
              <a:t>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3</a:t>
            </a:fld>
            <a:endParaRPr lang="en-GB"/>
          </a:p>
        </p:txBody>
      </p:sp>
    </p:spTree>
    <p:extLst>
      <p:ext uri="{BB962C8B-B14F-4D97-AF65-F5344CB8AC3E}">
        <p14:creationId xmlns:p14="http://schemas.microsoft.com/office/powerpoint/2010/main" val="418119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031A-239E-C3FE-4B63-E36B4C111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9261B-4EB4-B89E-C7BE-D73FE9A57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D4AF4-9B86-4E37-F09C-F050A2379E98}"/>
              </a:ext>
            </a:extLst>
          </p:cNvPr>
          <p:cNvSpPr>
            <a:spLocks noGrp="1"/>
          </p:cNvSpPr>
          <p:nvPr>
            <p:ph type="body" idx="1"/>
          </p:nvPr>
        </p:nvSpPr>
        <p:spPr/>
        <p:txBody>
          <a:bodyPr/>
          <a:lstStyle/>
          <a:p>
            <a:r>
              <a:rPr lang="en-GB" dirty="0"/>
              <a:t>There are four primary and four secondary lessons in this project, which fit well together – but teachers are welcome to use some of them as they fit in with your own RE planning and schemes of work.</a:t>
            </a:r>
          </a:p>
          <a:p>
            <a:r>
              <a:rPr lang="en-GB" dirty="0"/>
              <a:t>The partnership in creating these lessons with NATRE links powerfully to the Spirited Arts project NATRE runs each year. See examples and details here: https://www.natre.org.uk/about-natre/projects/spirited-arts/spirited-arts-gallery/2024/ </a:t>
            </a:r>
          </a:p>
        </p:txBody>
      </p:sp>
      <p:sp>
        <p:nvSpPr>
          <p:cNvPr id="4" name="Slide Number Placeholder 3">
            <a:extLst>
              <a:ext uri="{FF2B5EF4-FFF2-40B4-BE49-F238E27FC236}">
                <a16:creationId xmlns:a16="http://schemas.microsoft.com/office/drawing/2014/main" id="{AD319785-677E-C866-2800-D5EF5DAC05BF}"/>
              </a:ext>
            </a:extLst>
          </p:cNvPr>
          <p:cNvSpPr>
            <a:spLocks noGrp="1"/>
          </p:cNvSpPr>
          <p:nvPr>
            <p:ph type="sldNum" sz="quarter" idx="5"/>
          </p:nvPr>
        </p:nvSpPr>
        <p:spPr/>
        <p:txBody>
          <a:bodyPr/>
          <a:lstStyle/>
          <a:p>
            <a:fld id="{712D569C-AD6F-4D5A-A034-789B46E22DFE}" type="slidenum">
              <a:rPr lang="en-GB" smtClean="0"/>
              <a:t>4</a:t>
            </a:fld>
            <a:endParaRPr lang="en-GB"/>
          </a:p>
        </p:txBody>
      </p:sp>
    </p:spTree>
    <p:extLst>
      <p:ext uri="{BB962C8B-B14F-4D97-AF65-F5344CB8AC3E}">
        <p14:creationId xmlns:p14="http://schemas.microsoft.com/office/powerpoint/2010/main" val="145207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A18B-EF08-74F8-E912-2556C09B4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7F16C-9C60-8B71-6B51-F14FB022D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33061-4066-4884-DC59-28F992D37111}"/>
              </a:ext>
            </a:extLst>
          </p:cNvPr>
          <p:cNvSpPr>
            <a:spLocks noGrp="1"/>
          </p:cNvSpPr>
          <p:nvPr>
            <p:ph type="body" idx="1"/>
          </p:nvPr>
        </p:nvSpPr>
        <p:spPr/>
        <p:txBody>
          <a:bodyPr/>
          <a:lstStyle/>
          <a:p>
            <a:r>
              <a:rPr lang="en-GB" dirty="0"/>
              <a:t>Introduce the work to pupils in these terms. You don’t have to use all four lessons in the sequence, though they will fit will with units of work about any theological topic in RE. We’ve written the primary lessons for KS2. You may want to adapt them for Yr3 abilities, but we have tried them out with Y4-6 and they work.</a:t>
            </a:r>
          </a:p>
          <a:p>
            <a:r>
              <a:rPr lang="en-GB" dirty="0"/>
              <a:t>Expect pupils to gather and debate ideas in the first three lessons in ways that enable them to be creative for themselves in lesson 4. Referring to the final task throughout, this mini-unit of RE will help all pupils to bring their learning together in a final piece of work at the end. It’s important that they can create work they are proud of: time and quality resources are a great help with this. </a:t>
            </a:r>
          </a:p>
          <a:p>
            <a:endParaRPr lang="en-GB" dirty="0"/>
          </a:p>
        </p:txBody>
      </p:sp>
      <p:sp>
        <p:nvSpPr>
          <p:cNvPr id="4" name="Slide Number Placeholder 3">
            <a:extLst>
              <a:ext uri="{FF2B5EF4-FFF2-40B4-BE49-F238E27FC236}">
                <a16:creationId xmlns:a16="http://schemas.microsoft.com/office/drawing/2014/main" id="{E86A406A-B9AD-5072-4927-C6EE361BA031}"/>
              </a:ext>
            </a:extLst>
          </p:cNvPr>
          <p:cNvSpPr>
            <a:spLocks noGrp="1"/>
          </p:cNvSpPr>
          <p:nvPr>
            <p:ph type="sldNum" sz="quarter" idx="5"/>
          </p:nvPr>
        </p:nvSpPr>
        <p:spPr/>
        <p:txBody>
          <a:bodyPr/>
          <a:lstStyle/>
          <a:p>
            <a:fld id="{712D569C-AD6F-4D5A-A034-789B46E22DFE}" type="slidenum">
              <a:rPr lang="en-GB" smtClean="0"/>
              <a:t>5</a:t>
            </a:fld>
            <a:endParaRPr lang="en-GB"/>
          </a:p>
        </p:txBody>
      </p:sp>
    </p:spTree>
    <p:extLst>
      <p:ext uri="{BB962C8B-B14F-4D97-AF65-F5344CB8AC3E}">
        <p14:creationId xmlns:p14="http://schemas.microsoft.com/office/powerpoint/2010/main" val="356303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FE86-20E2-3C41-B794-DD2F219E0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B32FD-0B85-F35C-8C23-D81E18F11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78FE2-E3B8-9E51-7C8C-C0BDFAD51CE1}"/>
              </a:ext>
            </a:extLst>
          </p:cNvPr>
          <p:cNvSpPr>
            <a:spLocks noGrp="1"/>
          </p:cNvSpPr>
          <p:nvPr>
            <p:ph type="body" idx="1"/>
          </p:nvPr>
        </p:nvSpPr>
        <p:spPr/>
        <p:txBody>
          <a:bodyPr/>
          <a:lstStyle/>
          <a:p>
            <a:r>
              <a:rPr lang="en-GB" dirty="0"/>
              <a:t>In 2025, the Catholic Bishops’ Conference ran an art exhibition called ‘Cloud of Witnesses’, digitally available here: www.godwhospeaks.uk/cloud-of-witnesses-art-exhibition/  ‘The God who Speaks’ is a digital space where Catholic Biblical insights, resources and visions are shared.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Seeking to represent different visions and insights from interfaith integrities, the exhibition was a big success. These lessons share their work.</a:t>
            </a:r>
          </a:p>
        </p:txBody>
      </p:sp>
      <p:sp>
        <p:nvSpPr>
          <p:cNvPr id="4" name="Slide Number Placeholder 3">
            <a:extLst>
              <a:ext uri="{FF2B5EF4-FFF2-40B4-BE49-F238E27FC236}">
                <a16:creationId xmlns:a16="http://schemas.microsoft.com/office/drawing/2014/main" id="{F81F6FBC-2B44-46FB-8EF4-5B60018CE7A3}"/>
              </a:ext>
            </a:extLst>
          </p:cNvPr>
          <p:cNvSpPr>
            <a:spLocks noGrp="1"/>
          </p:cNvSpPr>
          <p:nvPr>
            <p:ph type="sldNum" sz="quarter" idx="5"/>
          </p:nvPr>
        </p:nvSpPr>
        <p:spPr/>
        <p:txBody>
          <a:bodyPr/>
          <a:lstStyle/>
          <a:p>
            <a:fld id="{712D569C-AD6F-4D5A-A034-789B46E22DFE}" type="slidenum">
              <a:rPr lang="en-GB" smtClean="0"/>
              <a:t>6</a:t>
            </a:fld>
            <a:endParaRPr lang="en-GB"/>
          </a:p>
        </p:txBody>
      </p:sp>
    </p:spTree>
    <p:extLst>
      <p:ext uri="{BB962C8B-B14F-4D97-AF65-F5344CB8AC3E}">
        <p14:creationId xmlns:p14="http://schemas.microsoft.com/office/powerpoint/2010/main" val="64385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to get pupils to really look carefully at the image, then ask them to sketch it before any of the questions come up. Give them 3 or 4 minutes to copy the picture. It really makes them attend to it well.</a:t>
            </a:r>
          </a:p>
        </p:txBody>
      </p:sp>
      <p:sp>
        <p:nvSpPr>
          <p:cNvPr id="4" name="Slide Number Placeholder 3"/>
          <p:cNvSpPr>
            <a:spLocks noGrp="1"/>
          </p:cNvSpPr>
          <p:nvPr>
            <p:ph type="sldNum" sz="quarter" idx="5"/>
          </p:nvPr>
        </p:nvSpPr>
        <p:spPr/>
        <p:txBody>
          <a:bodyPr/>
          <a:lstStyle/>
          <a:p>
            <a:fld id="{712D569C-AD6F-4D5A-A034-789B46E22DFE}" type="slidenum">
              <a:rPr lang="en-GB" smtClean="0"/>
              <a:t>7</a:t>
            </a:fld>
            <a:endParaRPr lang="en-GB"/>
          </a:p>
        </p:txBody>
      </p:sp>
    </p:spTree>
    <p:extLst>
      <p:ext uri="{BB962C8B-B14F-4D97-AF65-F5344CB8AC3E}">
        <p14:creationId xmlns:p14="http://schemas.microsoft.com/office/powerpoint/2010/main" val="104758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full text of Jesus’ saying is this: “Come to me all you who work hard and are heavily loaded or weighed down. I will give you rest.” Matthew 18:28</a:t>
            </a:r>
          </a:p>
        </p:txBody>
      </p:sp>
      <p:sp>
        <p:nvSpPr>
          <p:cNvPr id="4" name="Slide Number Placeholder 3"/>
          <p:cNvSpPr>
            <a:spLocks noGrp="1"/>
          </p:cNvSpPr>
          <p:nvPr>
            <p:ph type="sldNum" sz="quarter" idx="5"/>
          </p:nvPr>
        </p:nvSpPr>
        <p:spPr/>
        <p:txBody>
          <a:bodyPr/>
          <a:lstStyle/>
          <a:p>
            <a:fld id="{712D569C-AD6F-4D5A-A034-789B46E22DFE}" type="slidenum">
              <a:rPr lang="en-GB" smtClean="0"/>
              <a:t>8</a:t>
            </a:fld>
            <a:endParaRPr lang="en-GB"/>
          </a:p>
        </p:txBody>
      </p:sp>
    </p:spTree>
    <p:extLst>
      <p:ext uri="{BB962C8B-B14F-4D97-AF65-F5344CB8AC3E}">
        <p14:creationId xmlns:p14="http://schemas.microsoft.com/office/powerpoint/2010/main" val="360354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unearth the sacred in the everyday’ talk to children and ask what they think this means. Maybe ‘to find signs of God in ordinary things’ or ‘to dig up holy feelings from Monday to Friday, not from going to church or mosque.’</a:t>
            </a:r>
          </a:p>
        </p:txBody>
      </p:sp>
      <p:sp>
        <p:nvSpPr>
          <p:cNvPr id="4" name="Slide Number Placeholder 3"/>
          <p:cNvSpPr>
            <a:spLocks noGrp="1"/>
          </p:cNvSpPr>
          <p:nvPr>
            <p:ph type="sldNum" sz="quarter" idx="5"/>
          </p:nvPr>
        </p:nvSpPr>
        <p:spPr/>
        <p:txBody>
          <a:bodyPr/>
          <a:lstStyle/>
          <a:p>
            <a:fld id="{712D569C-AD6F-4D5A-A034-789B46E22DFE}" type="slidenum">
              <a:rPr lang="en-GB" smtClean="0"/>
              <a:t>9</a:t>
            </a:fld>
            <a:endParaRPr lang="en-GB"/>
          </a:p>
        </p:txBody>
      </p:sp>
    </p:spTree>
    <p:extLst>
      <p:ext uri="{BB962C8B-B14F-4D97-AF65-F5344CB8AC3E}">
        <p14:creationId xmlns:p14="http://schemas.microsoft.com/office/powerpoint/2010/main" val="258797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5/1/2026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174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5/1/2026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5749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5/1/2026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6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5/1/2026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71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5/1/2026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5/1/2026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135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5/1/2026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8820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5/1/2026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151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5/1/2026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91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5/1/2026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670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5/1/2026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404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5/1/2026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797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godwhospeaks.uk/cloud-of-witnesses-art-exhibi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irstykerr.com/projects/come-and-res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hloecampbellar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irstykerr.com/projects/come-and-re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ree Creative flat lay of colorful art supplies including paints, pencils, and brushes on white background. Stock Photo">
            <a:extLst>
              <a:ext uri="{FF2B5EF4-FFF2-40B4-BE49-F238E27FC236}">
                <a16:creationId xmlns:a16="http://schemas.microsoft.com/office/drawing/2014/main" id="{F5E0FA32-4FF0-94F7-D0BD-B8EDD58157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 y="10"/>
            <a:ext cx="12191979" cy="6857990"/>
          </a:xfrm>
          <a:prstGeom prst="rect">
            <a:avLst/>
          </a:prstGeom>
          <a:solidFill>
            <a:srgbClr val="0070C0"/>
          </a:solidFill>
        </p:spPr>
      </p:pic>
      <p:sp>
        <p:nvSpPr>
          <p:cNvPr id="42" name="Rectangle 41">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2EA65-EB56-E7C6-7BB4-78CC1C22FE7E}"/>
              </a:ext>
            </a:extLst>
          </p:cNvPr>
          <p:cNvSpPr>
            <a:spLocks noGrp="1"/>
          </p:cNvSpPr>
          <p:nvPr>
            <p:ph type="ctrTitle"/>
          </p:nvPr>
        </p:nvSpPr>
        <p:spPr>
          <a:xfrm>
            <a:off x="5618746" y="1816768"/>
            <a:ext cx="5791946" cy="2947735"/>
          </a:xfrm>
        </p:spPr>
        <p:txBody>
          <a:bodyPr anchor="t">
            <a:normAutofit/>
          </a:bodyPr>
          <a:lstStyle/>
          <a:p>
            <a:pPr algn="r">
              <a:lnSpc>
                <a:spcPct val="90000"/>
              </a:lnSpc>
            </a:pPr>
            <a:r>
              <a:rPr lang="en-GB" sz="4600" dirty="0">
                <a:solidFill>
                  <a:srgbClr val="FFFFFF"/>
                </a:solidFill>
                <a:latin typeface="Abadi" panose="020B0604020104020204" pitchFamily="34" charset="0"/>
              </a:rPr>
              <a:t>Searching for God</a:t>
            </a:r>
            <a:br>
              <a:rPr lang="en-GB" sz="4600" dirty="0">
                <a:solidFill>
                  <a:srgbClr val="FFFFFF"/>
                </a:solidFill>
                <a:latin typeface="Abadi" panose="020B0604020104020204" pitchFamily="34" charset="0"/>
              </a:rPr>
            </a:br>
            <a:r>
              <a:rPr lang="en-GB" sz="4600" dirty="0">
                <a:solidFill>
                  <a:srgbClr val="FFFFFF"/>
                </a:solidFill>
                <a:latin typeface="Abadi" panose="020B0604020104020204" pitchFamily="34" charset="0"/>
              </a:rPr>
              <a:t>Lesson 2</a:t>
            </a:r>
            <a:br>
              <a:rPr lang="en-GB" sz="4600" dirty="0">
                <a:solidFill>
                  <a:srgbClr val="FFFFFF"/>
                </a:solidFill>
                <a:latin typeface="Abadi" panose="020B0604020104020204" pitchFamily="34" charset="0"/>
              </a:rPr>
            </a:br>
            <a:r>
              <a:rPr lang="en-GB" sz="4600" dirty="0">
                <a:solidFill>
                  <a:srgbClr val="FFFFFF"/>
                </a:solidFill>
                <a:latin typeface="Abadi" panose="020B0604020104020204" pitchFamily="34" charset="0"/>
              </a:rPr>
              <a:t>Primary </a:t>
            </a:r>
            <a:br>
              <a:rPr lang="en-GB" sz="4600" dirty="0">
                <a:solidFill>
                  <a:srgbClr val="FFFFFF"/>
                </a:solidFill>
                <a:latin typeface="Abadi" panose="020B0604020104020204" pitchFamily="34" charset="0"/>
              </a:rPr>
            </a:br>
            <a:r>
              <a:rPr lang="en-GB" sz="4600" dirty="0">
                <a:solidFill>
                  <a:srgbClr val="FFFFFF"/>
                </a:solidFill>
                <a:latin typeface="Abadi" panose="020B0604020104020204" pitchFamily="34" charset="0"/>
              </a:rPr>
              <a:t>Special Spaces</a:t>
            </a:r>
          </a:p>
        </p:txBody>
      </p:sp>
      <p:sp>
        <p:nvSpPr>
          <p:cNvPr id="3" name="Subtitle 2">
            <a:extLst>
              <a:ext uri="{FF2B5EF4-FFF2-40B4-BE49-F238E27FC236}">
                <a16:creationId xmlns:a16="http://schemas.microsoft.com/office/drawing/2014/main" id="{79D0A5D0-0AA3-D6B0-10F3-729550183D56}"/>
              </a:ext>
            </a:extLst>
          </p:cNvPr>
          <p:cNvSpPr>
            <a:spLocks noGrp="1"/>
          </p:cNvSpPr>
          <p:nvPr>
            <p:ph type="subTitle" idx="1"/>
          </p:nvPr>
        </p:nvSpPr>
        <p:spPr>
          <a:xfrm>
            <a:off x="3100109" y="5617140"/>
            <a:ext cx="8317128" cy="964121"/>
          </a:xfrm>
          <a:solidFill>
            <a:srgbClr val="0070C0"/>
          </a:solidFill>
        </p:spPr>
        <p:txBody>
          <a:bodyPr anchor="t">
            <a:normAutofit/>
          </a:bodyPr>
          <a:lstStyle/>
          <a:p>
            <a:pPr algn="r">
              <a:lnSpc>
                <a:spcPct val="120000"/>
              </a:lnSpc>
            </a:pPr>
            <a:r>
              <a:rPr lang="en-GB" sz="1100" dirty="0">
                <a:solidFill>
                  <a:srgbClr val="FFFFFF"/>
                </a:solidFill>
                <a:latin typeface="Abadi" panose="020B0604020104020204" pitchFamily="34" charset="0"/>
              </a:rPr>
              <a:t>Creative and thoughtful RE Lessons which use inspirational art from the exhibition ‘Cloud of Witnesses’ Co-</a:t>
            </a:r>
            <a:r>
              <a:rPr lang="en-GB" sz="1100" dirty="0" err="1">
                <a:solidFill>
                  <a:srgbClr val="FFFFFF"/>
                </a:solidFill>
                <a:latin typeface="Abadi" panose="020B0604020104020204" pitchFamily="34" charset="0"/>
              </a:rPr>
              <a:t>CURAted</a:t>
            </a:r>
            <a:r>
              <a:rPr lang="en-GB" sz="1100" dirty="0">
                <a:solidFill>
                  <a:srgbClr val="FFFFFF"/>
                </a:solidFill>
                <a:latin typeface="Abadi" panose="020B0604020104020204" pitchFamily="34" charset="0"/>
              </a:rPr>
              <a:t> by ‘The God who Speaks’</a:t>
            </a:r>
          </a:p>
          <a:p>
            <a:pPr algn="r">
              <a:lnSpc>
                <a:spcPct val="120000"/>
              </a:lnSpc>
            </a:pPr>
            <a:r>
              <a:rPr lang="en-GB" sz="1100" dirty="0">
                <a:solidFill>
                  <a:srgbClr val="FFFFFF"/>
                </a:solidFill>
              </a:rPr>
              <a:t> </a:t>
            </a:r>
            <a:r>
              <a:rPr lang="en-GB" sz="1100" dirty="0">
                <a:hlinkClick r:id="rId4">
                  <a:extLst>
                    <a:ext uri="{A12FA001-AC4F-418D-AE19-62706E023703}">
                      <ahyp:hlinkClr xmlns:ahyp="http://schemas.microsoft.com/office/drawing/2018/hyperlinkcolor" val="tx"/>
                    </a:ext>
                  </a:extLst>
                </a:hlinkClick>
              </a:rPr>
              <a:t>www.godwhospeaks.uk/cloud-of-witnesses-art-exhibition/</a:t>
            </a:r>
            <a:r>
              <a:rPr lang="en-GB" sz="1100" dirty="0"/>
              <a:t> </a:t>
            </a:r>
            <a:endParaRPr lang="en-GB" sz="1100" dirty="0">
              <a:latin typeface="Abadi" panose="020B0604020104020204" pitchFamily="34" charset="0"/>
            </a:endParaRPr>
          </a:p>
        </p:txBody>
      </p:sp>
      <p:cxnSp>
        <p:nvCxnSpPr>
          <p:cNvPr id="43" name="Straight Connector 4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8375"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63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C52FAB7B-42C1-46AA-9C68-7AD281066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05206B-651D-4874-B365-85CC5F9C8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152"/>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7D12D-D1B0-1EFB-D309-FA1238C4410C}"/>
              </a:ext>
            </a:extLst>
          </p:cNvPr>
          <p:cNvSpPr>
            <a:spLocks noGrp="1"/>
          </p:cNvSpPr>
          <p:nvPr>
            <p:ph type="title"/>
          </p:nvPr>
        </p:nvSpPr>
        <p:spPr>
          <a:xfrm>
            <a:off x="9933007" y="1031001"/>
            <a:ext cx="2238081" cy="3370298"/>
          </a:xfrm>
        </p:spPr>
        <p:txBody>
          <a:bodyPr vert="horz" lIns="91440" tIns="45720" rIns="91440" bIns="45720" rtlCol="0" anchor="t">
            <a:normAutofit fontScale="90000"/>
          </a:bodyPr>
          <a:lstStyle/>
          <a:p>
            <a:pPr algn="r">
              <a:lnSpc>
                <a:spcPct val="90000"/>
              </a:lnSpc>
            </a:pPr>
            <a:r>
              <a:rPr lang="en-US" sz="2600" b="1" kern="1200" dirty="0">
                <a:solidFill>
                  <a:srgbClr val="FFFFFF"/>
                </a:solidFill>
                <a:latin typeface="+mj-lt"/>
                <a:ea typeface="+mj-ea"/>
                <a:cs typeface="+mj-cs"/>
              </a:rPr>
              <a:t>Here’s another one of Kirsty’s photos, this time just getting </a:t>
            </a:r>
            <a:r>
              <a:rPr lang="en-US" sz="2600" b="1" kern="1200" dirty="0" err="1">
                <a:solidFill>
                  <a:srgbClr val="FFFFFF"/>
                </a:solidFill>
                <a:latin typeface="+mj-lt"/>
                <a:ea typeface="+mj-ea"/>
                <a:cs typeface="+mj-cs"/>
              </a:rPr>
              <a:t>iready</a:t>
            </a:r>
            <a:r>
              <a:rPr lang="en-US" sz="2600" b="1" kern="1200" dirty="0">
                <a:solidFill>
                  <a:srgbClr val="FFFFFF"/>
                </a:solidFill>
                <a:latin typeface="+mj-lt"/>
                <a:ea typeface="+mj-ea"/>
                <a:cs typeface="+mj-cs"/>
              </a:rPr>
              <a:t>. </a:t>
            </a:r>
            <a:br>
              <a:rPr lang="en-US" sz="2600" b="1" kern="1200" dirty="0">
                <a:solidFill>
                  <a:srgbClr val="FFFFFF"/>
                </a:solidFill>
                <a:latin typeface="+mj-lt"/>
                <a:ea typeface="+mj-ea"/>
                <a:cs typeface="+mj-cs"/>
              </a:rPr>
            </a:br>
            <a:br>
              <a:rPr lang="en-US" sz="2600" b="1" kern="1200" dirty="0">
                <a:solidFill>
                  <a:srgbClr val="FFFFFF"/>
                </a:solidFill>
                <a:latin typeface="+mj-lt"/>
                <a:ea typeface="+mj-ea"/>
                <a:cs typeface="+mj-cs"/>
              </a:rPr>
            </a:br>
            <a:r>
              <a:rPr lang="en-US" sz="2600" b="1" kern="1200" dirty="0">
                <a:solidFill>
                  <a:srgbClr val="FFFFFF"/>
                </a:solidFill>
                <a:latin typeface="+mj-lt"/>
                <a:ea typeface="+mj-ea"/>
                <a:cs typeface="+mj-cs"/>
              </a:rPr>
              <a:t>Do you like the idea that basketball and soccer might be places where we come and rest, even though we are very active in sport?</a:t>
            </a:r>
          </a:p>
        </p:txBody>
      </p:sp>
      <p:cxnSp>
        <p:nvCxnSpPr>
          <p:cNvPr id="15" name="Straight Connector 14">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5776"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6696D09-035B-43BC-6983-C024FEAA1FD8}"/>
              </a:ext>
            </a:extLst>
          </p:cNvPr>
          <p:cNvPicPr>
            <a:picLocks noChangeAspect="1"/>
          </p:cNvPicPr>
          <p:nvPr/>
        </p:nvPicPr>
        <p:blipFill>
          <a:blip r:embed="rId3"/>
          <a:stretch>
            <a:fillRect/>
          </a:stretch>
        </p:blipFill>
        <p:spPr>
          <a:xfrm>
            <a:off x="-20911" y="-305"/>
            <a:ext cx="9933007" cy="6884485"/>
          </a:xfrm>
          <a:prstGeom prst="rect">
            <a:avLst/>
          </a:prstGeom>
          <a:ln>
            <a:solidFill>
              <a:schemeClr val="tx1"/>
            </a:solidFill>
          </a:ln>
        </p:spPr>
      </p:pic>
    </p:spTree>
    <p:extLst>
      <p:ext uri="{BB962C8B-B14F-4D97-AF65-F5344CB8AC3E}">
        <p14:creationId xmlns:p14="http://schemas.microsoft.com/office/powerpoint/2010/main" val="21625147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6EC47A-692C-08AC-B5D6-6770312C3AAA}"/>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387C2-A2F6-C264-4E7D-E9F2459B6E6C}"/>
              </a:ext>
            </a:extLst>
          </p:cNvPr>
          <p:cNvSpPr>
            <a:spLocks noGrp="1"/>
          </p:cNvSpPr>
          <p:nvPr>
            <p:ph type="title"/>
          </p:nvPr>
        </p:nvSpPr>
        <p:spPr>
          <a:xfrm>
            <a:off x="6515102" y="281129"/>
            <a:ext cx="5346177" cy="5796286"/>
          </a:xfrm>
        </p:spPr>
        <p:txBody>
          <a:bodyPr vert="horz" lIns="91440" tIns="45720" rIns="91440" bIns="45720" rtlCol="0" anchor="t">
            <a:noAutofit/>
          </a:bodyPr>
          <a:lstStyle/>
          <a:p>
            <a:pPr>
              <a:lnSpc>
                <a:spcPct val="90000"/>
              </a:lnSpc>
            </a:pPr>
            <a:br>
              <a:rPr lang="en-US" sz="2000" dirty="0"/>
            </a:br>
            <a:r>
              <a:rPr lang="en-US" sz="2200" dirty="0"/>
              <a:t>COME AND REST </a:t>
            </a:r>
            <a:br>
              <a:rPr lang="en-US" sz="2200" dirty="0"/>
            </a:br>
            <a:br>
              <a:rPr lang="en-US" sz="2200" dirty="0"/>
            </a:br>
            <a:r>
              <a:rPr lang="en-US" sz="2200" dirty="0"/>
              <a:t>Kirsty took 8 photos of the letters that say ‘Come and Rest’ in different places in Bethnal Green. She filmed people’s reactions. Some didn’t even notice, others found it moving. </a:t>
            </a:r>
            <a:br>
              <a:rPr lang="en-US" sz="2200" dirty="0"/>
            </a:br>
            <a:br>
              <a:rPr lang="en-US" sz="2200" dirty="0"/>
            </a:br>
            <a:r>
              <a:rPr lang="en-US" sz="2200" dirty="0"/>
              <a:t>The words have a gentle but surprising message to busy city life. Spelling them out was a kind of prayer. The photos </a:t>
            </a:r>
            <a:r>
              <a:rPr lang="en-US" sz="2200" dirty="0" err="1"/>
              <a:t>symbolise</a:t>
            </a:r>
            <a:r>
              <a:rPr lang="en-US" sz="2200" dirty="0"/>
              <a:t> the presence of God in ordinary places. God invites humans to ‘come and rest.’ The artwork is for everyone, not just for Christians. </a:t>
            </a:r>
            <a:br>
              <a:rPr lang="en-US" sz="2200" dirty="0"/>
            </a:br>
            <a:r>
              <a:rPr lang="en-US" sz="2200" dirty="0"/>
              <a:t>The next slide gives you an idea based on Kirsty’s work. </a:t>
            </a:r>
            <a:br>
              <a:rPr lang="en-US" sz="2200" dirty="0"/>
            </a:br>
            <a:r>
              <a:rPr lang="en-US" sz="2200" dirty="0"/>
              <a:t>Where else do people find rest in the city?</a:t>
            </a:r>
            <a:br>
              <a:rPr lang="en-US" sz="2000" dirty="0"/>
            </a:br>
            <a:br>
              <a:rPr lang="en-US" sz="1200" dirty="0"/>
            </a:br>
            <a:r>
              <a:rPr lang="en-US" sz="1400" dirty="0"/>
              <a:t>You can see more of this work here: </a:t>
            </a:r>
            <a:r>
              <a:rPr lang="en-US" sz="1400" dirty="0">
                <a:hlinkClick r:id="rId3"/>
              </a:rPr>
              <a:t>www.kirstykerr.com/projects/come-and-rest</a:t>
            </a:r>
            <a:r>
              <a:rPr lang="en-US" sz="1400" dirty="0"/>
              <a:t> </a:t>
            </a:r>
            <a:endParaRPr lang="en-US" sz="1200" dirty="0"/>
          </a:p>
        </p:txBody>
      </p:sp>
      <p:pic>
        <p:nvPicPr>
          <p:cNvPr id="5" name="Content Placeholder 4" descr="A storefront of a restaurant&#10;&#10;AI-generated content may be incorrect.">
            <a:extLst>
              <a:ext uri="{FF2B5EF4-FFF2-40B4-BE49-F238E27FC236}">
                <a16:creationId xmlns:a16="http://schemas.microsoft.com/office/drawing/2014/main" id="{E6645694-7486-64B2-8EAE-46A873D4008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rcRect r="-1"/>
          <a:stretch>
            <a:fillRect/>
          </a:stretch>
        </p:blipFill>
        <p:spPr>
          <a:xfrm>
            <a:off x="20" y="1"/>
            <a:ext cx="5676880" cy="3429000"/>
          </a:xfrm>
          <a:prstGeom prst="rect">
            <a:avLst/>
          </a:prstGeom>
          <a:ln>
            <a:solidFill>
              <a:schemeClr val="tx1"/>
            </a:solidFill>
          </a:ln>
        </p:spPr>
      </p:pic>
      <p:cxnSp>
        <p:nvCxnSpPr>
          <p:cNvPr id="23" name="Straight Connector 22">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915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descr="A person walking with luggage in front of a building&#10;&#10;AI-generated content may be incorrect.">
            <a:extLst>
              <a:ext uri="{FF2B5EF4-FFF2-40B4-BE49-F238E27FC236}">
                <a16:creationId xmlns:a16="http://schemas.microsoft.com/office/drawing/2014/main" id="{A1CA504E-B932-9A7F-0B32-81BC788A87D4}"/>
              </a:ext>
            </a:extLst>
          </p:cNvPr>
          <p:cNvPicPr>
            <a:picLocks noChangeAspect="1"/>
          </p:cNvPicPr>
          <p:nvPr/>
        </p:nvPicPr>
        <p:blipFill>
          <a:blip r:embed="rId5" cstate="email">
            <a:extLst>
              <a:ext uri="{28A0092B-C50C-407E-A947-70E740481C1C}">
                <a14:useLocalDpi xmlns:a14="http://schemas.microsoft.com/office/drawing/2010/main"/>
              </a:ext>
            </a:extLst>
          </a:blip>
          <a:srcRect r="-1"/>
          <a:stretch>
            <a:fillRect/>
          </a:stretch>
        </p:blipFill>
        <p:spPr>
          <a:xfrm>
            <a:off x="20" y="3429000"/>
            <a:ext cx="5676880" cy="3429000"/>
          </a:xfrm>
          <a:prstGeom prst="rect">
            <a:avLst/>
          </a:prstGeom>
          <a:ln>
            <a:solidFill>
              <a:schemeClr val="tx1"/>
            </a:solidFill>
          </a:ln>
        </p:spPr>
      </p:pic>
    </p:spTree>
    <p:extLst>
      <p:ext uri="{BB962C8B-B14F-4D97-AF65-F5344CB8AC3E}">
        <p14:creationId xmlns:p14="http://schemas.microsoft.com/office/powerpoint/2010/main" val="35972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D47D6F-8D8B-A3F5-CE99-330EF88B01F3}"/>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9A54D-68E7-9F11-2C81-BD858F47F10A}"/>
              </a:ext>
            </a:extLst>
          </p:cNvPr>
          <p:cNvSpPr>
            <a:spLocks noGrp="1"/>
          </p:cNvSpPr>
          <p:nvPr>
            <p:ph type="title"/>
          </p:nvPr>
        </p:nvSpPr>
        <p:spPr>
          <a:xfrm>
            <a:off x="640080" y="3171687"/>
            <a:ext cx="3327886" cy="2799345"/>
          </a:xfrm>
        </p:spPr>
        <p:txBody>
          <a:bodyPr vert="horz" lIns="91440" tIns="45720" rIns="91440" bIns="45720" rtlCol="0" anchor="t">
            <a:normAutofit/>
          </a:bodyPr>
          <a:lstStyle/>
          <a:p>
            <a:pPr>
              <a:lnSpc>
                <a:spcPct val="90000"/>
              </a:lnSpc>
            </a:pPr>
            <a:r>
              <a:rPr lang="en-US" sz="1600" dirty="0"/>
              <a:t>What if…</a:t>
            </a:r>
            <a:br>
              <a:rPr lang="en-US" sz="1600" dirty="0"/>
            </a:br>
            <a:r>
              <a:rPr lang="en-US" sz="1600" dirty="0"/>
              <a:t>Consider how you could use Kirsty’s idea around school. </a:t>
            </a:r>
            <a:br>
              <a:rPr lang="en-US" sz="1600" dirty="0"/>
            </a:br>
            <a:r>
              <a:rPr lang="en-US" sz="1600" dirty="0"/>
              <a:t>What if you took a simple spiritual message from a faith leader, made cut out letters (you can do them on A4 card) and set them up in surprising places around your school. Would people notice? Would they get the message?  Could you take photos? </a:t>
            </a:r>
            <a:br>
              <a:rPr lang="en-US" sz="1600" dirty="0"/>
            </a:br>
            <a:r>
              <a:rPr lang="en-US" sz="1600" dirty="0"/>
              <a:t>How could you share them?</a:t>
            </a:r>
          </a:p>
        </p:txBody>
      </p:sp>
      <p:pic>
        <p:nvPicPr>
          <p:cNvPr id="7" name="Picture 6" descr="A person walking with luggage in front of a building&#10;&#10;AI-generated content may be incorrect.">
            <a:extLst>
              <a:ext uri="{FF2B5EF4-FFF2-40B4-BE49-F238E27FC236}">
                <a16:creationId xmlns:a16="http://schemas.microsoft.com/office/drawing/2014/main" id="{EACB3BB5-F3AB-FA34-4EE8-779D7353754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88" y="421435"/>
            <a:ext cx="4068531" cy="2393727"/>
          </a:xfrm>
          <a:prstGeom prst="rect">
            <a:avLst/>
          </a:prstGeom>
          <a:ln>
            <a:solidFill>
              <a:schemeClr val="tx1"/>
            </a:solidFill>
          </a:ln>
        </p:spPr>
      </p:pic>
      <p:pic>
        <p:nvPicPr>
          <p:cNvPr id="4" name="Picture 3">
            <a:extLst>
              <a:ext uri="{FF2B5EF4-FFF2-40B4-BE49-F238E27FC236}">
                <a16:creationId xmlns:a16="http://schemas.microsoft.com/office/drawing/2014/main" id="{473F7CF1-D5BE-E76B-F99D-B5DF3713E7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675" y="421435"/>
            <a:ext cx="4068531" cy="2393727"/>
          </a:xfrm>
          <a:prstGeom prst="rect">
            <a:avLst/>
          </a:prstGeom>
          <a:ln>
            <a:solidFill>
              <a:schemeClr val="tx1"/>
            </a:solidFill>
          </a:ln>
        </p:spPr>
      </p:pic>
      <p:pic>
        <p:nvPicPr>
          <p:cNvPr id="5" name="Content Placeholder 4" descr="A storefront of a restaurant&#10;&#10;AI-generated content may be incorrect.">
            <a:extLst>
              <a:ext uri="{FF2B5EF4-FFF2-40B4-BE49-F238E27FC236}">
                <a16:creationId xmlns:a16="http://schemas.microsoft.com/office/drawing/2014/main" id="{7DA82F4B-5655-94A4-87D9-7B89FF34949A}"/>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8344855" y="421435"/>
            <a:ext cx="3847145" cy="2393727"/>
          </a:xfrm>
          <a:prstGeom prst="rect">
            <a:avLst/>
          </a:prstGeom>
          <a:ln>
            <a:solidFill>
              <a:schemeClr val="tx1"/>
            </a:solidFill>
          </a:ln>
        </p:spPr>
      </p:pic>
      <p:cxnSp>
        <p:nvCxnSpPr>
          <p:cNvPr id="51" name="Straight Connector 50">
            <a:extLst>
              <a:ext uri="{FF2B5EF4-FFF2-40B4-BE49-F238E27FC236}">
                <a16:creationId xmlns:a16="http://schemas.microsoft.com/office/drawing/2014/main" id="{3153FDD1-3F11-CEAD-E1A8-C58867359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3103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7978E6F-A65A-5A01-3615-3AA83E3B2A56}"/>
              </a:ext>
            </a:extLst>
          </p:cNvPr>
          <p:cNvSpPr txBox="1"/>
          <p:nvPr/>
        </p:nvSpPr>
        <p:spPr>
          <a:xfrm>
            <a:off x="4558277" y="3154680"/>
            <a:ext cx="7304860" cy="3143238"/>
          </a:xfrm>
          <a:prstGeom prst="rect">
            <a:avLst/>
          </a:prstGeom>
        </p:spPr>
        <p:txBody>
          <a:bodyPr vert="horz" lIns="91440" tIns="45720" rIns="91440" bIns="45720" rtlCol="0" anchor="t">
            <a:normAutofit/>
          </a:bodyPr>
          <a:lstStyle/>
          <a:p>
            <a:pPr>
              <a:lnSpc>
                <a:spcPct val="120000"/>
              </a:lnSpc>
              <a:spcAft>
                <a:spcPts val="600"/>
              </a:spcAft>
              <a:buSzPct val="87000"/>
            </a:pPr>
            <a:r>
              <a:rPr lang="en-US" b="1" dirty="0"/>
              <a:t>Quotes you might use (or choose your own):</a:t>
            </a:r>
          </a:p>
          <a:p>
            <a:pPr>
              <a:lnSpc>
                <a:spcPct val="120000"/>
              </a:lnSpc>
              <a:spcAft>
                <a:spcPts val="600"/>
              </a:spcAft>
              <a:buSzPct val="87000"/>
              <a:buFont typeface="Arial" panose="020B0604020202020204" pitchFamily="34" charset="0"/>
              <a:buChar char="•"/>
            </a:pPr>
            <a:r>
              <a:rPr lang="en-US" sz="2000" b="1" dirty="0"/>
              <a:t>“Set my people free!” (Jewish, story of Moses)</a:t>
            </a:r>
          </a:p>
          <a:p>
            <a:pPr>
              <a:lnSpc>
                <a:spcPct val="120000"/>
              </a:lnSpc>
              <a:spcAft>
                <a:spcPts val="600"/>
              </a:spcAft>
              <a:buSzPct val="87000"/>
              <a:buFont typeface="Arial" panose="020B0604020202020204" pitchFamily="34" charset="0"/>
              <a:buChar char="•"/>
            </a:pPr>
            <a:r>
              <a:rPr lang="en-US" sz="2000" b="1" dirty="0"/>
              <a:t>“Truth is High!” (Sikh, Guru Nanak)</a:t>
            </a:r>
          </a:p>
          <a:p>
            <a:pPr>
              <a:lnSpc>
                <a:spcPct val="120000"/>
              </a:lnSpc>
              <a:spcAft>
                <a:spcPts val="600"/>
              </a:spcAft>
              <a:buSzPct val="87000"/>
              <a:buFont typeface="Arial" panose="020B0604020202020204" pitchFamily="34" charset="0"/>
              <a:buChar char="•"/>
            </a:pPr>
            <a:r>
              <a:rPr lang="en-US" sz="2000" b="1" dirty="0"/>
              <a:t>“I give you my peace” (Christian, Jesus)</a:t>
            </a:r>
          </a:p>
          <a:p>
            <a:pPr>
              <a:lnSpc>
                <a:spcPct val="120000"/>
              </a:lnSpc>
              <a:spcAft>
                <a:spcPts val="600"/>
              </a:spcAft>
              <a:buSzPct val="87000"/>
              <a:buFont typeface="Arial" panose="020B0604020202020204" pitchFamily="34" charset="0"/>
              <a:buChar char="•"/>
            </a:pPr>
            <a:r>
              <a:rPr lang="en-US" sz="2000" b="1" dirty="0"/>
              <a:t>“Walk to God and God runs to you” (Islam, Prophet Muhammad) </a:t>
            </a:r>
          </a:p>
        </p:txBody>
      </p:sp>
    </p:spTree>
    <p:extLst>
      <p:ext uri="{BB962C8B-B14F-4D97-AF65-F5344CB8AC3E}">
        <p14:creationId xmlns:p14="http://schemas.microsoft.com/office/powerpoint/2010/main" val="39104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930E-9BE0-0737-FB6A-00AD83521A9E}"/>
              </a:ext>
            </a:extLst>
          </p:cNvPr>
          <p:cNvSpPr>
            <a:spLocks noGrp="1"/>
          </p:cNvSpPr>
          <p:nvPr>
            <p:ph type="title"/>
          </p:nvPr>
        </p:nvSpPr>
        <p:spPr>
          <a:xfrm>
            <a:off x="640079" y="1371600"/>
            <a:ext cx="6820087" cy="5209673"/>
          </a:xfrm>
        </p:spPr>
        <p:txBody>
          <a:bodyPr>
            <a:noAutofit/>
          </a:bodyPr>
          <a:lstStyle/>
          <a:p>
            <a:r>
              <a:rPr lang="en-GB" sz="2800" dirty="0"/>
              <a:t>Chloe Campbell loves the work of the famous architect Sir Christopher Wren, who died in 1723.</a:t>
            </a:r>
            <a:br>
              <a:rPr lang="en-GB" sz="2800" dirty="0"/>
            </a:br>
            <a:br>
              <a:rPr lang="en-GB" sz="2800" dirty="0"/>
            </a:br>
            <a:r>
              <a:rPr lang="en-GB" sz="2800" dirty="0"/>
              <a:t>300 years later, in 2023, she found out all about the 52 churches in London he designed. Some are still there today.</a:t>
            </a:r>
            <a:br>
              <a:rPr lang="en-GB" sz="2800" dirty="0"/>
            </a:br>
            <a:br>
              <a:rPr lang="en-GB" sz="2800" dirty="0"/>
            </a:br>
            <a:r>
              <a:rPr lang="en-GB" sz="2800" dirty="0"/>
              <a:t>She made images of them all, as a ‘deck of cards’. Look at the next slide to see how brilliant they are close-up.</a:t>
            </a:r>
          </a:p>
        </p:txBody>
      </p:sp>
      <p:pic>
        <p:nvPicPr>
          <p:cNvPr id="7" name="Picture 6">
            <a:extLst>
              <a:ext uri="{FF2B5EF4-FFF2-40B4-BE49-F238E27FC236}">
                <a16:creationId xmlns:a16="http://schemas.microsoft.com/office/drawing/2014/main" id="{BE4EF42F-7E81-6F24-6B92-BEAEAE2E4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419" y="0"/>
            <a:ext cx="3337219" cy="6858000"/>
          </a:xfrm>
          <a:prstGeom prst="rect">
            <a:avLst/>
          </a:prstGeom>
          <a:ln>
            <a:solidFill>
              <a:schemeClr val="tx1"/>
            </a:solidFill>
          </a:ln>
        </p:spPr>
      </p:pic>
    </p:spTree>
    <p:extLst>
      <p:ext uri="{BB962C8B-B14F-4D97-AF65-F5344CB8AC3E}">
        <p14:creationId xmlns:p14="http://schemas.microsoft.com/office/powerpoint/2010/main" val="22464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B508-2CDF-EE02-79AA-EC56E553C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5CAE7-CE51-F6A7-5409-D079DA098538}"/>
              </a:ext>
            </a:extLst>
          </p:cNvPr>
          <p:cNvSpPr>
            <a:spLocks noGrp="1"/>
          </p:cNvSpPr>
          <p:nvPr>
            <p:ph type="title"/>
          </p:nvPr>
        </p:nvSpPr>
        <p:spPr>
          <a:xfrm>
            <a:off x="439356" y="1260088"/>
            <a:ext cx="4088039" cy="5051501"/>
          </a:xfrm>
        </p:spPr>
        <p:txBody>
          <a:bodyPr>
            <a:noAutofit/>
          </a:bodyPr>
          <a:lstStyle/>
          <a:p>
            <a:r>
              <a:rPr lang="en-GB" sz="2400" dirty="0">
                <a:solidFill>
                  <a:schemeClr val="accent1"/>
                </a:solidFill>
                <a:latin typeface="Abadi" panose="020B0604020104020204" pitchFamily="34" charset="0"/>
              </a:rPr>
              <a:t>Chloe Campbell. </a:t>
            </a:r>
            <a:br>
              <a:rPr lang="en-GB" sz="2400" dirty="0">
                <a:solidFill>
                  <a:schemeClr val="accent1"/>
                </a:solidFill>
                <a:latin typeface="Abadi" panose="020B0604020104020204" pitchFamily="34" charset="0"/>
              </a:rPr>
            </a:br>
            <a:r>
              <a:rPr lang="en-GB" sz="2400" dirty="0">
                <a:solidFill>
                  <a:schemeClr val="accent1"/>
                </a:solidFill>
                <a:latin typeface="Abadi" panose="020B0604020104020204" pitchFamily="34" charset="0"/>
              </a:rPr>
              <a:t>Wren – 300: Playing Cards. </a:t>
            </a:r>
            <a:br>
              <a:rPr lang="en-GB" sz="1800" dirty="0"/>
            </a:br>
            <a:br>
              <a:rPr lang="en-GB" sz="1800" dirty="0"/>
            </a:br>
            <a:r>
              <a:rPr lang="en-GB" sz="1800" dirty="0"/>
              <a:t>300 years after Sir Christopher Wren’s death, Chloe made playing cards of the 52 churches in the City of London built from his office. What an architect! </a:t>
            </a:r>
            <a:br>
              <a:rPr lang="en-GB" sz="1800" dirty="0"/>
            </a:br>
            <a:br>
              <a:rPr lang="en-GB" sz="1800" dirty="0"/>
            </a:br>
            <a:r>
              <a:rPr lang="en-GB" sz="1800" dirty="0"/>
              <a:t>Chloe made a pack of playing cards framed on a white paper background. The original images are papercuts. </a:t>
            </a:r>
            <a:br>
              <a:rPr lang="en-GB" sz="1800" dirty="0"/>
            </a:br>
            <a:r>
              <a:rPr lang="en-GB" sz="1800" dirty="0"/>
              <a:t>Papercutting involves cutting out of a design on paper with a scalpel where </a:t>
            </a:r>
            <a:br>
              <a:rPr lang="en-GB" sz="1800" dirty="0"/>
            </a:br>
            <a:r>
              <a:rPr lang="en-GB" sz="1800" dirty="0"/>
              <a:t>the finished papercut is one sheet of paper. See more of her amazing work at: </a:t>
            </a:r>
            <a:r>
              <a:rPr lang="en-GB" sz="1800" dirty="0">
                <a:hlinkClick r:id="rId3"/>
              </a:rPr>
              <a:t>www.chloecampbellart.com</a:t>
            </a:r>
            <a:r>
              <a:rPr lang="en-GB" sz="1800" dirty="0"/>
              <a:t>  </a:t>
            </a:r>
            <a:br>
              <a:rPr lang="en-GB" sz="1800" dirty="0"/>
            </a:br>
            <a:endParaRPr lang="en-GB" sz="1800" dirty="0"/>
          </a:p>
        </p:txBody>
      </p:sp>
      <p:pic>
        <p:nvPicPr>
          <p:cNvPr id="10" name="Picture 9">
            <a:extLst>
              <a:ext uri="{FF2B5EF4-FFF2-40B4-BE49-F238E27FC236}">
                <a16:creationId xmlns:a16="http://schemas.microsoft.com/office/drawing/2014/main" id="{44571CF8-3B43-7654-8563-48EFD5AF5B99}"/>
              </a:ext>
            </a:extLst>
          </p:cNvPr>
          <p:cNvPicPr>
            <a:picLocks noChangeAspect="1"/>
          </p:cNvPicPr>
          <p:nvPr/>
        </p:nvPicPr>
        <p:blipFill>
          <a:blip r:embed="rId4">
            <a:extLst>
              <a:ext uri="{28A0092B-C50C-407E-A947-70E740481C1C}">
                <a14:useLocalDpi xmlns:a14="http://schemas.microsoft.com/office/drawing/2010/main" val="0"/>
              </a:ext>
            </a:extLst>
          </a:blip>
          <a:srcRect l="323" b="44228"/>
          <a:stretch>
            <a:fillRect/>
          </a:stretch>
        </p:blipFill>
        <p:spPr>
          <a:xfrm>
            <a:off x="4880077" y="-1"/>
            <a:ext cx="5925455" cy="6813350"/>
          </a:xfrm>
          <a:prstGeom prst="rect">
            <a:avLst/>
          </a:prstGeom>
        </p:spPr>
      </p:pic>
    </p:spTree>
    <p:extLst>
      <p:ext uri="{BB962C8B-B14F-4D97-AF65-F5344CB8AC3E}">
        <p14:creationId xmlns:p14="http://schemas.microsoft.com/office/powerpoint/2010/main" val="6255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B156D6-FBC0-D486-E08B-4D59AE9B9B62}"/>
              </a:ext>
            </a:extLst>
          </p:cNvPr>
          <p:cNvSpPr txBox="1"/>
          <p:nvPr/>
        </p:nvSpPr>
        <p:spPr>
          <a:xfrm>
            <a:off x="1362014" y="5071215"/>
            <a:ext cx="9744601" cy="1631216"/>
          </a:xfrm>
          <a:prstGeom prst="rect">
            <a:avLst/>
          </a:prstGeom>
          <a:noFill/>
        </p:spPr>
        <p:txBody>
          <a:bodyPr wrap="square">
            <a:spAutoFit/>
          </a:bodyPr>
          <a:lstStyle/>
          <a:p>
            <a:r>
              <a:rPr lang="en-GB" sz="2000" b="1" dirty="0">
                <a:solidFill>
                  <a:schemeClr val="accent2">
                    <a:lumMod val="75000"/>
                  </a:schemeClr>
                </a:solidFill>
              </a:rPr>
              <a:t>Chloe drew each image and cut it out by hand using a scalpel. She made a full deck: </a:t>
            </a:r>
            <a:br>
              <a:rPr lang="en-GB" sz="2000" b="1" dirty="0">
                <a:solidFill>
                  <a:schemeClr val="accent2">
                    <a:lumMod val="75000"/>
                  </a:schemeClr>
                </a:solidFill>
              </a:rPr>
            </a:br>
            <a:r>
              <a:rPr lang="en-GB" sz="2000" b="1" dirty="0">
                <a:solidFill>
                  <a:schemeClr val="accent2">
                    <a:lumMod val="75000"/>
                  </a:schemeClr>
                </a:solidFill>
              </a:rPr>
              <a:t>Ace, King, Queen, Jack, 10, 9, 8, 7, 6, 5, 4, 3 and 2, Spades, Hearts, Diamonds, Clubs. </a:t>
            </a:r>
            <a:br>
              <a:rPr lang="en-GB" sz="2000" b="1" dirty="0">
                <a:solidFill>
                  <a:schemeClr val="accent2">
                    <a:lumMod val="75000"/>
                  </a:schemeClr>
                </a:solidFill>
              </a:rPr>
            </a:br>
            <a:r>
              <a:rPr lang="en-GB" sz="2000" b="1" dirty="0">
                <a:solidFill>
                  <a:schemeClr val="accent2">
                    <a:lumMod val="75000"/>
                  </a:schemeClr>
                </a:solidFill>
              </a:rPr>
              <a:t>The original purpose of the churches was for Christians to worship God. </a:t>
            </a:r>
            <a:br>
              <a:rPr lang="en-GB" sz="2000" b="1" dirty="0">
                <a:solidFill>
                  <a:schemeClr val="accent2">
                    <a:lumMod val="75000"/>
                  </a:schemeClr>
                </a:solidFill>
              </a:rPr>
            </a:br>
            <a:r>
              <a:rPr lang="en-GB" sz="2000" b="1" dirty="0">
                <a:solidFill>
                  <a:schemeClr val="accent2">
                    <a:lumMod val="75000"/>
                  </a:schemeClr>
                </a:solidFill>
              </a:rPr>
              <a:t>33 of the churches still exist, 19 are no longer with us. What do you like about her art? </a:t>
            </a:r>
            <a:br>
              <a:rPr lang="en-GB" sz="2000" b="1" dirty="0">
                <a:solidFill>
                  <a:schemeClr val="accent2">
                    <a:lumMod val="75000"/>
                  </a:schemeClr>
                </a:solidFill>
              </a:rPr>
            </a:br>
            <a:r>
              <a:rPr lang="en-GB" sz="2000" b="1" dirty="0">
                <a:solidFill>
                  <a:schemeClr val="accent2">
                    <a:lumMod val="75000"/>
                  </a:schemeClr>
                </a:solidFill>
              </a:rPr>
              <a:t>What would you like to ask Chloe? To find out about Sir Christopher Wren?</a:t>
            </a:r>
          </a:p>
        </p:txBody>
      </p:sp>
      <p:pic>
        <p:nvPicPr>
          <p:cNvPr id="8" name="Picture 7">
            <a:extLst>
              <a:ext uri="{FF2B5EF4-FFF2-40B4-BE49-F238E27FC236}">
                <a16:creationId xmlns:a16="http://schemas.microsoft.com/office/drawing/2014/main" id="{9E298825-C45E-2973-6B25-508EE2853860}"/>
              </a:ext>
            </a:extLst>
          </p:cNvPr>
          <p:cNvPicPr>
            <a:picLocks noChangeAspect="1"/>
          </p:cNvPicPr>
          <p:nvPr/>
        </p:nvPicPr>
        <p:blipFill>
          <a:blip r:embed="rId3"/>
          <a:stretch>
            <a:fillRect/>
          </a:stretch>
        </p:blipFill>
        <p:spPr>
          <a:xfrm>
            <a:off x="4325561" y="155569"/>
            <a:ext cx="3371850" cy="473392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165FC44-00D8-A5CF-C8BD-CA8D7E29E084}"/>
              </a:ext>
            </a:extLst>
          </p:cNvPr>
          <p:cNvPicPr>
            <a:picLocks noChangeAspect="1"/>
          </p:cNvPicPr>
          <p:nvPr/>
        </p:nvPicPr>
        <p:blipFill>
          <a:blip r:embed="rId4"/>
          <a:stretch>
            <a:fillRect/>
          </a:stretch>
        </p:blipFill>
        <p:spPr>
          <a:xfrm>
            <a:off x="8112818" y="155569"/>
            <a:ext cx="3371850" cy="475168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DCD429D-0CEC-7708-7828-9EDDD39F5EFF}"/>
              </a:ext>
            </a:extLst>
          </p:cNvPr>
          <p:cNvPicPr>
            <a:picLocks noChangeAspect="1"/>
          </p:cNvPicPr>
          <p:nvPr/>
        </p:nvPicPr>
        <p:blipFill>
          <a:blip r:embed="rId5"/>
          <a:stretch>
            <a:fillRect/>
          </a:stretch>
        </p:blipFill>
        <p:spPr>
          <a:xfrm>
            <a:off x="512758" y="155569"/>
            <a:ext cx="3397396" cy="4695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592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433766-AE5B-1619-4862-788C44C49F00}"/>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E582759-663D-EAF5-507C-277E0BC59F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6D50312-26A0-EDCF-107D-C737275D7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F115187-0DC4-40F6-F1B4-55D667D53A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116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CE60C3B-F537-FD94-C1B4-6162D8344D07}"/>
              </a:ext>
            </a:extLst>
          </p:cNvPr>
          <p:cNvPicPr>
            <a:picLocks noChangeAspect="1"/>
          </p:cNvPicPr>
          <p:nvPr/>
        </p:nvPicPr>
        <p:blipFill>
          <a:blip r:embed="rId3" cstate="email">
            <a:extLst>
              <a:ext uri="{28A0092B-C50C-407E-A947-70E740481C1C}">
                <a14:useLocalDpi xmlns:a14="http://schemas.microsoft.com/office/drawing/2010/main"/>
              </a:ext>
            </a:extLst>
          </a:blip>
          <a:srcRect l="2202" t="1933" r="5939" b="4818"/>
          <a:stretch>
            <a:fillRect/>
          </a:stretch>
        </p:blipFill>
        <p:spPr>
          <a:xfrm>
            <a:off x="41713" y="256854"/>
            <a:ext cx="3300761" cy="5297544"/>
          </a:xfrm>
          <a:prstGeom prst="rect">
            <a:avLst/>
          </a:prstGeom>
        </p:spPr>
      </p:pic>
      <p:pic>
        <p:nvPicPr>
          <p:cNvPr id="9" name="Picture 8">
            <a:extLst>
              <a:ext uri="{FF2B5EF4-FFF2-40B4-BE49-F238E27FC236}">
                <a16:creationId xmlns:a16="http://schemas.microsoft.com/office/drawing/2014/main" id="{A3543176-58BC-5827-6225-C360FD3D6A70}"/>
              </a:ext>
            </a:extLst>
          </p:cNvPr>
          <p:cNvPicPr>
            <a:picLocks noChangeAspect="1"/>
          </p:cNvPicPr>
          <p:nvPr/>
        </p:nvPicPr>
        <p:blipFill>
          <a:blip r:embed="rId4" cstate="email">
            <a:extLst>
              <a:ext uri="{28A0092B-C50C-407E-A947-70E740481C1C}">
                <a14:useLocalDpi xmlns:a14="http://schemas.microsoft.com/office/drawing/2010/main"/>
              </a:ext>
            </a:extLst>
          </a:blip>
          <a:srcRect l="1586" t="2048" r="5095" b="4702"/>
          <a:stretch>
            <a:fillRect/>
          </a:stretch>
        </p:blipFill>
        <p:spPr>
          <a:xfrm>
            <a:off x="3328138" y="229414"/>
            <a:ext cx="4035532" cy="5430981"/>
          </a:xfrm>
          <a:prstGeom prst="rect">
            <a:avLst/>
          </a:prstGeom>
        </p:spPr>
      </p:pic>
      <p:pic>
        <p:nvPicPr>
          <p:cNvPr id="11" name="Picture 10">
            <a:extLst>
              <a:ext uri="{FF2B5EF4-FFF2-40B4-BE49-F238E27FC236}">
                <a16:creationId xmlns:a16="http://schemas.microsoft.com/office/drawing/2014/main" id="{6995D30C-C19A-FD9C-C4EC-EB38117EB0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1957" y="2062003"/>
            <a:ext cx="4828330" cy="3416043"/>
          </a:xfrm>
          <a:prstGeom prst="rect">
            <a:avLst/>
          </a:prstGeom>
          <a:ln>
            <a:solidFill>
              <a:schemeClr val="tx1"/>
            </a:solidFill>
          </a:ln>
        </p:spPr>
      </p:pic>
      <p:sp>
        <p:nvSpPr>
          <p:cNvPr id="13" name="TextBox 12">
            <a:extLst>
              <a:ext uri="{FF2B5EF4-FFF2-40B4-BE49-F238E27FC236}">
                <a16:creationId xmlns:a16="http://schemas.microsoft.com/office/drawing/2014/main" id="{F7E25D3E-7CEE-E150-21C0-BF6E45693E34}"/>
              </a:ext>
            </a:extLst>
          </p:cNvPr>
          <p:cNvSpPr txBox="1"/>
          <p:nvPr/>
        </p:nvSpPr>
        <p:spPr>
          <a:xfrm>
            <a:off x="1692093" y="5744534"/>
            <a:ext cx="8807703" cy="923330"/>
          </a:xfrm>
          <a:prstGeom prst="rect">
            <a:avLst/>
          </a:prstGeom>
          <a:solidFill>
            <a:schemeClr val="accent1">
              <a:lumMod val="20000"/>
              <a:lumOff val="80000"/>
            </a:schemeClr>
          </a:solidFill>
          <a:ln>
            <a:solidFill>
              <a:schemeClr val="tx1"/>
            </a:solidFill>
          </a:ln>
        </p:spPr>
        <p:txBody>
          <a:bodyPr wrap="square" rtlCol="0">
            <a:spAutoFit/>
          </a:bodyPr>
          <a:lstStyle/>
          <a:p>
            <a:r>
              <a:rPr lang="en-GB" dirty="0"/>
              <a:t>These three artists are all interested in holy words and sacred spaces. </a:t>
            </a:r>
            <a:br>
              <a:rPr lang="en-GB" dirty="0"/>
            </a:br>
            <a:r>
              <a:rPr lang="en-GB" dirty="0"/>
              <a:t>Maybe we all need places to rest, to set aside, to look for peace. </a:t>
            </a:r>
            <a:br>
              <a:rPr lang="en-GB" dirty="0"/>
            </a:br>
            <a:r>
              <a:rPr lang="en-GB" dirty="0"/>
              <a:t>What did you learn from the three artists? Which did you like best and why? </a:t>
            </a:r>
          </a:p>
        </p:txBody>
      </p:sp>
    </p:spTree>
    <p:extLst>
      <p:ext uri="{BB962C8B-B14F-4D97-AF65-F5344CB8AC3E}">
        <p14:creationId xmlns:p14="http://schemas.microsoft.com/office/powerpoint/2010/main" val="10348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BA735-1D01-B861-1789-D5AB6A85E955}"/>
              </a:ext>
            </a:extLst>
          </p:cNvPr>
          <p:cNvSpPr>
            <a:spLocks noGrp="1"/>
          </p:cNvSpPr>
          <p:nvPr>
            <p:ph type="title"/>
          </p:nvPr>
        </p:nvSpPr>
        <p:spPr>
          <a:xfrm>
            <a:off x="7096330" y="1247635"/>
            <a:ext cx="4680978" cy="2696866"/>
          </a:xfrm>
        </p:spPr>
        <p:txBody>
          <a:bodyPr vert="horz" lIns="91440" tIns="45720" rIns="91440" bIns="45720" rtlCol="0" anchor="t">
            <a:noAutofit/>
          </a:bodyPr>
          <a:lstStyle/>
          <a:p>
            <a:r>
              <a:rPr lang="en-US" sz="2400" dirty="0">
                <a:solidFill>
                  <a:schemeClr val="tx2">
                    <a:lumMod val="50000"/>
                  </a:schemeClr>
                </a:solidFill>
              </a:rPr>
              <a:t>There are loads of holy buildings in the UK. Over 50,000 Christian churches, more than 2,200 Muslim mosques, hundreds of Sikh Gurdwaras, and hundreds of Jewish Synagogues and Hindu Mandirs. </a:t>
            </a:r>
            <a:br>
              <a:rPr lang="en-US" sz="2400" dirty="0">
                <a:solidFill>
                  <a:schemeClr val="tx2">
                    <a:lumMod val="50000"/>
                  </a:schemeClr>
                </a:solidFill>
              </a:rPr>
            </a:br>
            <a:br>
              <a:rPr lang="en-US" sz="2400" dirty="0">
                <a:solidFill>
                  <a:schemeClr val="tx2">
                    <a:lumMod val="50000"/>
                  </a:schemeClr>
                </a:solidFill>
              </a:rPr>
            </a:br>
            <a:r>
              <a:rPr lang="en-US" sz="2400" dirty="0">
                <a:solidFill>
                  <a:schemeClr val="tx2">
                    <a:lumMod val="50000"/>
                  </a:schemeClr>
                </a:solidFill>
              </a:rPr>
              <a:t>Lots of these buildings are within a few miles of your school. </a:t>
            </a:r>
            <a:br>
              <a:rPr lang="en-US" sz="2400" dirty="0">
                <a:solidFill>
                  <a:schemeClr val="tx2">
                    <a:lumMod val="50000"/>
                  </a:schemeClr>
                </a:solidFill>
              </a:rPr>
            </a:br>
            <a:r>
              <a:rPr lang="en-US" sz="2400" dirty="0">
                <a:solidFill>
                  <a:schemeClr val="tx2">
                    <a:lumMod val="50000"/>
                  </a:schemeClr>
                </a:solidFill>
              </a:rPr>
              <a:t>Which ones do you know? </a:t>
            </a:r>
            <a:br>
              <a:rPr lang="en-US" sz="2400" dirty="0">
                <a:solidFill>
                  <a:schemeClr val="tx2">
                    <a:lumMod val="50000"/>
                  </a:schemeClr>
                </a:solidFill>
              </a:rPr>
            </a:br>
            <a:r>
              <a:rPr lang="en-US" sz="2400" dirty="0">
                <a:solidFill>
                  <a:schemeClr val="tx2">
                    <a:lumMod val="50000"/>
                  </a:schemeClr>
                </a:solidFill>
              </a:rPr>
              <a:t>Can you make a class list?</a:t>
            </a:r>
          </a:p>
        </p:txBody>
      </p:sp>
      <p:pic>
        <p:nvPicPr>
          <p:cNvPr id="5" name="Content Placeholder 4">
            <a:extLst>
              <a:ext uri="{FF2B5EF4-FFF2-40B4-BE49-F238E27FC236}">
                <a16:creationId xmlns:a16="http://schemas.microsoft.com/office/drawing/2014/main" id="{B1442346-9ED4-5A78-F2BB-FE78142CACCC}"/>
              </a:ext>
            </a:extLst>
          </p:cNvPr>
          <p:cNvPicPr>
            <a:picLocks noGrp="1" noChangeAspect="1"/>
          </p:cNvPicPr>
          <p:nvPr>
            <p:ph idx="1"/>
          </p:nvPr>
        </p:nvPicPr>
        <p:blipFill>
          <a:blip r:embed="rId3"/>
          <a:stretch>
            <a:fillRect/>
          </a:stretch>
        </p:blipFill>
        <p:spPr>
          <a:xfrm>
            <a:off x="147065" y="184529"/>
            <a:ext cx="6802200" cy="6488942"/>
          </a:xfrm>
          <a:prstGeom prst="rect">
            <a:avLst/>
          </a:prstGeom>
          <a:ln>
            <a:solidFill>
              <a:schemeClr val="tx1"/>
            </a:solidFill>
          </a:ln>
        </p:spPr>
      </p:pic>
      <p:cxnSp>
        <p:nvCxnSpPr>
          <p:cNvPr id="14" name="Straight Connector 13">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116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1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17FFC-9D60-E385-2E49-D362A5FB0CE2}"/>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880348FE-6773-584B-EFAA-0E0756D63792}"/>
              </a:ext>
            </a:extLst>
          </p:cNvPr>
          <p:cNvSpPr>
            <a:spLocks noGrp="1"/>
          </p:cNvSpPr>
          <p:nvPr>
            <p:ph type="title"/>
          </p:nvPr>
        </p:nvSpPr>
        <p:spPr>
          <a:xfrm>
            <a:off x="379141" y="524107"/>
            <a:ext cx="5140713" cy="4788549"/>
          </a:xfrm>
        </p:spPr>
        <p:txBody>
          <a:bodyPr vert="horz" lIns="91440" tIns="45720" rIns="91440" bIns="45720" rtlCol="0" anchor="t">
            <a:noAutofit/>
          </a:bodyPr>
          <a:lstStyle/>
          <a:p>
            <a:pPr>
              <a:lnSpc>
                <a:spcPct val="90000"/>
              </a:lnSpc>
            </a:pPr>
            <a:r>
              <a:rPr lang="en-US" sz="2400" b="1" kern="1200" dirty="0">
                <a:solidFill>
                  <a:schemeClr val="tx1"/>
                </a:solidFill>
                <a:latin typeface="+mj-lt"/>
                <a:ea typeface="+mj-ea"/>
                <a:cs typeface="+mj-cs"/>
              </a:rPr>
              <a:t>Your task: </a:t>
            </a:r>
            <a:br>
              <a:rPr lang="en-US" sz="2400" b="1" kern="1200" dirty="0">
                <a:solidFill>
                  <a:schemeClr val="tx1"/>
                </a:solidFill>
                <a:latin typeface="+mj-lt"/>
                <a:ea typeface="+mj-ea"/>
                <a:cs typeface="+mj-cs"/>
              </a:rPr>
            </a:br>
            <a:r>
              <a:rPr lang="en-US" sz="2400" b="1" kern="1200" dirty="0">
                <a:solidFill>
                  <a:schemeClr val="accent3">
                    <a:lumMod val="75000"/>
                  </a:schemeClr>
                </a:solidFill>
                <a:latin typeface="+mj-lt"/>
                <a:ea typeface="+mj-ea"/>
                <a:cs typeface="+mj-cs"/>
              </a:rPr>
              <a:t>Choice A: </a:t>
            </a:r>
            <a:br>
              <a:rPr lang="en-US" sz="2400" b="1" kern="1200" dirty="0">
                <a:solidFill>
                  <a:schemeClr val="accent3">
                    <a:lumMod val="75000"/>
                  </a:schemeClr>
                </a:solidFill>
                <a:latin typeface="+mj-lt"/>
                <a:ea typeface="+mj-ea"/>
                <a:cs typeface="+mj-cs"/>
              </a:rPr>
            </a:br>
            <a:r>
              <a:rPr lang="en-US" sz="2400" b="1" kern="1200" dirty="0">
                <a:solidFill>
                  <a:schemeClr val="accent3">
                    <a:lumMod val="75000"/>
                  </a:schemeClr>
                </a:solidFill>
                <a:latin typeface="+mj-lt"/>
                <a:ea typeface="+mj-ea"/>
                <a:cs typeface="+mj-cs"/>
              </a:rPr>
              <a:t>To create a playing card that shows a national or a local example of the sacred space you have researched – in the style of Chloe Campbell. </a:t>
            </a:r>
            <a:br>
              <a:rPr lang="en-US" sz="2400" b="1" kern="1200" dirty="0">
                <a:solidFill>
                  <a:schemeClr val="accent3">
                    <a:lumMod val="75000"/>
                  </a:schemeClr>
                </a:solidFill>
                <a:latin typeface="+mj-lt"/>
                <a:ea typeface="+mj-ea"/>
                <a:cs typeface="+mj-cs"/>
              </a:rPr>
            </a:br>
            <a:r>
              <a:rPr lang="en-US" sz="2400" b="1" kern="1200" dirty="0">
                <a:solidFill>
                  <a:schemeClr val="accent3">
                    <a:lumMod val="75000"/>
                  </a:schemeClr>
                </a:solidFill>
                <a:latin typeface="+mj-lt"/>
                <a:ea typeface="+mj-ea"/>
                <a:cs typeface="+mj-cs"/>
              </a:rPr>
              <a:t>Write about the building you picture.</a:t>
            </a:r>
            <a:br>
              <a:rPr lang="en-US" sz="2400" b="1" kern="1200" dirty="0">
                <a:solidFill>
                  <a:schemeClr val="accent3">
                    <a:lumMod val="75000"/>
                  </a:schemeClr>
                </a:solidFill>
                <a:latin typeface="+mj-lt"/>
                <a:ea typeface="+mj-ea"/>
                <a:cs typeface="+mj-cs"/>
              </a:rPr>
            </a:br>
            <a:r>
              <a:rPr lang="en-US" sz="2400" b="1" kern="1200" dirty="0">
                <a:solidFill>
                  <a:schemeClr val="accent6">
                    <a:lumMod val="75000"/>
                  </a:schemeClr>
                </a:solidFill>
                <a:latin typeface="+mj-lt"/>
                <a:ea typeface="+mj-ea"/>
                <a:cs typeface="+mj-cs"/>
              </a:rPr>
              <a:t>Choice B: </a:t>
            </a:r>
            <a:br>
              <a:rPr lang="en-US" sz="2400" dirty="0">
                <a:solidFill>
                  <a:schemeClr val="accent6">
                    <a:lumMod val="75000"/>
                  </a:schemeClr>
                </a:solidFill>
              </a:rPr>
            </a:br>
            <a:r>
              <a:rPr lang="en-US" sz="2400" dirty="0">
                <a:solidFill>
                  <a:schemeClr val="accent6">
                    <a:lumMod val="75000"/>
                  </a:schemeClr>
                </a:solidFill>
              </a:rPr>
              <a:t>To</a:t>
            </a:r>
            <a:r>
              <a:rPr lang="en-US" sz="2400" b="1" kern="1200" dirty="0">
                <a:solidFill>
                  <a:schemeClr val="accent6">
                    <a:lumMod val="75000"/>
                  </a:schemeClr>
                </a:solidFill>
                <a:latin typeface="+mj-lt"/>
                <a:ea typeface="+mj-ea"/>
                <a:cs typeface="+mj-cs"/>
              </a:rPr>
              <a:t> set up and take two photographs (learning from the examples we studied) of a spiritual saying in an unusual place around school. </a:t>
            </a:r>
            <a:br>
              <a:rPr lang="en-US" sz="2400" b="1" kern="1200" dirty="0">
                <a:solidFill>
                  <a:schemeClr val="accent6">
                    <a:lumMod val="75000"/>
                  </a:schemeClr>
                </a:solidFill>
                <a:latin typeface="+mj-lt"/>
                <a:ea typeface="+mj-ea"/>
                <a:cs typeface="+mj-cs"/>
              </a:rPr>
            </a:br>
            <a:br>
              <a:rPr lang="en-US" sz="2400" dirty="0">
                <a:solidFill>
                  <a:schemeClr val="accent6">
                    <a:lumMod val="75000"/>
                  </a:schemeClr>
                </a:solidFill>
              </a:rPr>
            </a:br>
            <a:br>
              <a:rPr lang="en-US" sz="2400" dirty="0">
                <a:solidFill>
                  <a:schemeClr val="accent6">
                    <a:lumMod val="75000"/>
                  </a:schemeClr>
                </a:solidFill>
              </a:rPr>
            </a:br>
            <a:r>
              <a:rPr lang="en-US" sz="2400" b="1" kern="1200" dirty="0">
                <a:solidFill>
                  <a:schemeClr val="accent6">
                    <a:lumMod val="75000"/>
                  </a:schemeClr>
                </a:solidFill>
                <a:latin typeface="+mj-lt"/>
                <a:ea typeface="+mj-ea"/>
                <a:cs typeface="+mj-cs"/>
              </a:rPr>
              <a:t>Write a commentary on them that explains why they illustrate ‘sacred space’ really well.  </a:t>
            </a:r>
          </a:p>
        </p:txBody>
      </p:sp>
      <p:cxnSp>
        <p:nvCxnSpPr>
          <p:cNvPr id="32" name="Straight Connector 31">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EDC7952-5041-2193-C306-18175F3A3CAB}"/>
              </a:ext>
            </a:extLst>
          </p:cNvPr>
          <p:cNvPicPr>
            <a:picLocks noChangeAspect="1"/>
          </p:cNvPicPr>
          <p:nvPr/>
        </p:nvPicPr>
        <p:blipFill>
          <a:blip r:embed="rId3" cstate="email">
            <a:extLst>
              <a:ext uri="{28A0092B-C50C-407E-A947-70E740481C1C}">
                <a14:useLocalDpi xmlns:a14="http://schemas.microsoft.com/office/drawing/2010/main"/>
              </a:ext>
            </a:extLst>
          </a:blip>
          <a:srcRect r="-1" b="-1"/>
          <a:stretch>
            <a:fillRect/>
          </a:stretch>
        </p:blipFill>
        <p:spPr>
          <a:xfrm>
            <a:off x="5710751" y="10"/>
            <a:ext cx="6481248" cy="6857990"/>
          </a:xfrm>
          <a:prstGeom prst="rect">
            <a:avLst/>
          </a:prstGeom>
        </p:spPr>
      </p:pic>
    </p:spTree>
    <p:extLst>
      <p:ext uri="{BB962C8B-B14F-4D97-AF65-F5344CB8AC3E}">
        <p14:creationId xmlns:p14="http://schemas.microsoft.com/office/powerpoint/2010/main" val="401712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2EBC8923-294A-C885-A4E3-C79208E67BB6}"/>
              </a:ext>
            </a:extLst>
          </p:cNvPr>
          <p:cNvPicPr>
            <a:picLocks noChangeAspect="1"/>
          </p:cNvPicPr>
          <p:nvPr/>
        </p:nvPicPr>
        <p:blipFill>
          <a:blip r:embed="rId3"/>
          <a:srcRect l="4953" t="2138" r="4001" b="3387"/>
          <a:stretch>
            <a:fillRect/>
          </a:stretch>
        </p:blipFill>
        <p:spPr>
          <a:xfrm rot="16200000">
            <a:off x="1864259" y="-1426301"/>
            <a:ext cx="6065939" cy="9125386"/>
          </a:xfrm>
          <a:prstGeom prst="rect">
            <a:avLst/>
          </a:prstGeom>
        </p:spPr>
      </p:pic>
      <p:cxnSp>
        <p:nvCxnSpPr>
          <p:cNvPr id="26" name="Straight Connector 25">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A010D9D-BDE7-EB41-8D5E-B6BA261CBAC6}"/>
              </a:ext>
            </a:extLst>
          </p:cNvPr>
          <p:cNvSpPr txBox="1"/>
          <p:nvPr/>
        </p:nvSpPr>
        <p:spPr>
          <a:xfrm>
            <a:off x="9601200" y="585215"/>
            <a:ext cx="2018371" cy="4524315"/>
          </a:xfrm>
          <a:prstGeom prst="rect">
            <a:avLst/>
          </a:prstGeom>
          <a:noFill/>
        </p:spPr>
        <p:txBody>
          <a:bodyPr wrap="square" rtlCol="0">
            <a:spAutoFit/>
          </a:bodyPr>
          <a:lstStyle/>
          <a:p>
            <a:r>
              <a:rPr lang="en-GB" dirty="0"/>
              <a:t>Print the ‘two of hearts’ as a template for your ‘holy space’ playing card. </a:t>
            </a:r>
            <a:br>
              <a:rPr lang="en-GB" dirty="0"/>
            </a:br>
            <a:r>
              <a:rPr lang="en-GB" dirty="0"/>
              <a:t>We suggest you make it large – </a:t>
            </a:r>
            <a:br>
              <a:rPr lang="en-GB" dirty="0"/>
            </a:br>
            <a:r>
              <a:rPr lang="en-GB" dirty="0"/>
              <a:t>A4 or even A3.</a:t>
            </a:r>
          </a:p>
          <a:p>
            <a:endParaRPr lang="en-GB" dirty="0"/>
          </a:p>
          <a:p>
            <a:r>
              <a:rPr lang="en-GB" dirty="0"/>
              <a:t>When the class have all completed their chosen task, organise a gallery of photos and playing cards. </a:t>
            </a:r>
          </a:p>
        </p:txBody>
      </p:sp>
    </p:spTree>
    <p:extLst>
      <p:ext uri="{BB962C8B-B14F-4D97-AF65-F5344CB8AC3E}">
        <p14:creationId xmlns:p14="http://schemas.microsoft.com/office/powerpoint/2010/main" val="251496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EA84C5-9CBC-8C4E-92AA-A5E5528B5C44}"/>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C5DFDC-002F-A48A-AA54-F62A86775D7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
            <a:ext cx="12191979" cy="6857990"/>
          </a:xfrm>
          <a:prstGeom prst="rect">
            <a:avLst/>
          </a:prstGeom>
        </p:spPr>
      </p:pic>
      <p:sp>
        <p:nvSpPr>
          <p:cNvPr id="56" name="Rectangle 55">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AAE6C-A5A4-FA5C-5808-E7ADFA6D8A15}"/>
              </a:ext>
            </a:extLst>
          </p:cNvPr>
          <p:cNvSpPr>
            <a:spLocks noGrp="1"/>
          </p:cNvSpPr>
          <p:nvPr>
            <p:ph type="ctrTitle"/>
          </p:nvPr>
        </p:nvSpPr>
        <p:spPr>
          <a:xfrm>
            <a:off x="4635957" y="873474"/>
            <a:ext cx="7284697" cy="3903862"/>
          </a:xfrm>
        </p:spPr>
        <p:txBody>
          <a:bodyPr anchor="t">
            <a:noAutofit/>
          </a:bodyPr>
          <a:lstStyle/>
          <a:p>
            <a:pPr marL="342900" indent="-342900">
              <a:lnSpc>
                <a:spcPct val="90000"/>
              </a:lnSpc>
              <a:buFont typeface="Arial" panose="020B0604020202020204" pitchFamily="34" charset="0"/>
              <a:buChar char="•"/>
            </a:pPr>
            <a:r>
              <a:rPr lang="en-GB" sz="2400" dirty="0">
                <a:solidFill>
                  <a:srgbClr val="FFFFFF"/>
                </a:solidFill>
                <a:latin typeface="Abadi" panose="020B0604020104020204" pitchFamily="34" charset="0"/>
              </a:rPr>
              <a:t>Searching for God: Aims –</a:t>
            </a:r>
            <a:br>
              <a:rPr lang="en-GB" sz="2400" dirty="0">
                <a:solidFill>
                  <a:srgbClr val="FFFFFF"/>
                </a:solidFill>
                <a:latin typeface="Abadi" panose="020B0604020104020204" pitchFamily="34" charset="0"/>
              </a:rPr>
            </a:b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These lessons aim to enable learners to:</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	a. Think about art works that express big ideas about God and spiritual questions.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	b. Develop broad minded and open-hearted </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responses to the ideas of others.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	c. Consider religious teachings about God </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for themselves.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	d. Respond creatively for themselves to theological learning in RE.</a:t>
            </a:r>
            <a:br>
              <a:rPr lang="en-GB" sz="2400" dirty="0">
                <a:solidFill>
                  <a:srgbClr val="FFFFFF"/>
                </a:solidFill>
                <a:latin typeface="Abadi" panose="020B0604020104020204" pitchFamily="34" charset="0"/>
              </a:rPr>
            </a:br>
            <a:br>
              <a:rPr lang="en-GB" sz="2000" i="1" dirty="0">
                <a:solidFill>
                  <a:srgbClr val="FFFFFF"/>
                </a:solidFill>
                <a:latin typeface="Abadi" panose="020B0604020104020204" pitchFamily="34" charset="0"/>
              </a:rPr>
            </a:br>
            <a:br>
              <a:rPr lang="en-GB" sz="2000" i="1" dirty="0">
                <a:solidFill>
                  <a:srgbClr val="FFFFFF"/>
                </a:solidFill>
                <a:latin typeface="Abadi" panose="020B0604020104020204" pitchFamily="34" charset="0"/>
              </a:rPr>
            </a:br>
            <a:r>
              <a:rPr lang="en-GB" sz="2000" i="1" dirty="0">
                <a:solidFill>
                  <a:srgbClr val="FFFFFF"/>
                </a:solidFill>
                <a:latin typeface="Abadi" panose="020B0604020104020204" pitchFamily="34" charset="0"/>
              </a:rPr>
              <a:t>These aims mean each lesson intends to be theological, interfaith-informed, rooted in religious ideas and creative.</a:t>
            </a:r>
          </a:p>
        </p:txBody>
      </p:sp>
      <p:sp>
        <p:nvSpPr>
          <p:cNvPr id="3" name="Subtitle 2">
            <a:extLst>
              <a:ext uri="{FF2B5EF4-FFF2-40B4-BE49-F238E27FC236}">
                <a16:creationId xmlns:a16="http://schemas.microsoft.com/office/drawing/2014/main" id="{649B5490-AA8D-B0C0-148F-9B19CAE29A9E}"/>
              </a:ext>
            </a:extLst>
          </p:cNvPr>
          <p:cNvSpPr>
            <a:spLocks noGrp="1"/>
          </p:cNvSpPr>
          <p:nvPr>
            <p:ph type="subTitle" idx="1"/>
          </p:nvPr>
        </p:nvSpPr>
        <p:spPr>
          <a:xfrm>
            <a:off x="4100698" y="6028754"/>
            <a:ext cx="7608082" cy="571792"/>
          </a:xfrm>
          <a:solidFill>
            <a:schemeClr val="accent1"/>
          </a:solidFill>
        </p:spPr>
        <p:txBody>
          <a:bodyPr anchor="t">
            <a:normAutofit/>
          </a:bodyPr>
          <a:lstStyle/>
          <a:p>
            <a:pPr>
              <a:lnSpc>
                <a:spcPct val="120000"/>
              </a:lnSpc>
            </a:pPr>
            <a:r>
              <a:rPr lang="en-GB" sz="1300" dirty="0">
                <a:solidFill>
                  <a:srgbClr val="FFFFFF"/>
                </a:solidFill>
                <a:latin typeface="Abadi" panose="020B0604020104020204" pitchFamily="34" charset="0"/>
              </a:rPr>
              <a:t>RE Lessons which use inspirational art from the exhibition ‘</a:t>
            </a:r>
            <a:r>
              <a:rPr lang="en-GB" sz="1300" dirty="0" err="1">
                <a:solidFill>
                  <a:srgbClr val="FFFFFF"/>
                </a:solidFill>
                <a:latin typeface="Abadi" panose="020B0604020104020204" pitchFamily="34" charset="0"/>
              </a:rPr>
              <a:t>ClOUD</a:t>
            </a:r>
            <a:r>
              <a:rPr lang="en-GB" sz="1300" dirty="0">
                <a:solidFill>
                  <a:srgbClr val="FFFFFF"/>
                </a:solidFill>
                <a:latin typeface="Abadi" panose="020B0604020104020204" pitchFamily="34" charset="0"/>
              </a:rPr>
              <a:t> OF </a:t>
            </a:r>
            <a:r>
              <a:rPr lang="en-GB" sz="1300" dirty="0" err="1">
                <a:solidFill>
                  <a:srgbClr val="FFFFFF"/>
                </a:solidFill>
                <a:latin typeface="Abadi" panose="020B0604020104020204" pitchFamily="34" charset="0"/>
              </a:rPr>
              <a:t>WITNESSEs’</a:t>
            </a:r>
            <a:r>
              <a:rPr lang="en-GB" sz="1300" dirty="0">
                <a:solidFill>
                  <a:srgbClr val="FFFFFF"/>
                </a:solidFill>
                <a:latin typeface="Abadi" panose="020B0604020104020204" pitchFamily="34" charset="0"/>
              </a:rPr>
              <a:t> CO-CURATED BY ‘The God who Speaks’</a:t>
            </a:r>
          </a:p>
        </p:txBody>
      </p:sp>
      <p:cxnSp>
        <p:nvCxnSpPr>
          <p:cNvPr id="58" name="Straight Connector 57">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8375"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038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9368D-EC48-77EA-F7BC-2EA89007F986}"/>
              </a:ext>
            </a:extLst>
          </p:cNvPr>
          <p:cNvSpPr>
            <a:spLocks noGrp="1"/>
          </p:cNvSpPr>
          <p:nvPr>
            <p:ph type="title"/>
          </p:nvPr>
        </p:nvSpPr>
        <p:spPr>
          <a:xfrm>
            <a:off x="640080" y="1371600"/>
            <a:ext cx="5852160" cy="1097280"/>
          </a:xfrm>
        </p:spPr>
        <p:txBody>
          <a:bodyPr vert="horz" lIns="91440" tIns="45720" rIns="91440" bIns="45720" rtlCol="0" anchor="t">
            <a:normAutofit fontScale="90000"/>
          </a:bodyPr>
          <a:lstStyle/>
          <a:p>
            <a:r>
              <a:rPr lang="en-US" dirty="0"/>
              <a:t>Anywhere is Sacred because God is Everywhere.</a:t>
            </a:r>
            <a:br>
              <a:rPr lang="en-US" dirty="0"/>
            </a:br>
            <a:br>
              <a:rPr lang="en-US" dirty="0"/>
            </a:br>
            <a:endParaRPr lang="en-US" dirty="0"/>
          </a:p>
        </p:txBody>
      </p:sp>
      <p:cxnSp>
        <p:nvCxnSpPr>
          <p:cNvPr id="15" name="Straight Connector 1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05B6CF2-87BC-14E4-D78F-AA316AA03907}"/>
              </a:ext>
            </a:extLst>
          </p:cNvPr>
          <p:cNvSpPr>
            <a:spLocks noGrp="1"/>
          </p:cNvSpPr>
          <p:nvPr>
            <p:ph sz="half" idx="1"/>
          </p:nvPr>
        </p:nvSpPr>
        <p:spPr>
          <a:xfrm>
            <a:off x="640080" y="2633472"/>
            <a:ext cx="5212080" cy="1755649"/>
          </a:xfrm>
        </p:spPr>
        <p:txBody>
          <a:bodyPr>
            <a:normAutofit fontScale="55000" lnSpcReduction="20000"/>
          </a:bodyPr>
          <a:lstStyle/>
          <a:p>
            <a:r>
              <a:rPr lang="en-GB" sz="4000" b="1" dirty="0"/>
              <a:t>This pupil work shows how the ‘playing cards’ idea can be re-interpreted by a learner. The child is 8 years old.’</a:t>
            </a:r>
          </a:p>
          <a:p>
            <a:r>
              <a:rPr lang="en-GB" sz="4000" b="1" dirty="0"/>
              <a:t>The ace of hearts!</a:t>
            </a:r>
          </a:p>
          <a:p>
            <a:endParaRPr lang="en-GB" dirty="0"/>
          </a:p>
        </p:txBody>
      </p:sp>
      <p:pic>
        <p:nvPicPr>
          <p:cNvPr id="10" name="Picture 9">
            <a:extLst>
              <a:ext uri="{FF2B5EF4-FFF2-40B4-BE49-F238E27FC236}">
                <a16:creationId xmlns:a16="http://schemas.microsoft.com/office/drawing/2014/main" id="{FF211196-0DAF-0949-E31C-944173FC58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4410" y="207266"/>
            <a:ext cx="4378022" cy="6399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4123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mber (9)"/>
          <p:cNvPicPr>
            <a:picLocks noChangeAspect="1" noChangeArrowheads="1"/>
          </p:cNvPicPr>
          <p:nvPr/>
        </p:nvPicPr>
        <p:blipFill>
          <a:blip r:embed="rId2" cstate="email"/>
          <a:srcRect/>
          <a:stretch>
            <a:fillRect/>
          </a:stretch>
        </p:blipFill>
        <p:spPr bwMode="auto">
          <a:xfrm>
            <a:off x="0" y="0"/>
            <a:ext cx="9077093" cy="6867525"/>
          </a:xfrm>
          <a:prstGeom prst="rect">
            <a:avLst/>
          </a:prstGeom>
          <a:noFill/>
          <a:ln w="9525">
            <a:solidFill>
              <a:schemeClr val="tx1"/>
            </a:solidFill>
            <a:miter lim="800000"/>
            <a:headEnd/>
            <a:tailEnd/>
          </a:ln>
        </p:spPr>
      </p:pic>
      <p:sp>
        <p:nvSpPr>
          <p:cNvPr id="5" name="Rectangle 4"/>
          <p:cNvSpPr/>
          <p:nvPr/>
        </p:nvSpPr>
        <p:spPr>
          <a:xfrm>
            <a:off x="9187908" y="815047"/>
            <a:ext cx="2888863" cy="4801314"/>
          </a:xfrm>
          <a:prstGeom prst="rect">
            <a:avLst/>
          </a:prstGeom>
          <a:solidFill>
            <a:schemeClr val="accent2">
              <a:lumMod val="20000"/>
              <a:lumOff val="80000"/>
            </a:schemeClr>
          </a:solidFill>
          <a:ln>
            <a:solidFill>
              <a:schemeClr val="tx1"/>
            </a:solidFill>
          </a:ln>
        </p:spPr>
        <p:txBody>
          <a:bodyPr wrap="square">
            <a:spAutoFit/>
          </a:bodyPr>
          <a:lstStyle/>
          <a:p>
            <a:pPr>
              <a:defRPr/>
            </a:pPr>
            <a:r>
              <a:rPr lang="en-GB" b="1" dirty="0">
                <a:solidFill>
                  <a:srgbClr val="7030A0"/>
                </a:solidFill>
                <a:latin typeface="Calibri"/>
              </a:rPr>
              <a:t>The Path You Follow</a:t>
            </a:r>
            <a:br>
              <a:rPr lang="en-GB" dirty="0">
                <a:solidFill>
                  <a:srgbClr val="7030A0"/>
                </a:solidFill>
                <a:latin typeface="Calibri"/>
              </a:rPr>
            </a:br>
            <a:r>
              <a:rPr lang="en-GB" dirty="0">
                <a:solidFill>
                  <a:srgbClr val="7030A0"/>
                </a:solidFill>
                <a:latin typeface="Calibri"/>
              </a:rPr>
              <a:t>Amber</a:t>
            </a:r>
            <a:r>
              <a:rPr lang="en-GB">
                <a:solidFill>
                  <a:srgbClr val="7030A0"/>
                </a:solidFill>
                <a:latin typeface="Calibri"/>
              </a:rPr>
              <a:t>, Warwickshire - Age 9</a:t>
            </a:r>
            <a:br>
              <a:rPr lang="en-GB">
                <a:solidFill>
                  <a:srgbClr val="7030A0"/>
                </a:solidFill>
                <a:latin typeface="Calibri"/>
              </a:rPr>
            </a:br>
            <a:r>
              <a:rPr lang="en-GB">
                <a:solidFill>
                  <a:srgbClr val="7030A0"/>
                </a:solidFill>
                <a:latin typeface="Calibri"/>
              </a:rPr>
              <a:t> </a:t>
            </a:r>
            <a:endParaRPr lang="en-GB" dirty="0">
              <a:solidFill>
                <a:srgbClr val="7030A0"/>
              </a:solidFill>
              <a:latin typeface="Calibri"/>
            </a:endParaRPr>
          </a:p>
          <a:p>
            <a:pPr>
              <a:defRPr/>
            </a:pPr>
            <a:r>
              <a:rPr lang="en-GB" dirty="0">
                <a:solidFill>
                  <a:srgbClr val="7030A0"/>
                </a:solidFill>
                <a:latin typeface="Calibri"/>
              </a:rPr>
              <a:t>“This painting is called -</a:t>
            </a:r>
            <a:br>
              <a:rPr lang="en-GB" dirty="0">
                <a:solidFill>
                  <a:srgbClr val="7030A0"/>
                </a:solidFill>
                <a:latin typeface="Calibri"/>
              </a:rPr>
            </a:br>
            <a:r>
              <a:rPr lang="en-GB" dirty="0">
                <a:solidFill>
                  <a:srgbClr val="7030A0"/>
                </a:solidFill>
                <a:latin typeface="Calibri"/>
              </a:rPr>
              <a:t>'My Spiritual Space: The Path You Follow.’ </a:t>
            </a:r>
            <a:br>
              <a:rPr lang="en-GB" dirty="0">
                <a:solidFill>
                  <a:srgbClr val="7030A0"/>
                </a:solidFill>
                <a:latin typeface="Calibri"/>
              </a:rPr>
            </a:br>
            <a:r>
              <a:rPr lang="en-GB" dirty="0">
                <a:solidFill>
                  <a:srgbClr val="7030A0"/>
                </a:solidFill>
                <a:latin typeface="Calibri"/>
              </a:rPr>
              <a:t>It is a painting about bad and good. There is a path running through it and this </a:t>
            </a:r>
            <a:br>
              <a:rPr lang="en-GB" dirty="0">
                <a:solidFill>
                  <a:srgbClr val="7030A0"/>
                </a:solidFill>
                <a:latin typeface="Calibri"/>
              </a:rPr>
            </a:br>
            <a:r>
              <a:rPr lang="en-GB" dirty="0">
                <a:solidFill>
                  <a:srgbClr val="7030A0"/>
                </a:solidFill>
                <a:latin typeface="Calibri"/>
              </a:rPr>
              <a:t>is the path you follow through your spiritual life. </a:t>
            </a:r>
            <a:br>
              <a:rPr lang="en-GB" dirty="0">
                <a:solidFill>
                  <a:srgbClr val="7030A0"/>
                </a:solidFill>
                <a:latin typeface="Calibri"/>
              </a:rPr>
            </a:br>
            <a:br>
              <a:rPr lang="en-GB" dirty="0">
                <a:solidFill>
                  <a:srgbClr val="7030A0"/>
                </a:solidFill>
                <a:latin typeface="Calibri"/>
              </a:rPr>
            </a:br>
            <a:r>
              <a:rPr lang="en-GB" dirty="0">
                <a:solidFill>
                  <a:srgbClr val="7030A0"/>
                </a:solidFill>
                <a:latin typeface="Calibri"/>
              </a:rPr>
              <a:t>You can either choose to be on the dark and thorny side, or on the happy, bright, healthy side. I choose to stay on the bright side”</a:t>
            </a:r>
          </a:p>
        </p:txBody>
      </p:sp>
    </p:spTree>
    <p:extLst>
      <p:ext uri="{BB962C8B-B14F-4D97-AF65-F5344CB8AC3E}">
        <p14:creationId xmlns:p14="http://schemas.microsoft.com/office/powerpoint/2010/main" val="26935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28DF-4F5F-7088-DF63-7E827B58ABF3}"/>
              </a:ext>
            </a:extLst>
          </p:cNvPr>
          <p:cNvSpPr>
            <a:spLocks noGrp="1"/>
          </p:cNvSpPr>
          <p:nvPr>
            <p:ph type="ctrTitle"/>
          </p:nvPr>
        </p:nvSpPr>
        <p:spPr>
          <a:xfrm>
            <a:off x="640080" y="1371599"/>
            <a:ext cx="5346193" cy="2951825"/>
          </a:xfrm>
        </p:spPr>
        <p:txBody>
          <a:bodyPr>
            <a:noAutofit/>
          </a:bodyPr>
          <a:lstStyle/>
          <a:p>
            <a:r>
              <a:rPr lang="en-GB" sz="2800" dirty="0"/>
              <a:t>Ryan, 11, has responded to the ideas in these lessons about sacred space by creating this image, in which numerous bible texts about God the light make a background to the images of war and starvation. </a:t>
            </a:r>
            <a:br>
              <a:rPr lang="en-GB" sz="2800" dirty="0"/>
            </a:br>
            <a:r>
              <a:rPr lang="en-GB" sz="2800" dirty="0"/>
              <a:t>He suggests: ‘God can be found wherever people bring light in darkness, not just in churches or cathedrals.’ </a:t>
            </a:r>
          </a:p>
        </p:txBody>
      </p:sp>
      <p:pic>
        <p:nvPicPr>
          <p:cNvPr id="4" name="Picture 3">
            <a:extLst>
              <a:ext uri="{FF2B5EF4-FFF2-40B4-BE49-F238E27FC236}">
                <a16:creationId xmlns:a16="http://schemas.microsoft.com/office/drawing/2014/main" id="{7AD8DEC8-7E6B-0E7A-2A98-B69039561A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6205728" y="-1"/>
            <a:ext cx="5986272" cy="6837783"/>
          </a:xfrm>
          <a:prstGeom prst="rect">
            <a:avLst/>
          </a:prstGeom>
          <a:ln>
            <a:solidFill>
              <a:schemeClr val="tx1"/>
            </a:solidFill>
          </a:ln>
        </p:spPr>
      </p:pic>
    </p:spTree>
    <p:extLst>
      <p:ext uri="{BB962C8B-B14F-4D97-AF65-F5344CB8AC3E}">
        <p14:creationId xmlns:p14="http://schemas.microsoft.com/office/powerpoint/2010/main" val="181208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46142-F2C8-B43C-B7E0-5C6D24D0040A}"/>
              </a:ext>
            </a:extLst>
          </p:cNvPr>
          <p:cNvSpPr>
            <a:spLocks noGrp="1"/>
          </p:cNvSpPr>
          <p:nvPr>
            <p:ph type="title"/>
          </p:nvPr>
        </p:nvSpPr>
        <p:spPr>
          <a:xfrm>
            <a:off x="345688" y="1371600"/>
            <a:ext cx="5971292" cy="4651248"/>
          </a:xfrm>
        </p:spPr>
        <p:txBody>
          <a:bodyPr vert="horz" lIns="91440" tIns="45720" rIns="91440" bIns="45720" rtlCol="0" anchor="t">
            <a:noAutofit/>
          </a:bodyPr>
          <a:lstStyle/>
          <a:p>
            <a:r>
              <a:rPr lang="en-US" sz="3200" b="1" kern="1200" dirty="0">
                <a:solidFill>
                  <a:schemeClr val="tx1"/>
                </a:solidFill>
                <a:latin typeface="+mj-lt"/>
                <a:ea typeface="+mj-ea"/>
                <a:cs typeface="+mj-cs"/>
              </a:rPr>
              <a:t>This example of work is beautifully made by a 9 </a:t>
            </a:r>
            <a:r>
              <a:rPr lang="en-US" sz="3200" dirty="0"/>
              <a:t>y</a:t>
            </a:r>
            <a:r>
              <a:rPr lang="en-US" sz="3200" b="1" kern="1200" dirty="0">
                <a:solidFill>
                  <a:schemeClr val="tx1"/>
                </a:solidFill>
                <a:latin typeface="+mj-lt"/>
                <a:ea typeface="+mj-ea"/>
                <a:cs typeface="+mj-cs"/>
              </a:rPr>
              <a:t>ear old</a:t>
            </a:r>
            <a:r>
              <a:rPr lang="en-US" sz="3200" dirty="0"/>
              <a:t>: </a:t>
            </a:r>
            <a:br>
              <a:rPr lang="en-US" sz="3200" dirty="0"/>
            </a:br>
            <a:br>
              <a:rPr lang="en-US" sz="3200" dirty="0"/>
            </a:br>
            <a:r>
              <a:rPr lang="en-US" sz="3200" dirty="0"/>
              <a:t>‘We Muslims don’t draw God, but I have shown a mosque, a place where we can feel close to God, and the </a:t>
            </a:r>
            <a:r>
              <a:rPr lang="en-US" sz="3200" dirty="0" err="1"/>
              <a:t>colours</a:t>
            </a:r>
            <a:r>
              <a:rPr lang="en-US" sz="3200" dirty="0"/>
              <a:t> around it show the presence of Allah everywhere.’</a:t>
            </a:r>
            <a:br>
              <a:rPr lang="en-US" sz="3200" b="1" kern="1200" dirty="0">
                <a:solidFill>
                  <a:schemeClr val="tx1"/>
                </a:solidFill>
                <a:latin typeface="+mj-lt"/>
                <a:ea typeface="+mj-ea"/>
                <a:cs typeface="+mj-cs"/>
              </a:rPr>
            </a:br>
            <a:endParaRPr lang="en-US" sz="3200" b="1" kern="1200" dirty="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05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A3B9C714-D377-C2E9-9DC9-47ED31C2ECB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r="-1"/>
          <a:stretch>
            <a:fillRect/>
          </a:stretch>
        </p:blipFill>
        <p:spPr>
          <a:xfrm>
            <a:off x="6515100" y="10"/>
            <a:ext cx="5676900" cy="6857990"/>
          </a:xfrm>
          <a:prstGeom prst="rect">
            <a:avLst/>
          </a:prstGeom>
          <a:ln>
            <a:solidFill>
              <a:schemeClr val="tx1"/>
            </a:solidFill>
          </a:ln>
        </p:spPr>
      </p:pic>
    </p:spTree>
    <p:extLst>
      <p:ext uri="{BB962C8B-B14F-4D97-AF65-F5344CB8AC3E}">
        <p14:creationId xmlns:p14="http://schemas.microsoft.com/office/powerpoint/2010/main" val="420693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AB24A-76B8-9412-5FEE-DDAE10EAE21F}"/>
              </a:ext>
            </a:extLst>
          </p:cNvPr>
          <p:cNvSpPr>
            <a:spLocks noGrp="1"/>
          </p:cNvSpPr>
          <p:nvPr>
            <p:ph type="title"/>
          </p:nvPr>
        </p:nvSpPr>
        <p:spPr>
          <a:xfrm>
            <a:off x="1184520" y="914400"/>
            <a:ext cx="10020496" cy="1117703"/>
          </a:xfrm>
        </p:spPr>
        <p:txBody>
          <a:bodyPr vert="horz" lIns="91440" tIns="45720" rIns="91440" bIns="45720" rtlCol="0" anchor="b">
            <a:normAutofit/>
          </a:bodyPr>
          <a:lstStyle/>
          <a:p>
            <a:pPr algn="ctr"/>
            <a:r>
              <a:rPr lang="en-US" sz="5400" dirty="0"/>
              <a:t>Partnership</a:t>
            </a:r>
          </a:p>
        </p:txBody>
      </p:sp>
      <p:cxnSp>
        <p:nvCxnSpPr>
          <p:cNvPr id="18" name="Straight Connector 17">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32706" y="231116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E23320-9830-CF2C-34D8-6170B13897DB}"/>
              </a:ext>
            </a:extLst>
          </p:cNvPr>
          <p:cNvPicPr>
            <a:picLocks noChangeAspect="1"/>
          </p:cNvPicPr>
          <p:nvPr/>
        </p:nvPicPr>
        <p:blipFill>
          <a:blip r:embed="rId3"/>
          <a:stretch>
            <a:fillRect/>
          </a:stretch>
        </p:blipFill>
        <p:spPr>
          <a:xfrm>
            <a:off x="457200" y="3268929"/>
            <a:ext cx="2188579" cy="3021732"/>
          </a:xfrm>
          <a:prstGeom prst="rect">
            <a:avLst/>
          </a:prstGeom>
        </p:spPr>
      </p:pic>
      <p:pic>
        <p:nvPicPr>
          <p:cNvPr id="5" name="Picture 4">
            <a:extLst>
              <a:ext uri="{FF2B5EF4-FFF2-40B4-BE49-F238E27FC236}">
                <a16:creationId xmlns:a16="http://schemas.microsoft.com/office/drawing/2014/main" id="{D428F536-5F0F-1425-E818-3ACD35012C22}"/>
              </a:ext>
            </a:extLst>
          </p:cNvPr>
          <p:cNvPicPr>
            <a:picLocks noChangeAspect="1"/>
          </p:cNvPicPr>
          <p:nvPr/>
        </p:nvPicPr>
        <p:blipFill>
          <a:blip r:embed="rId4"/>
          <a:stretch>
            <a:fillRect/>
          </a:stretch>
        </p:blipFill>
        <p:spPr>
          <a:xfrm>
            <a:off x="2810660" y="4331368"/>
            <a:ext cx="4300635" cy="1902511"/>
          </a:xfrm>
          <a:prstGeom prst="rect">
            <a:avLst/>
          </a:prstGeom>
        </p:spPr>
      </p:pic>
      <p:pic>
        <p:nvPicPr>
          <p:cNvPr id="7" name="Content Placeholder 6">
            <a:extLst>
              <a:ext uri="{FF2B5EF4-FFF2-40B4-BE49-F238E27FC236}">
                <a16:creationId xmlns:a16="http://schemas.microsoft.com/office/drawing/2014/main" id="{C99BBDB8-48F9-188E-E314-934E7F144A5A}"/>
              </a:ext>
            </a:extLst>
          </p:cNvPr>
          <p:cNvPicPr>
            <a:picLocks noGrp="1" noChangeAspect="1"/>
          </p:cNvPicPr>
          <p:nvPr>
            <p:ph idx="1"/>
          </p:nvPr>
        </p:nvPicPr>
        <p:blipFill>
          <a:blip r:embed="rId5"/>
          <a:stretch>
            <a:fillRect/>
          </a:stretch>
        </p:blipFill>
        <p:spPr>
          <a:xfrm>
            <a:off x="7263495" y="4487779"/>
            <a:ext cx="4541919" cy="1402947"/>
          </a:xfrm>
          <a:prstGeom prst="rect">
            <a:avLst/>
          </a:prstGeom>
        </p:spPr>
      </p:pic>
    </p:spTree>
    <p:extLst>
      <p:ext uri="{BB962C8B-B14F-4D97-AF65-F5344CB8AC3E}">
        <p14:creationId xmlns:p14="http://schemas.microsoft.com/office/powerpoint/2010/main" val="139061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B47E-6A12-1363-2140-57D2B60B6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337CF-35D8-1E67-E834-C1A4DC8B4DF3}"/>
              </a:ext>
            </a:extLst>
          </p:cNvPr>
          <p:cNvSpPr>
            <a:spLocks noGrp="1"/>
          </p:cNvSpPr>
          <p:nvPr>
            <p:ph type="title"/>
          </p:nvPr>
        </p:nvSpPr>
        <p:spPr>
          <a:xfrm>
            <a:off x="640080" y="304800"/>
            <a:ext cx="7927848" cy="658368"/>
          </a:xfrm>
        </p:spPr>
        <p:txBody>
          <a:bodyPr vert="horz" lIns="91440" tIns="45720" rIns="91440" bIns="45720" rtlCol="0" anchor="t">
            <a:normAutofit/>
          </a:bodyPr>
          <a:lstStyle/>
          <a:p>
            <a:pPr>
              <a:lnSpc>
                <a:spcPct val="90000"/>
              </a:lnSpc>
            </a:pPr>
            <a:r>
              <a:rPr lang="en-US" sz="3400" dirty="0"/>
              <a:t>Connections to the Catholic RE Directory</a:t>
            </a:r>
          </a:p>
        </p:txBody>
      </p:sp>
      <p:pic>
        <p:nvPicPr>
          <p:cNvPr id="5" name="Picture 4">
            <a:extLst>
              <a:ext uri="{FF2B5EF4-FFF2-40B4-BE49-F238E27FC236}">
                <a16:creationId xmlns:a16="http://schemas.microsoft.com/office/drawing/2014/main" id="{9100ACA0-8633-EEFF-762D-15CE60ED5D01}"/>
              </a:ext>
            </a:extLst>
          </p:cNvPr>
          <p:cNvPicPr>
            <a:picLocks noChangeAspect="1"/>
          </p:cNvPicPr>
          <p:nvPr/>
        </p:nvPicPr>
        <p:blipFill>
          <a:blip r:embed="rId3"/>
          <a:stretch>
            <a:fillRect/>
          </a:stretch>
        </p:blipFill>
        <p:spPr>
          <a:xfrm>
            <a:off x="8567928" y="828224"/>
            <a:ext cx="2980604" cy="1318557"/>
          </a:xfrm>
          <a:prstGeom prst="rect">
            <a:avLst/>
          </a:prstGeom>
        </p:spPr>
      </p:pic>
      <p:sp>
        <p:nvSpPr>
          <p:cNvPr id="3" name="TextBox 2">
            <a:extLst>
              <a:ext uri="{FF2B5EF4-FFF2-40B4-BE49-F238E27FC236}">
                <a16:creationId xmlns:a16="http://schemas.microsoft.com/office/drawing/2014/main" id="{E4D8B79D-824C-3E07-4E6C-04EFDA14E59A}"/>
              </a:ext>
            </a:extLst>
          </p:cNvPr>
          <p:cNvSpPr txBox="1"/>
          <p:nvPr/>
        </p:nvSpPr>
        <p:spPr>
          <a:xfrm>
            <a:off x="640080" y="1702865"/>
            <a:ext cx="7711440" cy="4051164"/>
          </a:xfrm>
          <a:prstGeom prst="rect">
            <a:avLst/>
          </a:prstGeom>
        </p:spPr>
        <p:txBody>
          <a:bodyPr vert="horz" lIns="91440" tIns="45720" rIns="91440" bIns="45720" rtlCol="0">
            <a:normAutofit/>
          </a:bodyPr>
          <a:lstStyle/>
          <a:p>
            <a:pPr marL="285750" indent="-285750">
              <a:lnSpc>
                <a:spcPct val="110000"/>
              </a:lnSpc>
              <a:spcAft>
                <a:spcPts val="600"/>
              </a:spcAft>
              <a:buSzPct val="87000"/>
              <a:buFont typeface="Arial" panose="020B0604020202020204" pitchFamily="34" charset="0"/>
              <a:buChar char="•"/>
            </a:pPr>
            <a:r>
              <a:rPr lang="en-US" dirty="0"/>
              <a:t>The RE Directory invites all pupils to engage with an ambitious RE curriculum focused on multiple disciplines in the pursuit of truth. </a:t>
            </a:r>
            <a:br>
              <a:rPr lang="en-US" dirty="0"/>
            </a:br>
            <a:r>
              <a:rPr lang="en-US" dirty="0"/>
              <a:t>These lesson ideas enable this aim.</a:t>
            </a:r>
          </a:p>
          <a:p>
            <a:pPr marL="285750" indent="-285750">
              <a:lnSpc>
                <a:spcPct val="110000"/>
              </a:lnSpc>
              <a:spcAft>
                <a:spcPts val="600"/>
              </a:spcAft>
              <a:buSzPct val="87000"/>
              <a:buFont typeface="Arial" panose="020B0604020202020204" pitchFamily="34" charset="0"/>
              <a:buChar char="•"/>
            </a:pPr>
            <a:r>
              <a:rPr lang="en-US" dirty="0"/>
              <a:t>By age 10, pupils will use critical and creative skills in RE by exploring creative and artistic opportunities and reflecting on their learning, considering what it means to them (RED, p167).</a:t>
            </a:r>
          </a:p>
          <a:p>
            <a:pPr marL="285750" indent="-285750">
              <a:lnSpc>
                <a:spcPct val="110000"/>
              </a:lnSpc>
              <a:spcAft>
                <a:spcPts val="600"/>
              </a:spcAft>
              <a:buSzPct val="87000"/>
              <a:buFont typeface="Arial" panose="020B0604020202020204" pitchFamily="34" charset="0"/>
              <a:buChar char="•"/>
            </a:pPr>
            <a:r>
              <a:rPr lang="en-US" dirty="0"/>
              <a:t>This work might contribute to the studies in Branch 5 of the Year 6 curriculum, ‘To the Ends of the Earth’ by enabling pupils to celebrate how Christians today meet Christ in the eucharist, in the scriptures, in prayer and in love for all people (RED p181).</a:t>
            </a:r>
          </a:p>
          <a:p>
            <a:pPr marL="285750" indent="-285750">
              <a:lnSpc>
                <a:spcPct val="110000"/>
              </a:lnSpc>
              <a:spcAft>
                <a:spcPts val="600"/>
              </a:spcAft>
              <a:buSzPct val="87000"/>
              <a:buFont typeface="Arial" panose="020B0604020202020204" pitchFamily="34" charset="0"/>
              <a:buChar char="•"/>
            </a:pPr>
            <a:r>
              <a:rPr lang="en-US" dirty="0"/>
              <a:t>Pupils can describe how Christians today bear witness to their faith now. (RED p181).</a:t>
            </a:r>
          </a:p>
        </p:txBody>
      </p:sp>
      <p:pic>
        <p:nvPicPr>
          <p:cNvPr id="7" name="Content Placeholder 6">
            <a:extLst>
              <a:ext uri="{FF2B5EF4-FFF2-40B4-BE49-F238E27FC236}">
                <a16:creationId xmlns:a16="http://schemas.microsoft.com/office/drawing/2014/main" id="{E01AEC18-1C3B-6DAC-15AC-C360D9396E4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567928" y="3010354"/>
            <a:ext cx="2980604" cy="920675"/>
          </a:xfrm>
          <a:prstGeom prst="rect">
            <a:avLst/>
          </a:prstGeom>
        </p:spPr>
      </p:pic>
      <p:pic>
        <p:nvPicPr>
          <p:cNvPr id="9" name="Picture 8">
            <a:extLst>
              <a:ext uri="{FF2B5EF4-FFF2-40B4-BE49-F238E27FC236}">
                <a16:creationId xmlns:a16="http://schemas.microsoft.com/office/drawing/2014/main" id="{49841088-9E69-5BC2-673D-7689A8CE1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7928" y="4589244"/>
            <a:ext cx="1237555" cy="1708671"/>
          </a:xfrm>
          <a:prstGeom prst="rect">
            <a:avLst/>
          </a:prstGeom>
        </p:spPr>
      </p:pic>
    </p:spTree>
    <p:extLst>
      <p:ext uri="{BB962C8B-B14F-4D97-AF65-F5344CB8AC3E}">
        <p14:creationId xmlns:p14="http://schemas.microsoft.com/office/powerpoint/2010/main" val="366416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Free Creative flat lay of colorful art supplies including paints, pencils, and brushes on white background. Stock Photo">
            <a:extLst>
              <a:ext uri="{FF2B5EF4-FFF2-40B4-BE49-F238E27FC236}">
                <a16:creationId xmlns:a16="http://schemas.microsoft.com/office/drawing/2014/main" id="{9CD4F35F-C430-39F7-1051-4A2BCBEACC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4B4804E-0027-8179-2022-AC4A27F90395}"/>
              </a:ext>
            </a:extLst>
          </p:cNvPr>
          <p:cNvSpPr txBox="1">
            <a:spLocks/>
          </p:cNvSpPr>
          <p:nvPr/>
        </p:nvSpPr>
        <p:spPr>
          <a:xfrm>
            <a:off x="4135336" y="1720229"/>
            <a:ext cx="7428478" cy="4416026"/>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nSpc>
                <a:spcPct val="90000"/>
              </a:lnSpc>
            </a:pPr>
            <a:r>
              <a:rPr lang="en-GB" sz="2400" dirty="0">
                <a:solidFill>
                  <a:schemeClr val="accent1"/>
                </a:solidFill>
                <a:latin typeface="Abadi" panose="020B0604020104020204" pitchFamily="34" charset="0"/>
              </a:rPr>
              <a:t>Searching for God: Aims for this lesson.</a:t>
            </a:r>
            <a:br>
              <a:rPr lang="en-GB" sz="2400" dirty="0">
                <a:solidFill>
                  <a:schemeClr val="accent1"/>
                </a:solidFill>
                <a:latin typeface="Abadi" panose="020B0604020104020204" pitchFamily="34" charset="0"/>
              </a:rPr>
            </a:br>
            <a:br>
              <a:rPr lang="en-GB" sz="2400" dirty="0">
                <a:solidFill>
                  <a:schemeClr val="accent1"/>
                </a:solidFill>
                <a:latin typeface="Abadi" panose="020B0604020104020204" pitchFamily="34" charset="0"/>
              </a:rPr>
            </a:br>
            <a:r>
              <a:rPr lang="en-GB" sz="2400" dirty="0">
                <a:solidFill>
                  <a:schemeClr val="accent1"/>
                </a:solidFill>
                <a:latin typeface="Abadi" panose="020B0604020104020204" pitchFamily="34" charset="0"/>
              </a:rPr>
              <a:t>Learners will be able to:</a:t>
            </a:r>
            <a:br>
              <a:rPr lang="en-GB" sz="2400" dirty="0">
                <a:solidFill>
                  <a:schemeClr val="accent1"/>
                </a:solidFill>
                <a:latin typeface="Abadi" panose="020B0604020104020204" pitchFamily="34" charset="0"/>
              </a:rPr>
            </a:br>
            <a:r>
              <a:rPr lang="en-GB" sz="2400" b="0" dirty="0">
                <a:solidFill>
                  <a:schemeClr val="accent1"/>
                </a:solidFill>
                <a:latin typeface="Abadi" panose="020B0604020104020204" pitchFamily="34" charset="0"/>
              </a:rPr>
              <a:t>a. Think about artworks that explore what makes a</a:t>
            </a:r>
            <a:br>
              <a:rPr lang="en-GB" sz="2400" b="0" dirty="0">
                <a:solidFill>
                  <a:schemeClr val="accent1"/>
                </a:solidFill>
                <a:latin typeface="Abadi" panose="020B0604020104020204" pitchFamily="34" charset="0"/>
              </a:rPr>
            </a:br>
            <a:r>
              <a:rPr lang="en-GB" sz="2400" b="0" dirty="0">
                <a:solidFill>
                  <a:schemeClr val="accent1"/>
                </a:solidFill>
                <a:latin typeface="Abadi" panose="020B0604020104020204" pitchFamily="34" charset="0"/>
              </a:rPr>
              <a:t>space holy.</a:t>
            </a:r>
          </a:p>
          <a:p>
            <a:pPr>
              <a:lnSpc>
                <a:spcPct val="90000"/>
              </a:lnSpc>
            </a:pPr>
            <a:r>
              <a:rPr lang="en-GB" sz="2400" b="0" dirty="0">
                <a:solidFill>
                  <a:schemeClr val="accent1"/>
                </a:solidFill>
                <a:latin typeface="Abadi" panose="020B0604020104020204" pitchFamily="34" charset="0"/>
              </a:rPr>
              <a:t>b. Develop open-hearted responses to the ideas of</a:t>
            </a:r>
            <a:br>
              <a:rPr lang="en-GB" sz="2400" b="0" dirty="0">
                <a:solidFill>
                  <a:schemeClr val="accent1"/>
                </a:solidFill>
                <a:latin typeface="Abadi" panose="020B0604020104020204" pitchFamily="34" charset="0"/>
              </a:rPr>
            </a:br>
            <a:r>
              <a:rPr lang="en-GB" sz="2400" b="0" dirty="0">
                <a:solidFill>
                  <a:schemeClr val="accent1"/>
                </a:solidFill>
                <a:latin typeface="Abadi" panose="020B0604020104020204" pitchFamily="34" charset="0"/>
              </a:rPr>
              <a:t>others about holy spaces.</a:t>
            </a:r>
            <a:br>
              <a:rPr lang="en-GB" sz="2400" b="0" dirty="0">
                <a:solidFill>
                  <a:schemeClr val="accent1"/>
                </a:solidFill>
                <a:latin typeface="Abadi" panose="020B0604020104020204" pitchFamily="34" charset="0"/>
              </a:rPr>
            </a:br>
            <a:r>
              <a:rPr lang="en-GB" sz="2400" b="0" dirty="0">
                <a:solidFill>
                  <a:schemeClr val="accent1"/>
                </a:solidFill>
                <a:latin typeface="Abadi" panose="020B0604020104020204" pitchFamily="34" charset="0"/>
              </a:rPr>
              <a:t>c. Consider the idea that God may be felt to be close </a:t>
            </a:r>
            <a:br>
              <a:rPr lang="en-GB" sz="2400" b="0" dirty="0">
                <a:solidFill>
                  <a:schemeClr val="accent1"/>
                </a:solidFill>
                <a:latin typeface="Abadi" panose="020B0604020104020204" pitchFamily="34" charset="0"/>
              </a:rPr>
            </a:br>
            <a:r>
              <a:rPr lang="en-GB" sz="2400" b="0" dirty="0">
                <a:solidFill>
                  <a:schemeClr val="accent1"/>
                </a:solidFill>
                <a:latin typeface="Abadi" panose="020B0604020104020204" pitchFamily="34" charset="0"/>
              </a:rPr>
              <a:t>in some places and spaces.</a:t>
            </a:r>
            <a:br>
              <a:rPr lang="en-GB" sz="2400" b="0" dirty="0">
                <a:solidFill>
                  <a:schemeClr val="accent1"/>
                </a:solidFill>
                <a:latin typeface="Abadi" panose="020B0604020104020204" pitchFamily="34" charset="0"/>
              </a:rPr>
            </a:br>
            <a:r>
              <a:rPr lang="en-GB" sz="2400" b="0" dirty="0">
                <a:solidFill>
                  <a:schemeClr val="accent1"/>
                </a:solidFill>
                <a:latin typeface="Abadi" panose="020B0604020104020204" pitchFamily="34" charset="0"/>
              </a:rPr>
              <a:t>d. Respond creatively for themselves to the ideas about holy spaces they meet.</a:t>
            </a:r>
          </a:p>
          <a:p>
            <a:pPr>
              <a:lnSpc>
                <a:spcPct val="90000"/>
              </a:lnSpc>
            </a:pPr>
            <a:endParaRPr lang="en-GB" sz="2400" b="0" dirty="0">
              <a:solidFill>
                <a:schemeClr val="accent1"/>
              </a:solidFill>
              <a:latin typeface="Abadi" panose="020B0604020104020204" pitchFamily="34" charset="0"/>
            </a:endParaRPr>
          </a:p>
          <a:p>
            <a:pPr>
              <a:lnSpc>
                <a:spcPct val="90000"/>
              </a:lnSpc>
            </a:pPr>
            <a:r>
              <a:rPr lang="en-GB" sz="2400" b="0" dirty="0">
                <a:solidFill>
                  <a:schemeClr val="accent1"/>
                </a:solidFill>
                <a:latin typeface="Abadi" panose="020B0604020104020204" pitchFamily="34" charset="0"/>
              </a:rPr>
              <a:t>Start the lesson with pupils on the next slide.</a:t>
            </a:r>
            <a:br>
              <a:rPr lang="en-GB" sz="2400" dirty="0">
                <a:solidFill>
                  <a:schemeClr val="accent1"/>
                </a:solidFill>
                <a:latin typeface="Abadi" panose="020B0604020104020204" pitchFamily="34" charset="0"/>
              </a:rPr>
            </a:br>
            <a:br>
              <a:rPr lang="en-GB" sz="2000" dirty="0">
                <a:solidFill>
                  <a:schemeClr val="accent1"/>
                </a:solidFill>
                <a:latin typeface="Abadi" panose="020B0604020104020204" pitchFamily="34" charset="0"/>
              </a:rPr>
            </a:br>
            <a:endParaRPr lang="en-GB" sz="2000" dirty="0">
              <a:solidFill>
                <a:schemeClr val="accent1"/>
              </a:solidFill>
              <a:latin typeface="Abadi" panose="020B0604020104020204" pitchFamily="34" charset="0"/>
            </a:endParaRPr>
          </a:p>
        </p:txBody>
      </p:sp>
    </p:spTree>
    <p:extLst>
      <p:ext uri="{BB962C8B-B14F-4D97-AF65-F5344CB8AC3E}">
        <p14:creationId xmlns:p14="http://schemas.microsoft.com/office/powerpoint/2010/main" val="381778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D7B73-4733-E198-9959-623AEFAFE466}"/>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3" name="Picture 2" descr="Free Creative flat lay of colorful art supplies including paints, pencils, and brushes on white background. Stock Photo">
            <a:extLst>
              <a:ext uri="{FF2B5EF4-FFF2-40B4-BE49-F238E27FC236}">
                <a16:creationId xmlns:a16="http://schemas.microsoft.com/office/drawing/2014/main" id="{295B9A69-3779-ACD2-B6DE-B3AC6E8DDF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2B53D84-0C2D-DC61-3160-7ECA2D8678A7}"/>
              </a:ext>
            </a:extLst>
          </p:cNvPr>
          <p:cNvSpPr>
            <a:spLocks noGrp="1"/>
          </p:cNvSpPr>
          <p:nvPr>
            <p:ph type="ctrTitle"/>
          </p:nvPr>
        </p:nvSpPr>
        <p:spPr>
          <a:xfrm>
            <a:off x="4366490" y="1953248"/>
            <a:ext cx="5740035" cy="3640303"/>
          </a:xfrm>
        </p:spPr>
        <p:txBody>
          <a:bodyPr anchor="t">
            <a:normAutofit/>
          </a:bodyPr>
          <a:lstStyle/>
          <a:p>
            <a:pPr>
              <a:lnSpc>
                <a:spcPct val="90000"/>
              </a:lnSpc>
            </a:pPr>
            <a:r>
              <a:rPr lang="en-GB" sz="5100" dirty="0">
                <a:solidFill>
                  <a:schemeClr val="tx2">
                    <a:lumMod val="50000"/>
                  </a:schemeClr>
                </a:solidFill>
              </a:rPr>
              <a:t>Searching for God? </a:t>
            </a:r>
            <a:br>
              <a:rPr lang="en-GB" sz="5100" dirty="0">
                <a:solidFill>
                  <a:schemeClr val="tx2">
                    <a:lumMod val="50000"/>
                  </a:schemeClr>
                </a:solidFill>
              </a:rPr>
            </a:br>
            <a:r>
              <a:rPr lang="en-GB" sz="5100" dirty="0">
                <a:solidFill>
                  <a:schemeClr val="tx2">
                    <a:lumMod val="50000"/>
                  </a:schemeClr>
                </a:solidFill>
              </a:rPr>
              <a:t>Lesson 2</a:t>
            </a:r>
            <a:br>
              <a:rPr lang="en-GB" sz="5100" dirty="0">
                <a:solidFill>
                  <a:schemeClr val="tx2">
                    <a:lumMod val="50000"/>
                  </a:schemeClr>
                </a:solidFill>
              </a:rPr>
            </a:br>
            <a:r>
              <a:rPr lang="en-GB" sz="5100" dirty="0">
                <a:solidFill>
                  <a:schemeClr val="tx2">
                    <a:lumMod val="50000"/>
                  </a:schemeClr>
                </a:solidFill>
              </a:rPr>
              <a:t>Special spaces? Holy places?</a:t>
            </a:r>
          </a:p>
        </p:txBody>
      </p:sp>
      <p:cxnSp>
        <p:nvCxnSpPr>
          <p:cNvPr id="38" name="Straight Connector 37">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5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CDF043-8433-0B25-2AC0-C9F86EC62745}"/>
            </a:ext>
          </a:extLst>
        </p:cNvPr>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67" name="Rectangle 66">
            <a:extLst>
              <a:ext uri="{FF2B5EF4-FFF2-40B4-BE49-F238E27FC236}">
                <a16:creationId xmlns:a16="http://schemas.microsoft.com/office/drawing/2014/main" id="{89BBA96D-760C-44C0-B94F-3FDC8357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0BC201-6BD0-E74E-1711-6CA40252B4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useBgFill="1">
        <p:nvSpPr>
          <p:cNvPr id="69" name="Rectangle 68">
            <a:extLst>
              <a:ext uri="{FF2B5EF4-FFF2-40B4-BE49-F238E27FC236}">
                <a16:creationId xmlns:a16="http://schemas.microsoft.com/office/drawing/2014/main" id="{EAA5F1BF-F733-47EA-A79A-01F3AD5A7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EEE71-4C6C-A574-4151-7997097D90ED}"/>
              </a:ext>
            </a:extLst>
          </p:cNvPr>
          <p:cNvSpPr>
            <a:spLocks noGrp="1"/>
          </p:cNvSpPr>
          <p:nvPr>
            <p:ph type="ctrTitle"/>
          </p:nvPr>
        </p:nvSpPr>
        <p:spPr>
          <a:xfrm>
            <a:off x="1561864" y="1584797"/>
            <a:ext cx="3177404" cy="3584187"/>
          </a:xfrm>
        </p:spPr>
        <p:txBody>
          <a:bodyPr vert="horz" lIns="91440" tIns="45720" rIns="91440" bIns="45720" rtlCol="0" anchor="t">
            <a:noAutofit/>
          </a:bodyPr>
          <a:lstStyle/>
          <a:p>
            <a:r>
              <a:rPr lang="en-US" sz="2800" dirty="0">
                <a:solidFill>
                  <a:schemeClr val="accent1"/>
                </a:solidFill>
              </a:rPr>
              <a:t>Searching for God: Can people find God in some particular places? Like a church? </a:t>
            </a:r>
            <a:br>
              <a:rPr lang="en-US" sz="2800" dirty="0">
                <a:solidFill>
                  <a:schemeClr val="accent1"/>
                </a:solidFill>
              </a:rPr>
            </a:br>
            <a:r>
              <a:rPr lang="en-US" sz="2800" dirty="0">
                <a:solidFill>
                  <a:schemeClr val="accent1"/>
                </a:solidFill>
              </a:rPr>
              <a:t>A mosque?</a:t>
            </a:r>
            <a:br>
              <a:rPr lang="en-US" sz="2800" dirty="0">
                <a:solidFill>
                  <a:schemeClr val="accent1"/>
                </a:solidFill>
              </a:rPr>
            </a:br>
            <a:r>
              <a:rPr lang="en-US" sz="2800" dirty="0">
                <a:solidFill>
                  <a:schemeClr val="accent1"/>
                </a:solidFill>
              </a:rPr>
              <a:t>A synagogue?</a:t>
            </a:r>
            <a:br>
              <a:rPr lang="en-US" sz="2800" dirty="0">
                <a:solidFill>
                  <a:schemeClr val="accent1"/>
                </a:solidFill>
              </a:rPr>
            </a:br>
            <a:r>
              <a:rPr lang="en-US" sz="2800" dirty="0">
                <a:solidFill>
                  <a:schemeClr val="accent1"/>
                </a:solidFill>
              </a:rPr>
              <a:t>Or a street?</a:t>
            </a:r>
          </a:p>
        </p:txBody>
      </p:sp>
      <p:sp>
        <p:nvSpPr>
          <p:cNvPr id="7" name="TextBox 6">
            <a:extLst>
              <a:ext uri="{FF2B5EF4-FFF2-40B4-BE49-F238E27FC236}">
                <a16:creationId xmlns:a16="http://schemas.microsoft.com/office/drawing/2014/main" id="{8800E35F-8E1E-E070-BC6B-28ABBA61CA9E}"/>
              </a:ext>
            </a:extLst>
          </p:cNvPr>
          <p:cNvSpPr txBox="1"/>
          <p:nvPr/>
        </p:nvSpPr>
        <p:spPr>
          <a:xfrm>
            <a:off x="4874707" y="1584797"/>
            <a:ext cx="6074029" cy="4058012"/>
          </a:xfrm>
          <a:prstGeom prst="rect">
            <a:avLst/>
          </a:prstGeom>
        </p:spPr>
        <p:txBody>
          <a:bodyPr vert="horz" lIns="91440" tIns="45720" rIns="91440" bIns="45720" rtlCol="0">
            <a:normAutofit lnSpcReduction="10000"/>
          </a:bodyPr>
          <a:lstStyle/>
          <a:p>
            <a:pPr marL="171450" indent="-171450">
              <a:lnSpc>
                <a:spcPct val="110000"/>
              </a:lnSpc>
              <a:spcAft>
                <a:spcPts val="600"/>
              </a:spcAft>
              <a:buSzPct val="87000"/>
              <a:buFont typeface="Arial" panose="020B0604020202020204" pitchFamily="34" charset="0"/>
              <a:buChar char="•"/>
            </a:pPr>
            <a:r>
              <a:rPr lang="en-US" b="1" dirty="0">
                <a:latin typeface="Abadi" panose="020B0604020104020204" pitchFamily="34" charset="0"/>
              </a:rPr>
              <a:t>Some buildings are called ‘the house of God’ – churches, or mosques, or synagogues. </a:t>
            </a:r>
            <a:br>
              <a:rPr lang="en-US" b="1" dirty="0">
                <a:latin typeface="Abadi" panose="020B0604020104020204" pitchFamily="34" charset="0"/>
              </a:rPr>
            </a:br>
            <a:r>
              <a:rPr lang="en-US" b="1" dirty="0">
                <a:latin typeface="Abadi" panose="020B0604020104020204" pitchFamily="34" charset="0"/>
              </a:rPr>
              <a:t>Some worshippers say they feel close to God in these buildings.</a:t>
            </a:r>
          </a:p>
          <a:p>
            <a:pPr marL="171450" indent="-171450">
              <a:lnSpc>
                <a:spcPct val="110000"/>
              </a:lnSpc>
              <a:spcAft>
                <a:spcPts val="600"/>
              </a:spcAft>
              <a:buSzPct val="87000"/>
              <a:buFont typeface="Arial" panose="020B0604020202020204" pitchFamily="34" charset="0"/>
              <a:buChar char="•"/>
            </a:pPr>
            <a:r>
              <a:rPr lang="en-US" b="1" dirty="0">
                <a:latin typeface="Abadi" panose="020B0604020104020204" pitchFamily="34" charset="0"/>
              </a:rPr>
              <a:t>Other people say they feel close to God on the street, up a mountain, or down by the riverside. </a:t>
            </a:r>
            <a:br>
              <a:rPr lang="en-US" b="1" dirty="0">
                <a:latin typeface="Abadi" panose="020B0604020104020204" pitchFamily="34" charset="0"/>
              </a:rPr>
            </a:br>
            <a:r>
              <a:rPr lang="en-US" b="1" dirty="0">
                <a:latin typeface="Abadi" panose="020B0604020104020204" pitchFamily="34" charset="0"/>
              </a:rPr>
              <a:t>And some people don’t believe in God.</a:t>
            </a:r>
          </a:p>
          <a:p>
            <a:pPr marL="171450" indent="-171450">
              <a:lnSpc>
                <a:spcPct val="110000"/>
              </a:lnSpc>
              <a:spcAft>
                <a:spcPts val="600"/>
              </a:spcAft>
              <a:buSzPct val="87000"/>
              <a:buFont typeface="Arial" panose="020B0604020202020204" pitchFamily="34" charset="0"/>
              <a:buChar char="•"/>
            </a:pPr>
            <a:r>
              <a:rPr lang="en-US" b="1" dirty="0">
                <a:latin typeface="Abadi" panose="020B0604020104020204" pitchFamily="34" charset="0"/>
              </a:rPr>
              <a:t>What do you think?</a:t>
            </a:r>
          </a:p>
          <a:p>
            <a:pPr marL="171450" indent="-171450">
              <a:lnSpc>
                <a:spcPct val="110000"/>
              </a:lnSpc>
              <a:spcAft>
                <a:spcPts val="600"/>
              </a:spcAft>
              <a:buSzPct val="87000"/>
              <a:buFont typeface="Arial" panose="020B0604020202020204" pitchFamily="34" charset="0"/>
              <a:buChar char="•"/>
            </a:pPr>
            <a:r>
              <a:rPr lang="en-US" b="1" dirty="0">
                <a:latin typeface="Abadi" panose="020B0604020104020204" pitchFamily="34" charset="0"/>
              </a:rPr>
              <a:t>If you wanted to go to a place to try and find God, where would you go – and why?</a:t>
            </a:r>
          </a:p>
          <a:p>
            <a:pPr marL="171450" indent="-171450">
              <a:lnSpc>
                <a:spcPct val="110000"/>
              </a:lnSpc>
              <a:spcAft>
                <a:spcPts val="600"/>
              </a:spcAft>
              <a:buSzPct val="87000"/>
              <a:buFont typeface="Arial" panose="020B0604020202020204" pitchFamily="34" charset="0"/>
              <a:buChar char="•"/>
            </a:pPr>
            <a:r>
              <a:rPr lang="en-US" b="1" dirty="0">
                <a:latin typeface="Abadi" panose="020B0604020104020204" pitchFamily="34" charset="0"/>
              </a:rPr>
              <a:t>This lesson is about how three artists have explored the idea of holy spaces, and where you might come close to God.</a:t>
            </a:r>
          </a:p>
        </p:txBody>
      </p:sp>
      <p:cxnSp>
        <p:nvCxnSpPr>
          <p:cNvPr id="71" name="Straight Connector 70">
            <a:extLst>
              <a:ext uri="{FF2B5EF4-FFF2-40B4-BE49-F238E27FC236}">
                <a16:creationId xmlns:a16="http://schemas.microsoft.com/office/drawing/2014/main" id="{652938D1-813E-4650-AAB9-E09257454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9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CF1B3-24E2-CB7A-743E-C4275AB78B0C}"/>
            </a:ext>
          </a:extLst>
        </p:cNvPr>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26C1D4-82F7-A14F-8D8E-CD85949294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7803224" cy="6857989"/>
          </a:xfrm>
          <a:prstGeom prst="rect">
            <a:avLst/>
          </a:prstGeom>
        </p:spPr>
      </p:pic>
      <p:sp>
        <p:nvSpPr>
          <p:cNvPr id="52" name="Rectangle 51">
            <a:extLst>
              <a:ext uri="{FF2B5EF4-FFF2-40B4-BE49-F238E27FC236}">
                <a16:creationId xmlns:a16="http://schemas.microsoft.com/office/drawing/2014/main" id="{F8B2ECD5-47B1-47AD-AC9D-04506463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96636"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53A8327-C877-DA97-462A-2C9D20BDD828}"/>
              </a:ext>
            </a:extLst>
          </p:cNvPr>
          <p:cNvSpPr>
            <a:spLocks noGrp="1"/>
          </p:cNvSpPr>
          <p:nvPr>
            <p:ph type="ctrTitle"/>
          </p:nvPr>
        </p:nvSpPr>
        <p:spPr>
          <a:xfrm>
            <a:off x="8108062" y="278780"/>
            <a:ext cx="3779119" cy="3023825"/>
          </a:xfrm>
        </p:spPr>
        <p:txBody>
          <a:bodyPr anchor="t">
            <a:noAutofit/>
          </a:bodyPr>
          <a:lstStyle/>
          <a:p>
            <a:pPr>
              <a:lnSpc>
                <a:spcPct val="90000"/>
              </a:lnSpc>
            </a:pPr>
            <a:r>
              <a:rPr lang="en-GB" sz="2400" dirty="0">
                <a:solidFill>
                  <a:srgbClr val="FFFFFF"/>
                </a:solidFill>
              </a:rPr>
              <a:t>In 2025, in London, an Art exhibition called ‘Cloud of Witnesses’ showed lots of artists’ work about God.</a:t>
            </a:r>
            <a:br>
              <a:rPr lang="en-GB" sz="2400" dirty="0">
                <a:solidFill>
                  <a:srgbClr val="FFFFFF"/>
                </a:solidFill>
              </a:rPr>
            </a:br>
            <a:r>
              <a:rPr lang="en-GB" sz="2400" dirty="0">
                <a:solidFill>
                  <a:srgbClr val="FFFFFF"/>
                </a:solidFill>
              </a:rPr>
              <a:t>They explored faith in God and doubt.  </a:t>
            </a:r>
            <a:br>
              <a:rPr lang="en-GB" sz="2400" dirty="0">
                <a:solidFill>
                  <a:srgbClr val="FFFFFF"/>
                </a:solidFill>
              </a:rPr>
            </a:br>
            <a:br>
              <a:rPr lang="en-GB" sz="2400" dirty="0">
                <a:solidFill>
                  <a:srgbClr val="FFFFFF"/>
                </a:solidFill>
              </a:rPr>
            </a:br>
            <a:r>
              <a:rPr lang="en-GB" sz="2400" dirty="0">
                <a:solidFill>
                  <a:srgbClr val="FFFFFF"/>
                </a:solidFill>
              </a:rPr>
              <a:t>Some of the art is about how a place can make a person feel close to God.</a:t>
            </a:r>
            <a:br>
              <a:rPr lang="en-GB" sz="2400" dirty="0">
                <a:solidFill>
                  <a:srgbClr val="FFFFFF"/>
                </a:solidFill>
              </a:rPr>
            </a:br>
            <a:r>
              <a:rPr lang="en-GB" sz="2400" dirty="0">
                <a:solidFill>
                  <a:srgbClr val="FFFFFF"/>
                </a:solidFill>
              </a:rPr>
              <a:t>From different religions and no religion, these art works show us some creative ways to explore some of life’s biggest questions. </a:t>
            </a:r>
            <a:br>
              <a:rPr lang="en-GB" sz="2400" dirty="0">
                <a:solidFill>
                  <a:srgbClr val="FFFFFF"/>
                </a:solidFill>
              </a:rPr>
            </a:br>
            <a:br>
              <a:rPr lang="en-GB" sz="2400" dirty="0">
                <a:solidFill>
                  <a:srgbClr val="FFFFFF"/>
                </a:solidFill>
              </a:rPr>
            </a:br>
            <a:r>
              <a:rPr lang="en-GB" sz="2400" dirty="0">
                <a:solidFill>
                  <a:srgbClr val="FFFFFF"/>
                </a:solidFill>
              </a:rPr>
              <a:t>Have a good look at the picture on the next slide. </a:t>
            </a:r>
          </a:p>
        </p:txBody>
      </p:sp>
      <p:cxnSp>
        <p:nvCxnSpPr>
          <p:cNvPr id="54" name="Straight Connector 5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EDAC5B-2579-5EC7-D443-8B3B23A7E61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4743804" y="-300192"/>
            <a:ext cx="2375213" cy="3711578"/>
          </a:xfrm>
          <a:prstGeom prst="rect">
            <a:avLst/>
          </a:prstGeom>
        </p:spPr>
      </p:pic>
    </p:spTree>
    <p:extLst>
      <p:ext uri="{BB962C8B-B14F-4D97-AF65-F5344CB8AC3E}">
        <p14:creationId xmlns:p14="http://schemas.microsoft.com/office/powerpoint/2010/main" val="17841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C1CDF8-D095-D7C3-CDC8-85E4D6DEA6F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framed picture of a person in a room&#10;&#10;AI-generated content may be incorrect.">
            <a:extLst>
              <a:ext uri="{FF2B5EF4-FFF2-40B4-BE49-F238E27FC236}">
                <a16:creationId xmlns:a16="http://schemas.microsoft.com/office/drawing/2014/main" id="{C33532F4-897B-12A5-0A6A-6EFA60175BB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l="2897" t="1287" r="2454" b="1734"/>
          <a:stretch>
            <a:fillRect/>
          </a:stretch>
        </p:blipFill>
        <p:spPr>
          <a:xfrm>
            <a:off x="981306" y="34201"/>
            <a:ext cx="3922577" cy="6704461"/>
          </a:xfrm>
          <a:prstGeom prst="rect">
            <a:avLst/>
          </a:prstGeom>
          <a:ln>
            <a:noFill/>
          </a:ln>
          <a:effectLst>
            <a:outerShdw blurRad="292100" dist="139700" dir="2700000" algn="tl" rotWithShape="0">
              <a:srgbClr val="333333">
                <a:alpha val="65000"/>
              </a:srgbClr>
            </a:outerShdw>
          </a:effectLst>
        </p:spPr>
      </p:pic>
      <p:cxnSp>
        <p:nvCxnSpPr>
          <p:cNvPr id="20" name="Straight Connector 19">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2523C7-A89A-2E21-E1BA-0C2E5ECB3909}"/>
              </a:ext>
            </a:extLst>
          </p:cNvPr>
          <p:cNvSpPr>
            <a:spLocks noGrp="1"/>
          </p:cNvSpPr>
          <p:nvPr>
            <p:ph type="title"/>
          </p:nvPr>
        </p:nvSpPr>
        <p:spPr>
          <a:xfrm>
            <a:off x="5232179" y="115517"/>
            <a:ext cx="6564337" cy="6623146"/>
          </a:xfrm>
          <a:solidFill>
            <a:schemeClr val="bg2">
              <a:lumMod val="90000"/>
            </a:schemeClr>
          </a:solidFill>
          <a:ln>
            <a:solidFill>
              <a:schemeClr val="tx1"/>
            </a:solidFill>
          </a:ln>
        </p:spPr>
        <p:txBody>
          <a:bodyPr vert="horz" lIns="91440" tIns="45720" rIns="91440" bIns="45720" rtlCol="0" anchor="b">
            <a:noAutofit/>
          </a:bodyPr>
          <a:lstStyle/>
          <a:p>
            <a:r>
              <a:rPr lang="en-GB" sz="2400" b="1" kern="1200" dirty="0">
                <a:solidFill>
                  <a:schemeClr val="tx1"/>
                </a:solidFill>
                <a:latin typeface="Abadi" panose="020B0604020104020204" pitchFamily="34" charset="0"/>
              </a:rPr>
              <a:t>Mel </a:t>
            </a:r>
            <a:r>
              <a:rPr lang="en-GB" sz="2400" b="1" kern="1200" dirty="0" err="1">
                <a:solidFill>
                  <a:schemeClr val="tx1"/>
                </a:solidFill>
                <a:latin typeface="Abadi" panose="020B0604020104020204" pitchFamily="34" charset="0"/>
              </a:rPr>
              <a:t>Roskell</a:t>
            </a:r>
            <a:r>
              <a:rPr lang="en-GB" sz="2400" b="1" kern="1200" dirty="0">
                <a:solidFill>
                  <a:schemeClr val="tx1"/>
                </a:solidFill>
                <a:latin typeface="Abadi" panose="020B0604020104020204" pitchFamily="34" charset="0"/>
              </a:rPr>
              <a:t> used to sketch her friends in the choir as a girl. During Covid her choir were allowed to sing in church</a:t>
            </a:r>
            <a:r>
              <a:rPr lang="en-GB" sz="2400" dirty="0">
                <a:latin typeface="Abadi" panose="020B0604020104020204" pitchFamily="34" charset="0"/>
              </a:rPr>
              <a:t> </a:t>
            </a:r>
            <a:r>
              <a:rPr lang="en-GB" sz="2400" b="1" kern="1200" dirty="0">
                <a:solidFill>
                  <a:schemeClr val="tx1"/>
                </a:solidFill>
                <a:latin typeface="Abadi" panose="020B0604020104020204" pitchFamily="34" charset="0"/>
              </a:rPr>
              <a:t>but they all had to be kept at a distance. </a:t>
            </a:r>
            <a:br>
              <a:rPr lang="en-GB" sz="2400" b="1" kern="1200" dirty="0">
                <a:solidFill>
                  <a:schemeClr val="tx1"/>
                </a:solidFill>
                <a:latin typeface="Abadi" panose="020B0604020104020204" pitchFamily="34" charset="0"/>
              </a:rPr>
            </a:br>
            <a:r>
              <a:rPr lang="en-GB" sz="2400" b="1" kern="1200" dirty="0">
                <a:solidFill>
                  <a:schemeClr val="tx1"/>
                </a:solidFill>
                <a:latin typeface="Abadi" panose="020B0604020104020204" pitchFamily="34" charset="0"/>
              </a:rPr>
              <a:t>Mel drew a soprano singer sitting alone. </a:t>
            </a:r>
            <a:br>
              <a:rPr lang="en-GB" sz="2400" b="1" kern="1200" dirty="0">
                <a:solidFill>
                  <a:schemeClr val="tx1"/>
                </a:solidFill>
                <a:latin typeface="Abadi" panose="020B0604020104020204" pitchFamily="34" charset="0"/>
              </a:rPr>
            </a:br>
            <a:br>
              <a:rPr lang="en-GB" sz="2400" b="1" kern="1200" dirty="0">
                <a:solidFill>
                  <a:schemeClr val="tx1"/>
                </a:solidFill>
                <a:latin typeface="Abadi" panose="020B0604020104020204" pitchFamily="34" charset="0"/>
              </a:rPr>
            </a:br>
            <a:r>
              <a:rPr lang="en-GB" sz="2400" b="1" kern="1200" dirty="0">
                <a:solidFill>
                  <a:schemeClr val="tx1"/>
                </a:solidFill>
                <a:latin typeface="Abadi" panose="020B0604020104020204" pitchFamily="34" charset="0"/>
              </a:rPr>
              <a:t>Do you think this was hard to paint, or easy? </a:t>
            </a:r>
            <a:r>
              <a:rPr lang="en-GB" sz="2400" dirty="0">
                <a:latin typeface="Abadi" panose="020B0604020104020204" pitchFamily="34" charset="0"/>
              </a:rPr>
              <a:t>What do you notice about the picture? </a:t>
            </a:r>
            <a:br>
              <a:rPr lang="en-GB" sz="2400" dirty="0">
                <a:latin typeface="Abadi" panose="020B0604020104020204" pitchFamily="34" charset="0"/>
              </a:rPr>
            </a:br>
            <a:r>
              <a:rPr lang="en-GB" sz="2400" dirty="0">
                <a:latin typeface="Abadi" panose="020B0604020104020204" pitchFamily="34" charset="0"/>
              </a:rPr>
              <a:t>What do you like? </a:t>
            </a:r>
            <a:br>
              <a:rPr lang="en-GB" sz="2400" dirty="0">
                <a:latin typeface="Abadi" panose="020B0604020104020204" pitchFamily="34" charset="0"/>
              </a:rPr>
            </a:br>
            <a:r>
              <a:rPr lang="en-GB" sz="2400" dirty="0">
                <a:latin typeface="Abadi" panose="020B0604020104020204" pitchFamily="34" charset="0"/>
              </a:rPr>
              <a:t>What do you think the story of the picture might be? </a:t>
            </a:r>
            <a:br>
              <a:rPr lang="en-GB" sz="2400" dirty="0">
                <a:latin typeface="Abadi" panose="020B0604020104020204" pitchFamily="34" charset="0"/>
              </a:rPr>
            </a:br>
            <a:r>
              <a:rPr lang="en-GB" sz="2400" dirty="0">
                <a:latin typeface="Abadi" panose="020B0604020104020204" pitchFamily="34" charset="0"/>
              </a:rPr>
              <a:t>If the person is praying, what might their prayer be saying to God? </a:t>
            </a:r>
            <a:br>
              <a:rPr lang="en-GB" sz="2400" dirty="0">
                <a:latin typeface="Abadi" panose="020B0604020104020204" pitchFamily="34" charset="0"/>
              </a:rPr>
            </a:br>
            <a:br>
              <a:rPr lang="en-GB" sz="2400" dirty="0">
                <a:latin typeface="Abadi" panose="020B0604020104020204" pitchFamily="34" charset="0"/>
              </a:rPr>
            </a:br>
            <a:r>
              <a:rPr lang="en-GB" sz="2400" dirty="0">
                <a:latin typeface="Abadi" panose="020B0604020104020204" pitchFamily="34" charset="0"/>
              </a:rPr>
              <a:t>“This image highlights strength, peacefulness, glorious light, sunshine. The church has stunning stained-glass windows.” </a:t>
            </a:r>
            <a:br>
              <a:rPr lang="en-GB" sz="2400" dirty="0">
                <a:latin typeface="Abadi" panose="020B0604020104020204" pitchFamily="34" charset="0"/>
              </a:rPr>
            </a:br>
            <a:r>
              <a:rPr lang="en-GB" sz="2400" dirty="0">
                <a:latin typeface="Abadi" panose="020B0604020104020204" pitchFamily="34" charset="0"/>
              </a:rPr>
              <a:t>Do you agree? </a:t>
            </a:r>
            <a:endParaRPr lang="en-US" sz="2400" b="1" kern="1200" dirty="0">
              <a:solidFill>
                <a:schemeClr val="tx1"/>
              </a:solidFill>
              <a:latin typeface="Abadi" panose="020B0604020104020204" pitchFamily="34" charset="0"/>
            </a:endParaRPr>
          </a:p>
        </p:txBody>
      </p:sp>
    </p:spTree>
    <p:extLst>
      <p:ext uri="{BB962C8B-B14F-4D97-AF65-F5344CB8AC3E}">
        <p14:creationId xmlns:p14="http://schemas.microsoft.com/office/powerpoint/2010/main" val="23244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DD0D0-377C-C9E6-2FE6-F9E716C68746}"/>
              </a:ext>
            </a:extLst>
          </p:cNvPr>
          <p:cNvSpPr>
            <a:spLocks noGrp="1"/>
          </p:cNvSpPr>
          <p:nvPr>
            <p:ph type="title"/>
          </p:nvPr>
        </p:nvSpPr>
        <p:spPr>
          <a:xfrm>
            <a:off x="8719126" y="745958"/>
            <a:ext cx="2811879" cy="2040141"/>
          </a:xfrm>
        </p:spPr>
        <p:txBody>
          <a:bodyPr vert="horz" lIns="91440" tIns="45720" rIns="91440" bIns="45720" rtlCol="0" anchor="b">
            <a:normAutofit fontScale="90000"/>
          </a:bodyPr>
          <a:lstStyle/>
          <a:p>
            <a:r>
              <a:rPr lang="en-US" sz="3600" dirty="0"/>
              <a:t>What makes a place spiritual, holy or special?</a:t>
            </a:r>
          </a:p>
        </p:txBody>
      </p:sp>
      <p:pic>
        <p:nvPicPr>
          <p:cNvPr id="5" name="Content Placeholder 4" descr="A storefront of a restaurant&#10;&#10;AI-generated content may be incorrect.">
            <a:extLst>
              <a:ext uri="{FF2B5EF4-FFF2-40B4-BE49-F238E27FC236}">
                <a16:creationId xmlns:a16="http://schemas.microsoft.com/office/drawing/2014/main" id="{34272752-286E-DEA0-F4DA-7B2045E06B35}"/>
              </a:ext>
            </a:extLst>
          </p:cNvPr>
          <p:cNvPicPr>
            <a:picLocks noChangeAspect="1"/>
          </p:cNvPicPr>
          <p:nvPr/>
        </p:nvPicPr>
        <p:blipFill>
          <a:blip r:embed="rId3" cstate="email">
            <a:extLst>
              <a:ext uri="{28A0092B-C50C-407E-A947-70E740481C1C}">
                <a14:useLocalDpi xmlns:a14="http://schemas.microsoft.com/office/drawing/2010/main"/>
              </a:ext>
            </a:extLst>
          </a:blip>
          <a:srcRect r="-1" b="-1"/>
          <a:stretch>
            <a:fillRect/>
          </a:stretch>
        </p:blipFill>
        <p:spPr>
          <a:xfrm>
            <a:off x="-2" y="379142"/>
            <a:ext cx="8455032" cy="5980098"/>
          </a:xfrm>
          <a:prstGeom prst="rect">
            <a:avLst/>
          </a:prstGeom>
          <a:ln>
            <a:solidFill>
              <a:schemeClr val="tx1"/>
            </a:solidFill>
          </a:ln>
        </p:spPr>
      </p:pic>
      <p:cxnSp>
        <p:nvCxnSpPr>
          <p:cNvPr id="23" name="Straight Connector 22">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8A1A3088-0EF9-453B-ED87-18C5815D0111}"/>
              </a:ext>
            </a:extLst>
          </p:cNvPr>
          <p:cNvSpPr>
            <a:spLocks noGrp="1"/>
          </p:cNvSpPr>
          <p:nvPr>
            <p:ph idx="1"/>
          </p:nvPr>
        </p:nvSpPr>
        <p:spPr>
          <a:xfrm>
            <a:off x="8719128" y="2922624"/>
            <a:ext cx="3216198" cy="3409950"/>
          </a:xfrm>
        </p:spPr>
        <p:txBody>
          <a:bodyPr anchor="t">
            <a:normAutofit fontScale="85000" lnSpcReduction="20000"/>
          </a:bodyPr>
          <a:lstStyle/>
          <a:p>
            <a:pPr marL="0" indent="0">
              <a:buNone/>
            </a:pPr>
            <a:r>
              <a:rPr lang="en-US" b="1" dirty="0"/>
              <a:t>Bethnal Green Mission church was demolished and rebuilt. </a:t>
            </a:r>
            <a:br>
              <a:rPr lang="en-US" b="1" dirty="0"/>
            </a:br>
            <a:r>
              <a:rPr lang="en-US" b="1" dirty="0"/>
              <a:t>The old church had the words of Jesus in huge letters on the wall: Come and Rest.</a:t>
            </a:r>
          </a:p>
          <a:p>
            <a:pPr marL="0" indent="0">
              <a:buNone/>
            </a:pPr>
            <a:r>
              <a:rPr lang="en-US" b="1" dirty="0"/>
              <a:t>Artist Kirsty Kerr took the letters from the Bible text on tour. Here, to Casa Blue, a bar…</a:t>
            </a:r>
          </a:p>
          <a:p>
            <a:pPr marL="0" indent="0">
              <a:buNone/>
            </a:pPr>
            <a:r>
              <a:rPr lang="en-US" b="1" dirty="0"/>
              <a:t>She took photos of them in different places. </a:t>
            </a:r>
          </a:p>
          <a:p>
            <a:pPr marL="0" indent="0">
              <a:buNone/>
            </a:pPr>
            <a:r>
              <a:rPr lang="en-US" b="1" dirty="0"/>
              <a:t>What do you notice?</a:t>
            </a:r>
          </a:p>
        </p:txBody>
      </p:sp>
    </p:spTree>
    <p:extLst>
      <p:ext uri="{BB962C8B-B14F-4D97-AF65-F5344CB8AC3E}">
        <p14:creationId xmlns:p14="http://schemas.microsoft.com/office/powerpoint/2010/main" val="11916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6702CF-13C8-4D1F-88A7-35C86D09DA2E}"/>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62BB-3863-26B4-9D17-E1F5336A8293}"/>
              </a:ext>
            </a:extLst>
          </p:cNvPr>
          <p:cNvSpPr>
            <a:spLocks noGrp="1"/>
          </p:cNvSpPr>
          <p:nvPr>
            <p:ph type="title"/>
          </p:nvPr>
        </p:nvSpPr>
        <p:spPr>
          <a:xfrm>
            <a:off x="437517" y="1427406"/>
            <a:ext cx="4580532" cy="5034189"/>
          </a:xfrm>
        </p:spPr>
        <p:txBody>
          <a:bodyPr vert="horz" lIns="91440" tIns="45720" rIns="91440" bIns="45720" rtlCol="0" anchor="b">
            <a:noAutofit/>
          </a:bodyPr>
          <a:lstStyle/>
          <a:p>
            <a:r>
              <a:rPr lang="en-GB" sz="2000" b="1" kern="1200" dirty="0">
                <a:solidFill>
                  <a:schemeClr val="tx1"/>
                </a:solidFill>
              </a:rPr>
              <a:t>Kirsty is fascinated by sites of worship. She tries “to unearth the sacred in the everyday.” </a:t>
            </a:r>
            <a:br>
              <a:rPr lang="en-GB" sz="2000" b="1" kern="1200" dirty="0">
                <a:solidFill>
                  <a:schemeClr val="tx1"/>
                </a:solidFill>
              </a:rPr>
            </a:br>
            <a:r>
              <a:rPr lang="en-GB" sz="2000" b="1" kern="1200" dirty="0">
                <a:solidFill>
                  <a:schemeClr val="tx1"/>
                </a:solidFill>
              </a:rPr>
              <a:t>What do you think she means by that?</a:t>
            </a:r>
            <a:br>
              <a:rPr lang="en-GB" sz="2000" dirty="0"/>
            </a:br>
            <a:br>
              <a:rPr lang="en-GB" sz="2000" dirty="0"/>
            </a:br>
            <a:r>
              <a:rPr lang="en-GB" sz="2000" b="1" kern="1200" dirty="0">
                <a:solidFill>
                  <a:schemeClr val="tx1"/>
                </a:solidFill>
              </a:rPr>
              <a:t>In this photo she has put the words of Jesus outside the library. </a:t>
            </a:r>
            <a:br>
              <a:rPr lang="en-GB" sz="2000" b="1" kern="1200" dirty="0">
                <a:solidFill>
                  <a:schemeClr val="tx1"/>
                </a:solidFill>
              </a:rPr>
            </a:br>
            <a:r>
              <a:rPr lang="en-GB" sz="2000" b="1" kern="1200" dirty="0">
                <a:solidFill>
                  <a:schemeClr val="tx1"/>
                </a:solidFill>
              </a:rPr>
              <a:t>Are libraries holy? </a:t>
            </a:r>
            <a:br>
              <a:rPr lang="en-GB" sz="2000" b="1" kern="1200" dirty="0">
                <a:solidFill>
                  <a:schemeClr val="tx1"/>
                </a:solidFill>
              </a:rPr>
            </a:br>
            <a:r>
              <a:rPr lang="en-GB" sz="2000" b="1" kern="1200" dirty="0">
                <a:solidFill>
                  <a:schemeClr val="tx1"/>
                </a:solidFill>
              </a:rPr>
              <a:t>Do people ‘come and rest’ at a library? </a:t>
            </a:r>
            <a:br>
              <a:rPr lang="en-GB" sz="2000" b="1" kern="1200" dirty="0">
                <a:solidFill>
                  <a:schemeClr val="tx1"/>
                </a:solidFill>
              </a:rPr>
            </a:br>
            <a:br>
              <a:rPr lang="en-GB" sz="2000" b="1" kern="1200" dirty="0">
                <a:solidFill>
                  <a:schemeClr val="tx1"/>
                </a:solidFill>
              </a:rPr>
            </a:br>
            <a:r>
              <a:rPr lang="en-GB" sz="2000" b="1" kern="1200" dirty="0">
                <a:solidFill>
                  <a:schemeClr val="tx1"/>
                </a:solidFill>
              </a:rPr>
              <a:t>Maybe a spiritual space can be wherever we find peace, calm, community, freedom and where we don’t have to pay money!</a:t>
            </a:r>
            <a:br>
              <a:rPr lang="en-GB" sz="2000" b="1" kern="1200" dirty="0">
                <a:solidFill>
                  <a:schemeClr val="tx1"/>
                </a:solidFill>
              </a:rPr>
            </a:br>
            <a:br>
              <a:rPr lang="en-GB" sz="2000" b="1" kern="1200" dirty="0">
                <a:solidFill>
                  <a:schemeClr val="tx1"/>
                </a:solidFill>
              </a:rPr>
            </a:br>
            <a:r>
              <a:rPr lang="en-GB" sz="2000" dirty="0"/>
              <a:t>You can see some more of Kirsty’s pictures here: </a:t>
            </a:r>
            <a:r>
              <a:rPr lang="en-GB" sz="2000" dirty="0">
                <a:hlinkClick r:id="rId3"/>
              </a:rPr>
              <a:t>www.kirstykerr.com/projects/come-and-rest</a:t>
            </a:r>
            <a:r>
              <a:rPr lang="en-GB" sz="2000" dirty="0"/>
              <a:t> </a:t>
            </a:r>
            <a:endParaRPr lang="en-US" sz="2000" b="1" kern="1200" dirty="0">
              <a:solidFill>
                <a:schemeClr val="tx1"/>
              </a:solidFill>
            </a:endParaRPr>
          </a:p>
        </p:txBody>
      </p:sp>
      <p:cxnSp>
        <p:nvCxnSpPr>
          <p:cNvPr id="23" name="Straight Connector 22">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descr="A person walking with luggage in front of a building&#10;&#10;AI-generated content may be incorrect.">
            <a:extLst>
              <a:ext uri="{FF2B5EF4-FFF2-40B4-BE49-F238E27FC236}">
                <a16:creationId xmlns:a16="http://schemas.microsoft.com/office/drawing/2014/main" id="{4CBB6857-3793-82FC-B398-44536E354F54}"/>
              </a:ext>
            </a:extLst>
          </p:cNvPr>
          <p:cNvPicPr>
            <a:picLocks noChangeAspect="1"/>
          </p:cNvPicPr>
          <p:nvPr/>
        </p:nvPicPr>
        <p:blipFill>
          <a:blip r:embed="rId4" cstate="email">
            <a:extLst>
              <a:ext uri="{28A0092B-C50C-407E-A947-70E740481C1C}">
                <a14:useLocalDpi xmlns:a14="http://schemas.microsoft.com/office/drawing/2010/main"/>
              </a:ext>
            </a:extLst>
          </a:blip>
          <a:srcRect b="-1"/>
          <a:stretch>
            <a:fillRect/>
          </a:stretch>
        </p:blipFill>
        <p:spPr>
          <a:xfrm>
            <a:off x="5260868" y="0"/>
            <a:ext cx="6931132" cy="6857990"/>
          </a:xfrm>
          <a:prstGeom prst="rect">
            <a:avLst/>
          </a:prstGeom>
          <a:ln>
            <a:solidFill>
              <a:schemeClr val="tx1"/>
            </a:solidFill>
          </a:ln>
        </p:spPr>
      </p:pic>
    </p:spTree>
    <p:extLst>
      <p:ext uri="{BB962C8B-B14F-4D97-AF65-F5344CB8AC3E}">
        <p14:creationId xmlns:p14="http://schemas.microsoft.com/office/powerpoint/2010/main" val="42197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3737</Words>
  <Application>Microsoft Office PowerPoint</Application>
  <PresentationFormat>Widescreen</PresentationFormat>
  <Paragraphs>106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Abadi</vt:lpstr>
      <vt:lpstr>Aptos</vt:lpstr>
      <vt:lpstr>Arial</vt:lpstr>
      <vt:lpstr>Calibri</vt:lpstr>
      <vt:lpstr>Grandview Display</vt:lpstr>
      <vt:lpstr>Neue Haas Grotesk Text Pro</vt:lpstr>
      <vt:lpstr>DashVTI</vt:lpstr>
      <vt:lpstr>Searching for God Lesson 2 Primary  Special Spaces</vt:lpstr>
      <vt:lpstr>Searching for God: Aims –  These lessons aim to enable learners to:  a. Think about art works that express big ideas about God and spiritual questions.  b. Develop broad minded and open-hearted  responses to the ideas of others.  c. Consider religious teachings about God  for themselves.  d. Respond creatively for themselves to theological learning in RE.   These aims mean each lesson intends to be theological, interfaith-informed, rooted in religious ideas and creative.</vt:lpstr>
      <vt:lpstr>PowerPoint Presentation</vt:lpstr>
      <vt:lpstr>Searching for God?  Lesson 2 Special spaces? Holy places?</vt:lpstr>
      <vt:lpstr>Searching for God: Can people find God in some particular places? Like a church?  A mosque? A synagogue? Or a street?</vt:lpstr>
      <vt:lpstr>In 2025, in London, an Art exhibition called ‘Cloud of Witnesses’ showed lots of artists’ work about God. They explored faith in God and doubt.    Some of the art is about how a place can make a person feel close to God. From different religions and no religion, these art works show us some creative ways to explore some of life’s biggest questions.   Have a good look at the picture on the next slide. </vt:lpstr>
      <vt:lpstr>Mel Roskell used to sketch her friends in the choir as a girl. During Covid her choir were allowed to sing in church but they all had to be kept at a distance.  Mel drew a soprano singer sitting alone.   Do you think this was hard to paint, or easy? What do you notice about the picture?  What do you like?  What do you think the story of the picture might be?  If the person is praying, what might their prayer be saying to God?   “This image highlights strength, peacefulness, glorious light, sunshine. The church has stunning stained-glass windows.”  Do you agree? </vt:lpstr>
      <vt:lpstr>What makes a place spiritual, holy or special?</vt:lpstr>
      <vt:lpstr>Kirsty is fascinated by sites of worship. She tries “to unearth the sacred in the everyday.”  What do you think she means by that?  In this photo she has put the words of Jesus outside the library.  Are libraries holy?  Do people ‘come and rest’ at a library?   Maybe a spiritual space can be wherever we find peace, calm, community, freedom and where we don’t have to pay money!  You can see some more of Kirsty’s pictures here: www.kirstykerr.com/projects/come-and-rest </vt:lpstr>
      <vt:lpstr>Here’s another one of Kirsty’s photos, this time just getting iready.   Do you like the idea that basketball and soccer might be places where we come and rest, even though we are very active in sport?</vt:lpstr>
      <vt:lpstr> COME AND REST   Kirsty took 8 photos of the letters that say ‘Come and Rest’ in different places in Bethnal Green. She filmed people’s reactions. Some didn’t even notice, others found it moving.   The words have a gentle but surprising message to busy city life. Spelling them out was a kind of prayer. The photos symbolise the presence of God in ordinary places. God invites humans to ‘come and rest.’ The artwork is for everyone, not just for Christians.  The next slide gives you an idea based on Kirsty’s work.  Where else do people find rest in the city?  You can see more of this work here: www.kirstykerr.com/projects/come-and-rest </vt:lpstr>
      <vt:lpstr>What if… Consider how you could use Kirsty’s idea around school.  What if you took a simple spiritual message from a faith leader, made cut out letters (you can do them on A4 card) and set them up in surprising places around your school. Would people notice? Would they get the message?  Could you take photos?  How could you share them?</vt:lpstr>
      <vt:lpstr>Chloe Campbell loves the work of the famous architect Sir Christopher Wren, who died in 1723.  300 years later, in 2023, she found out all about the 52 churches in London he designed. Some are still there today.  She made images of them all, as a ‘deck of cards’. Look at the next slide to see how brilliant they are close-up.</vt:lpstr>
      <vt:lpstr>Chloe Campbell.  Wren – 300: Playing Cards.   300 years after Sir Christopher Wren’s death, Chloe made playing cards of the 52 churches in the City of London built from his office. What an architect!   Chloe made a pack of playing cards framed on a white paper background. The original images are papercuts.  Papercutting involves cutting out of a design on paper with a scalpel where  the finished papercut is one sheet of paper. See more of her amazing work at: www.chloecampbellart.com   </vt:lpstr>
      <vt:lpstr>PowerPoint Presentation</vt:lpstr>
      <vt:lpstr>PowerPoint Presentation</vt:lpstr>
      <vt:lpstr>There are loads of holy buildings in the UK. Over 50,000 Christian churches, more than 2,200 Muslim mosques, hundreds of Sikh Gurdwaras, and hundreds of Jewish Synagogues and Hindu Mandirs.   Lots of these buildings are within a few miles of your school.  Which ones do you know?  Can you make a class list?</vt:lpstr>
      <vt:lpstr>Your task:  Choice A:  To create a playing card that shows a national or a local example of the sacred space you have researched – in the style of Chloe Campbell.  Write about the building you picture. Choice B:  To set up and take two photographs (learning from the examples we studied) of a spiritual saying in an unusual place around school.    Write a commentary on them that explains why they illustrate ‘sacred space’ really well.  </vt:lpstr>
      <vt:lpstr>PowerPoint Presentation</vt:lpstr>
      <vt:lpstr>Anywhere is Sacred because God is Everywhere.  </vt:lpstr>
      <vt:lpstr>PowerPoint Presentation</vt:lpstr>
      <vt:lpstr>Ryan, 11, has responded to the ideas in these lessons about sacred space by creating this image, in which numerous bible texts about God the light make a background to the images of war and starvation.  He suggests: ‘God can be found wherever people bring light in darkness, not just in churches or cathedrals.’ </vt:lpstr>
      <vt:lpstr>This example of work is beautifully made by a 9 year old:   ‘We Muslims don’t draw God, but I have shown a mosque, a place where we can feel close to God, and the colours around it show the presence of Allah everywhere.’ </vt:lpstr>
      <vt:lpstr>Partnership</vt:lpstr>
      <vt:lpstr>Connections to the Catholic RE Directory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Lat Blaylock</dc:creator>
  <cp:lastModifiedBy>Fleur Dorrell</cp:lastModifiedBy>
  <cp:revision>13</cp:revision>
  <dcterms:created xsi:type="dcterms:W3CDTF">2025-04-24T14:32:16Z</dcterms:created>
  <dcterms:modified xsi:type="dcterms:W3CDTF">2026-05-01T10:33:03Z</dcterms:modified>
</cp:coreProperties>
</file>