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61" r:id="rId3"/>
    <p:sldId id="265" r:id="rId4"/>
    <p:sldId id="259" r:id="rId5"/>
    <p:sldId id="260" r:id="rId6"/>
    <p:sldId id="273" r:id="rId7"/>
    <p:sldId id="275" r:id="rId8"/>
    <p:sldId id="274" r:id="rId9"/>
    <p:sldId id="277" r:id="rId10"/>
    <p:sldId id="292" r:id="rId11"/>
    <p:sldId id="280" r:id="rId12"/>
    <p:sldId id="282" r:id="rId13"/>
    <p:sldId id="276" r:id="rId14"/>
    <p:sldId id="285" r:id="rId15"/>
    <p:sldId id="272" r:id="rId16"/>
    <p:sldId id="286" r:id="rId17"/>
    <p:sldId id="288" r:id="rId18"/>
    <p:sldId id="279" r:id="rId19"/>
    <p:sldId id="281" r:id="rId20"/>
    <p:sldId id="278" r:id="rId21"/>
    <p:sldId id="291" r:id="rId22"/>
    <p:sldId id="258" r:id="rId23"/>
    <p:sldId id="283" r:id="rId24"/>
    <p:sldId id="284" r:id="rId25"/>
    <p:sldId id="289" r:id="rId26"/>
    <p:sldId id="287" r:id="rId27"/>
    <p:sldId id="271" r:id="rId28"/>
    <p:sldId id="262"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BFCC3-BDEF-49C9-A411-F628B8C429FB}" v="57" dt="2026-05-01T10:34:15.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774" autoAdjust="0"/>
  </p:normalViewPr>
  <p:slideViewPr>
    <p:cSldViewPr snapToGrid="0">
      <p:cViewPr varScale="1">
        <p:scale>
          <a:sx n="57" d="100"/>
          <a:sy n="57" d="100"/>
        </p:scale>
        <p:origin x="10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29f7f9b2-a62b-47d4-9532-761751c4a846" providerId="ADAL" clId="{7ABC6883-4636-4685-92EA-1F00858387A8}"/>
    <pc:docChg chg="undo custSel modSld">
      <pc:chgData name="Fleur Dorrell" userId="29f7f9b2-a62b-47d4-9532-761751c4a846" providerId="ADAL" clId="{7ABC6883-4636-4685-92EA-1F00858387A8}" dt="2026-05-01T10:34:15.845" v="233" actId="114"/>
      <pc:docMkLst>
        <pc:docMk/>
      </pc:docMkLst>
      <pc:sldChg chg="modSp mod">
        <pc:chgData name="Fleur Dorrell" userId="29f7f9b2-a62b-47d4-9532-761751c4a846" providerId="ADAL" clId="{7ABC6883-4636-4685-92EA-1F00858387A8}" dt="2026-05-01T10:33:59.270" v="232" actId="20577"/>
        <pc:sldMkLst>
          <pc:docMk/>
          <pc:sldMk cId="869963449" sldId="256"/>
        </pc:sldMkLst>
        <pc:spChg chg="mod">
          <ac:chgData name="Fleur Dorrell" userId="29f7f9b2-a62b-47d4-9532-761751c4a846" providerId="ADAL" clId="{7ABC6883-4636-4685-92EA-1F00858387A8}" dt="2026-05-01T10:33:59.270" v="232" actId="20577"/>
          <ac:spMkLst>
            <pc:docMk/>
            <pc:sldMk cId="869963449" sldId="256"/>
            <ac:spMk id="2" creationId="{8C52EA65-EB56-E7C6-7BB4-78CC1C22FE7E}"/>
          </ac:spMkLst>
        </pc:spChg>
        <pc:spChg chg="mod">
          <ac:chgData name="Fleur Dorrell" userId="29f7f9b2-a62b-47d4-9532-761751c4a846" providerId="ADAL" clId="{7ABC6883-4636-4685-92EA-1F00858387A8}" dt="2026-04-30T09:39:28.792" v="203" actId="20577"/>
          <ac:spMkLst>
            <pc:docMk/>
            <pc:sldMk cId="869963449" sldId="256"/>
            <ac:spMk id="3" creationId="{79D0A5D0-0AA3-D6B0-10F3-729550183D56}"/>
          </ac:spMkLst>
        </pc:spChg>
      </pc:sldChg>
      <pc:sldChg chg="modSp mod">
        <pc:chgData name="Fleur Dorrell" userId="29f7f9b2-a62b-47d4-9532-761751c4a846" providerId="ADAL" clId="{7ABC6883-4636-4685-92EA-1F00858387A8}" dt="2026-04-30T07:45:38.103" v="165" actId="1076"/>
        <pc:sldMkLst>
          <pc:docMk/>
          <pc:sldMk cId="0" sldId="258"/>
        </pc:sldMkLst>
        <pc:spChg chg="mod">
          <ac:chgData name="Fleur Dorrell" userId="29f7f9b2-a62b-47d4-9532-761751c4a846" providerId="ADAL" clId="{7ABC6883-4636-4685-92EA-1F00858387A8}" dt="2026-04-30T07:45:38.103" v="165" actId="1076"/>
          <ac:spMkLst>
            <pc:docMk/>
            <pc:sldMk cId="0" sldId="258"/>
            <ac:spMk id="2" creationId="{2DC718DD-F707-AF52-5449-A781A3E144E8}"/>
          </ac:spMkLst>
        </pc:spChg>
        <pc:picChg chg="mod">
          <ac:chgData name="Fleur Dorrell" userId="29f7f9b2-a62b-47d4-9532-761751c4a846" providerId="ADAL" clId="{7ABC6883-4636-4685-92EA-1F00858387A8}" dt="2026-04-30T07:45:20.264" v="164" actId="208"/>
          <ac:picMkLst>
            <pc:docMk/>
            <pc:sldMk cId="0" sldId="258"/>
            <ac:picMk id="23556" creationId="{00000000-0000-0000-0000-000000000000}"/>
          </ac:picMkLst>
        </pc:picChg>
      </pc:sldChg>
      <pc:sldChg chg="modSp mod">
        <pc:chgData name="Fleur Dorrell" userId="29f7f9b2-a62b-47d4-9532-761751c4a846" providerId="ADAL" clId="{7ABC6883-4636-4685-92EA-1F00858387A8}" dt="2026-04-30T07:31:13.052" v="64" actId="14100"/>
        <pc:sldMkLst>
          <pc:docMk/>
          <pc:sldMk cId="2948930465" sldId="259"/>
        </pc:sldMkLst>
        <pc:picChg chg="mod">
          <ac:chgData name="Fleur Dorrell" userId="29f7f9b2-a62b-47d4-9532-761751c4a846" providerId="ADAL" clId="{7ABC6883-4636-4685-92EA-1F00858387A8}" dt="2026-04-30T07:31:13.052" v="64" actId="14100"/>
          <ac:picMkLst>
            <pc:docMk/>
            <pc:sldMk cId="2948930465" sldId="259"/>
            <ac:picMk id="5" creationId="{FBB0519B-9F73-055A-5945-640BB73885AB}"/>
          </ac:picMkLst>
        </pc:picChg>
      </pc:sldChg>
      <pc:sldChg chg="modSp mod">
        <pc:chgData name="Fleur Dorrell" userId="29f7f9b2-a62b-47d4-9532-761751c4a846" providerId="ADAL" clId="{7ABC6883-4636-4685-92EA-1F00858387A8}" dt="2026-04-30T07:31:57.385" v="70" actId="1076"/>
        <pc:sldMkLst>
          <pc:docMk/>
          <pc:sldMk cId="178410663" sldId="260"/>
        </pc:sldMkLst>
        <pc:spChg chg="mod">
          <ac:chgData name="Fleur Dorrell" userId="29f7f9b2-a62b-47d4-9532-761751c4a846" providerId="ADAL" clId="{7ABC6883-4636-4685-92EA-1F00858387A8}" dt="2026-04-30T07:31:57.385" v="70" actId="1076"/>
          <ac:spMkLst>
            <pc:docMk/>
            <pc:sldMk cId="178410663" sldId="260"/>
            <ac:spMk id="2" creationId="{A53A8327-C877-DA97-462A-2C9D20BDD828}"/>
          </ac:spMkLst>
        </pc:spChg>
        <pc:picChg chg="mod">
          <ac:chgData name="Fleur Dorrell" userId="29f7f9b2-a62b-47d4-9532-761751c4a846" providerId="ADAL" clId="{7ABC6883-4636-4685-92EA-1F00858387A8}" dt="2026-04-30T07:31:19.740" v="65" actId="208"/>
          <ac:picMkLst>
            <pc:docMk/>
            <pc:sldMk cId="178410663" sldId="260"/>
            <ac:picMk id="3" creationId="{2B623EB4-8029-C80C-ADAB-15A2D75CCBA3}"/>
          </ac:picMkLst>
        </pc:picChg>
      </pc:sldChg>
      <pc:sldChg chg="modSp mod">
        <pc:chgData name="Fleur Dorrell" userId="29f7f9b2-a62b-47d4-9532-761751c4a846" providerId="ADAL" clId="{7ABC6883-4636-4685-92EA-1F00858387A8}" dt="2026-04-30T09:39:36.126" v="206" actId="20577"/>
        <pc:sldMkLst>
          <pc:docMk/>
          <pc:sldMk cId="3600038990" sldId="261"/>
        </pc:sldMkLst>
        <pc:spChg chg="mod">
          <ac:chgData name="Fleur Dorrell" userId="29f7f9b2-a62b-47d4-9532-761751c4a846" providerId="ADAL" clId="{7ABC6883-4636-4685-92EA-1F00858387A8}" dt="2026-04-30T07:49:23.822" v="188" actId="1076"/>
          <ac:spMkLst>
            <pc:docMk/>
            <pc:sldMk cId="3600038990" sldId="261"/>
            <ac:spMk id="2" creationId="{8CBAAE6C-A5A4-FA5C-5808-E7ADFA6D8A15}"/>
          </ac:spMkLst>
        </pc:spChg>
        <pc:spChg chg="mod">
          <ac:chgData name="Fleur Dorrell" userId="29f7f9b2-a62b-47d4-9532-761751c4a846" providerId="ADAL" clId="{7ABC6883-4636-4685-92EA-1F00858387A8}" dt="2026-04-30T09:39:36.126" v="206" actId="20577"/>
          <ac:spMkLst>
            <pc:docMk/>
            <pc:sldMk cId="3600038990" sldId="261"/>
            <ac:spMk id="3" creationId="{649B5490-AA8D-B0C0-148F-9B19CAE29A9E}"/>
          </ac:spMkLst>
        </pc:spChg>
      </pc:sldChg>
      <pc:sldChg chg="delSp modSp mod">
        <pc:chgData name="Fleur Dorrell" userId="29f7f9b2-a62b-47d4-9532-761751c4a846" providerId="ADAL" clId="{7ABC6883-4636-4685-92EA-1F00858387A8}" dt="2026-05-01T09:19:11.344" v="231" actId="1076"/>
        <pc:sldMkLst>
          <pc:docMk/>
          <pc:sldMk cId="1390614365" sldId="262"/>
        </pc:sldMkLst>
        <pc:spChg chg="mod">
          <ac:chgData name="Fleur Dorrell" userId="29f7f9b2-a62b-47d4-9532-761751c4a846" providerId="ADAL" clId="{7ABC6883-4636-4685-92EA-1F00858387A8}" dt="2026-04-30T12:45:33.594" v="218" actId="1076"/>
          <ac:spMkLst>
            <pc:docMk/>
            <pc:sldMk cId="1390614365" sldId="262"/>
            <ac:spMk id="2" creationId="{EF0AB24A-76B8-9412-5FEE-DDAE10EAE21F}"/>
          </ac:spMkLst>
        </pc:spChg>
        <pc:picChg chg="del">
          <ac:chgData name="Fleur Dorrell" userId="29f7f9b2-a62b-47d4-9532-761751c4a846" providerId="ADAL" clId="{7ABC6883-4636-4685-92EA-1F00858387A8}" dt="2026-04-30T12:45:24.643" v="215" actId="478"/>
          <ac:picMkLst>
            <pc:docMk/>
            <pc:sldMk cId="1390614365" sldId="262"/>
            <ac:picMk id="3" creationId="{ED8CCD46-45B6-DD4B-98B2-2C5F2EA51B2E}"/>
          </ac:picMkLst>
        </pc:picChg>
        <pc:picChg chg="mod">
          <ac:chgData name="Fleur Dorrell" userId="29f7f9b2-a62b-47d4-9532-761751c4a846" providerId="ADAL" clId="{7ABC6883-4636-4685-92EA-1F00858387A8}" dt="2026-05-01T09:19:11.344" v="231" actId="1076"/>
          <ac:picMkLst>
            <pc:docMk/>
            <pc:sldMk cId="1390614365" sldId="262"/>
            <ac:picMk id="5" creationId="{D428F536-5F0F-1425-E818-3ACD35012C22}"/>
          </ac:picMkLst>
        </pc:picChg>
        <pc:picChg chg="mod">
          <ac:chgData name="Fleur Dorrell" userId="29f7f9b2-a62b-47d4-9532-761751c4a846" providerId="ADAL" clId="{7ABC6883-4636-4685-92EA-1F00858387A8}" dt="2026-05-01T09:19:02.933" v="230" actId="1076"/>
          <ac:picMkLst>
            <pc:docMk/>
            <pc:sldMk cId="1390614365" sldId="262"/>
            <ac:picMk id="7" creationId="{C99BBDB8-48F9-188E-E314-934E7F144A5A}"/>
          </ac:picMkLst>
        </pc:picChg>
        <pc:picChg chg="mod">
          <ac:chgData name="Fleur Dorrell" userId="29f7f9b2-a62b-47d4-9532-761751c4a846" providerId="ADAL" clId="{7ABC6883-4636-4685-92EA-1F00858387A8}" dt="2026-05-01T09:18:54.010" v="225" actId="1076"/>
          <ac:picMkLst>
            <pc:docMk/>
            <pc:sldMk cId="1390614365" sldId="262"/>
            <ac:picMk id="9" creationId="{41E23320-9830-CF2C-34D8-6170B13897DB}"/>
          </ac:picMkLst>
        </pc:picChg>
      </pc:sldChg>
      <pc:sldChg chg="modSp mod">
        <pc:chgData name="Fleur Dorrell" userId="29f7f9b2-a62b-47d4-9532-761751c4a846" providerId="ADAL" clId="{7ABC6883-4636-4685-92EA-1F00858387A8}" dt="2026-05-01T10:34:15.845" v="233" actId="114"/>
        <pc:sldMkLst>
          <pc:docMk/>
          <pc:sldMk cId="373948063" sldId="265"/>
        </pc:sldMkLst>
        <pc:spChg chg="mod">
          <ac:chgData name="Fleur Dorrell" userId="29f7f9b2-a62b-47d4-9532-761751c4a846" providerId="ADAL" clId="{7ABC6883-4636-4685-92EA-1F00858387A8}" dt="2026-05-01T10:34:15.845" v="233" actId="114"/>
          <ac:spMkLst>
            <pc:docMk/>
            <pc:sldMk cId="373948063" sldId="265"/>
            <ac:spMk id="2" creationId="{14B4804E-0027-8179-2022-AC4A27F90395}"/>
          </ac:spMkLst>
        </pc:spChg>
        <pc:spChg chg="mod">
          <ac:chgData name="Fleur Dorrell" userId="29f7f9b2-a62b-47d4-9532-761751c4a846" providerId="ADAL" clId="{7ABC6883-4636-4685-92EA-1F00858387A8}" dt="2026-04-30T09:40:05.798" v="214" actId="1076"/>
          <ac:spMkLst>
            <pc:docMk/>
            <pc:sldMk cId="373948063" sldId="265"/>
            <ac:spMk id="3" creationId="{807A9AF5-5D14-FDC2-43BD-1480609D2016}"/>
          </ac:spMkLst>
        </pc:spChg>
      </pc:sldChg>
      <pc:sldChg chg="modSp mod">
        <pc:chgData name="Fleur Dorrell" userId="29f7f9b2-a62b-47d4-9532-761751c4a846" providerId="ADAL" clId="{7ABC6883-4636-4685-92EA-1F00858387A8}" dt="2026-04-30T07:48:10.762" v="186" actId="1076"/>
        <pc:sldMkLst>
          <pc:docMk/>
          <pc:sldMk cId="3817789049" sldId="271"/>
        </pc:sldMkLst>
        <pc:spChg chg="mod">
          <ac:chgData name="Fleur Dorrell" userId="29f7f9b2-a62b-47d4-9532-761751c4a846" providerId="ADAL" clId="{7ABC6883-4636-4685-92EA-1F00858387A8}" dt="2026-04-30T07:48:10.762" v="186" actId="1076"/>
          <ac:spMkLst>
            <pc:docMk/>
            <pc:sldMk cId="3817789049" sldId="271"/>
            <ac:spMk id="4" creationId="{1E99CF53-7E7C-47BF-B7DF-E2989D45F8FB}"/>
          </ac:spMkLst>
        </pc:spChg>
        <pc:picChg chg="mod">
          <ac:chgData name="Fleur Dorrell" userId="29f7f9b2-a62b-47d4-9532-761751c4a846" providerId="ADAL" clId="{7ABC6883-4636-4685-92EA-1F00858387A8}" dt="2026-04-30T07:48:07.186" v="185" actId="14100"/>
          <ac:picMkLst>
            <pc:docMk/>
            <pc:sldMk cId="3817789049" sldId="271"/>
            <ac:picMk id="2" creationId="{BB83D8BB-18A6-3112-1A59-6A5386C94485}"/>
          </ac:picMkLst>
        </pc:picChg>
      </pc:sldChg>
      <pc:sldChg chg="modSp mod">
        <pc:chgData name="Fleur Dorrell" userId="29f7f9b2-a62b-47d4-9532-761751c4a846" providerId="ADAL" clId="{7ABC6883-4636-4685-92EA-1F00858387A8}" dt="2026-04-30T07:51:34.218" v="200" actId="1076"/>
        <pc:sldMkLst>
          <pc:docMk/>
          <pc:sldMk cId="3456781013" sldId="276"/>
        </pc:sldMkLst>
        <pc:spChg chg="mod">
          <ac:chgData name="Fleur Dorrell" userId="29f7f9b2-a62b-47d4-9532-761751c4a846" providerId="ADAL" clId="{7ABC6883-4636-4685-92EA-1F00858387A8}" dt="2026-04-30T07:51:34.218" v="200" actId="1076"/>
          <ac:spMkLst>
            <pc:docMk/>
            <pc:sldMk cId="3456781013" sldId="276"/>
            <ac:spMk id="7" creationId="{A6651A4A-5B8E-3771-42E8-0313621A235D}"/>
          </ac:spMkLst>
        </pc:spChg>
        <pc:picChg chg="mod">
          <ac:chgData name="Fleur Dorrell" userId="29f7f9b2-a62b-47d4-9532-761751c4a846" providerId="ADAL" clId="{7ABC6883-4636-4685-92EA-1F00858387A8}" dt="2026-04-30T07:38:52.994" v="135" actId="1076"/>
          <ac:picMkLst>
            <pc:docMk/>
            <pc:sldMk cId="3456781013" sldId="276"/>
            <ac:picMk id="12" creationId="{B0AFA2FF-12E0-537F-53B7-A0FD16B5ACF4}"/>
          </ac:picMkLst>
        </pc:picChg>
      </pc:sldChg>
      <pc:sldChg chg="modSp mod">
        <pc:chgData name="Fleur Dorrell" userId="29f7f9b2-a62b-47d4-9532-761751c4a846" providerId="ADAL" clId="{7ABC6883-4636-4685-92EA-1F00858387A8}" dt="2026-04-30T07:50:31.486" v="194" actId="1076"/>
        <pc:sldMkLst>
          <pc:docMk/>
          <pc:sldMk cId="727855708" sldId="277"/>
        </pc:sldMkLst>
        <pc:spChg chg="mod">
          <ac:chgData name="Fleur Dorrell" userId="29f7f9b2-a62b-47d4-9532-761751c4a846" providerId="ADAL" clId="{7ABC6883-4636-4685-92EA-1F00858387A8}" dt="2026-04-30T07:33:56.055" v="75" actId="1076"/>
          <ac:spMkLst>
            <pc:docMk/>
            <pc:sldMk cId="727855708" sldId="277"/>
            <ac:spMk id="2" creationId="{5916B69A-9E8C-E829-AAD6-7DDBDBCA4E53}"/>
          </ac:spMkLst>
        </pc:spChg>
        <pc:spChg chg="mod">
          <ac:chgData name="Fleur Dorrell" userId="29f7f9b2-a62b-47d4-9532-761751c4a846" providerId="ADAL" clId="{7ABC6883-4636-4685-92EA-1F00858387A8}" dt="2026-04-30T07:50:31.486" v="194" actId="1076"/>
          <ac:spMkLst>
            <pc:docMk/>
            <pc:sldMk cId="727855708" sldId="277"/>
            <ac:spMk id="8" creationId="{73AF40E0-CBBF-F54D-9FB3-CE0C380EB8F8}"/>
          </ac:spMkLst>
        </pc:spChg>
        <pc:picChg chg="mod">
          <ac:chgData name="Fleur Dorrell" userId="29f7f9b2-a62b-47d4-9532-761751c4a846" providerId="ADAL" clId="{7ABC6883-4636-4685-92EA-1F00858387A8}" dt="2026-04-30T07:33:07.397" v="71" actId="14100"/>
          <ac:picMkLst>
            <pc:docMk/>
            <pc:sldMk cId="727855708" sldId="277"/>
            <ac:picMk id="7" creationId="{CD0D0573-4319-6FB9-A746-F16D111D6EF5}"/>
          </ac:picMkLst>
        </pc:picChg>
      </pc:sldChg>
      <pc:sldChg chg="modSp mod">
        <pc:chgData name="Fleur Dorrell" userId="29f7f9b2-a62b-47d4-9532-761751c4a846" providerId="ADAL" clId="{7ABC6883-4636-4685-92EA-1F00858387A8}" dt="2026-04-30T07:43:47.690" v="161" actId="208"/>
        <pc:sldMkLst>
          <pc:docMk/>
          <pc:sldMk cId="1333373832" sldId="278"/>
        </pc:sldMkLst>
        <pc:picChg chg="mod">
          <ac:chgData name="Fleur Dorrell" userId="29f7f9b2-a62b-47d4-9532-761751c4a846" providerId="ADAL" clId="{7ABC6883-4636-4685-92EA-1F00858387A8}" dt="2026-04-30T07:43:47.690" v="161" actId="208"/>
          <ac:picMkLst>
            <pc:docMk/>
            <pc:sldMk cId="1333373832" sldId="278"/>
            <ac:picMk id="6" creationId="{32931383-9BF2-8DB0-70C2-370A9FD6F626}"/>
          </ac:picMkLst>
        </pc:picChg>
      </pc:sldChg>
      <pc:sldChg chg="modSp mod">
        <pc:chgData name="Fleur Dorrell" userId="29f7f9b2-a62b-47d4-9532-761751c4a846" providerId="ADAL" clId="{7ABC6883-4636-4685-92EA-1F00858387A8}" dt="2026-04-30T07:43:04.563" v="159" actId="208"/>
        <pc:sldMkLst>
          <pc:docMk/>
          <pc:sldMk cId="3958123840" sldId="279"/>
        </pc:sldMkLst>
        <pc:picChg chg="mod">
          <ac:chgData name="Fleur Dorrell" userId="29f7f9b2-a62b-47d4-9532-761751c4a846" providerId="ADAL" clId="{7ABC6883-4636-4685-92EA-1F00858387A8}" dt="2026-04-30T07:43:04.563" v="159" actId="208"/>
          <ac:picMkLst>
            <pc:docMk/>
            <pc:sldMk cId="3958123840" sldId="279"/>
            <ac:picMk id="7" creationId="{39A386E0-1DEA-F0DC-6F33-1A23BC61BFE1}"/>
          </ac:picMkLst>
        </pc:picChg>
      </pc:sldChg>
      <pc:sldChg chg="modSp mod">
        <pc:chgData name="Fleur Dorrell" userId="29f7f9b2-a62b-47d4-9532-761751c4a846" providerId="ADAL" clId="{7ABC6883-4636-4685-92EA-1F00858387A8}" dt="2026-04-30T07:51:11.889" v="199" actId="20577"/>
        <pc:sldMkLst>
          <pc:docMk/>
          <pc:sldMk cId="2825336735" sldId="280"/>
        </pc:sldMkLst>
        <pc:spChg chg="mod">
          <ac:chgData name="Fleur Dorrell" userId="29f7f9b2-a62b-47d4-9532-761751c4a846" providerId="ADAL" clId="{7ABC6883-4636-4685-92EA-1F00858387A8}" dt="2026-04-30T07:51:11.889" v="199" actId="20577"/>
          <ac:spMkLst>
            <pc:docMk/>
            <pc:sldMk cId="2825336735" sldId="280"/>
            <ac:spMk id="2" creationId="{D0342675-3BBC-DC6E-4588-7E19CBADAA95}"/>
          </ac:spMkLst>
        </pc:spChg>
        <pc:picChg chg="mod">
          <ac:chgData name="Fleur Dorrell" userId="29f7f9b2-a62b-47d4-9532-761751c4a846" providerId="ADAL" clId="{7ABC6883-4636-4685-92EA-1F00858387A8}" dt="2026-04-30T07:35:36.694" v="87" actId="208"/>
          <ac:picMkLst>
            <pc:docMk/>
            <pc:sldMk cId="2825336735" sldId="280"/>
            <ac:picMk id="5" creationId="{B6ED3621-1B3F-5036-A500-27D7A36D971C}"/>
          </ac:picMkLst>
        </pc:picChg>
      </pc:sldChg>
      <pc:sldChg chg="modSp mod">
        <pc:chgData name="Fleur Dorrell" userId="29f7f9b2-a62b-47d4-9532-761751c4a846" providerId="ADAL" clId="{7ABC6883-4636-4685-92EA-1F00858387A8}" dt="2026-04-30T07:38:15.850" v="124" actId="14100"/>
        <pc:sldMkLst>
          <pc:docMk/>
          <pc:sldMk cId="1770242167" sldId="282"/>
        </pc:sldMkLst>
        <pc:spChg chg="mod">
          <ac:chgData name="Fleur Dorrell" userId="29f7f9b2-a62b-47d4-9532-761751c4a846" providerId="ADAL" clId="{7ABC6883-4636-4685-92EA-1F00858387A8}" dt="2026-04-30T07:38:08.004" v="123" actId="1076"/>
          <ac:spMkLst>
            <pc:docMk/>
            <pc:sldMk cId="1770242167" sldId="282"/>
            <ac:spMk id="2" creationId="{B4FC3C90-F7B7-EF9A-4A50-5F45415F99DB}"/>
          </ac:spMkLst>
        </pc:spChg>
        <pc:picChg chg="mod modCrop">
          <ac:chgData name="Fleur Dorrell" userId="29f7f9b2-a62b-47d4-9532-761751c4a846" providerId="ADAL" clId="{7ABC6883-4636-4685-92EA-1F00858387A8}" dt="2026-04-30T07:38:15.850" v="124" actId="14100"/>
          <ac:picMkLst>
            <pc:docMk/>
            <pc:sldMk cId="1770242167" sldId="282"/>
            <ac:picMk id="4" creationId="{C6B2B9EA-6A95-5B07-CD09-06AD4C3B69DB}"/>
          </ac:picMkLst>
        </pc:picChg>
      </pc:sldChg>
      <pc:sldChg chg="modSp mod">
        <pc:chgData name="Fleur Dorrell" userId="29f7f9b2-a62b-47d4-9532-761751c4a846" providerId="ADAL" clId="{7ABC6883-4636-4685-92EA-1F00858387A8}" dt="2026-04-30T07:45:53.950" v="167" actId="14100"/>
        <pc:sldMkLst>
          <pc:docMk/>
          <pc:sldMk cId="1095220658" sldId="283"/>
        </pc:sldMkLst>
        <pc:spChg chg="mod">
          <ac:chgData name="Fleur Dorrell" userId="29f7f9b2-a62b-47d4-9532-761751c4a846" providerId="ADAL" clId="{7ABC6883-4636-4685-92EA-1F00858387A8}" dt="2026-04-30T07:45:51.146" v="166" actId="1076"/>
          <ac:spMkLst>
            <pc:docMk/>
            <pc:sldMk cId="1095220658" sldId="283"/>
            <ac:spMk id="2" creationId="{46CF19CD-F472-4EBF-E031-9405B1E59DDB}"/>
          </ac:spMkLst>
        </pc:spChg>
        <pc:picChg chg="mod">
          <ac:chgData name="Fleur Dorrell" userId="29f7f9b2-a62b-47d4-9532-761751c4a846" providerId="ADAL" clId="{7ABC6883-4636-4685-92EA-1F00858387A8}" dt="2026-04-30T07:45:53.950" v="167" actId="14100"/>
          <ac:picMkLst>
            <pc:docMk/>
            <pc:sldMk cId="1095220658" sldId="283"/>
            <ac:picMk id="5" creationId="{FDC8CC51-E3C3-C478-7F3D-CB838C8A6EE8}"/>
          </ac:picMkLst>
        </pc:picChg>
      </pc:sldChg>
      <pc:sldChg chg="modSp mod">
        <pc:chgData name="Fleur Dorrell" userId="29f7f9b2-a62b-47d4-9532-761751c4a846" providerId="ADAL" clId="{7ABC6883-4636-4685-92EA-1F00858387A8}" dt="2026-04-30T07:40:09.878" v="146" actId="208"/>
        <pc:sldMkLst>
          <pc:docMk/>
          <pc:sldMk cId="2874803985" sldId="285"/>
        </pc:sldMkLst>
        <pc:spChg chg="mod">
          <ac:chgData name="Fleur Dorrell" userId="29f7f9b2-a62b-47d4-9532-761751c4a846" providerId="ADAL" clId="{7ABC6883-4636-4685-92EA-1F00858387A8}" dt="2026-04-30T07:39:49.238" v="142" actId="1076"/>
          <ac:spMkLst>
            <pc:docMk/>
            <pc:sldMk cId="2874803985" sldId="285"/>
            <ac:spMk id="7" creationId="{3B18041D-D028-BC01-EBE4-1D0D0FD58116}"/>
          </ac:spMkLst>
        </pc:spChg>
        <pc:picChg chg="mod">
          <ac:chgData name="Fleur Dorrell" userId="29f7f9b2-a62b-47d4-9532-761751c4a846" providerId="ADAL" clId="{7ABC6883-4636-4685-92EA-1F00858387A8}" dt="2026-04-30T07:40:09.878" v="146" actId="208"/>
          <ac:picMkLst>
            <pc:docMk/>
            <pc:sldMk cId="2874803985" sldId="285"/>
            <ac:picMk id="5" creationId="{7027FBE0-3C1C-D07D-87CC-E5ACF6D02175}"/>
          </ac:picMkLst>
        </pc:picChg>
        <pc:picChg chg="mod">
          <ac:chgData name="Fleur Dorrell" userId="29f7f9b2-a62b-47d4-9532-761751c4a846" providerId="ADAL" clId="{7ABC6883-4636-4685-92EA-1F00858387A8}" dt="2026-04-30T07:40:03.680" v="143" actId="208"/>
          <ac:picMkLst>
            <pc:docMk/>
            <pc:sldMk cId="2874803985" sldId="285"/>
            <ac:picMk id="8" creationId="{3C83978E-24BC-772C-76C8-415E05E4B055}"/>
          </ac:picMkLst>
        </pc:picChg>
        <pc:picChg chg="mod">
          <ac:chgData name="Fleur Dorrell" userId="29f7f9b2-a62b-47d4-9532-761751c4a846" providerId="ADAL" clId="{7ABC6883-4636-4685-92EA-1F00858387A8}" dt="2026-04-30T07:39:24.388" v="139" actId="1076"/>
          <ac:picMkLst>
            <pc:docMk/>
            <pc:sldMk cId="2874803985" sldId="285"/>
            <ac:picMk id="12" creationId="{1238E628-F4C8-4C9E-94E0-B71985B8132F}"/>
          </ac:picMkLst>
        </pc:picChg>
      </pc:sldChg>
      <pc:sldChg chg="modSp mod">
        <pc:chgData name="Fleur Dorrell" userId="29f7f9b2-a62b-47d4-9532-761751c4a846" providerId="ADAL" clId="{7ABC6883-4636-4685-92EA-1F00858387A8}" dt="2026-04-30T07:41:24.150" v="158" actId="14100"/>
        <pc:sldMkLst>
          <pc:docMk/>
          <pc:sldMk cId="3715010279" sldId="286"/>
        </pc:sldMkLst>
        <pc:spChg chg="mod">
          <ac:chgData name="Fleur Dorrell" userId="29f7f9b2-a62b-47d4-9532-761751c4a846" providerId="ADAL" clId="{7ABC6883-4636-4685-92EA-1F00858387A8}" dt="2026-04-30T07:41:24.150" v="158" actId="14100"/>
          <ac:spMkLst>
            <pc:docMk/>
            <pc:sldMk cId="3715010279" sldId="286"/>
            <ac:spMk id="2" creationId="{3A8B39E1-AF6B-5C16-D2E4-5DBF6A7047E1}"/>
          </ac:spMkLst>
        </pc:spChg>
        <pc:picChg chg="mod modCrop">
          <ac:chgData name="Fleur Dorrell" userId="29f7f9b2-a62b-47d4-9532-761751c4a846" providerId="ADAL" clId="{7ABC6883-4636-4685-92EA-1F00858387A8}" dt="2026-04-30T07:41:08.265" v="157" actId="14100"/>
          <ac:picMkLst>
            <pc:docMk/>
            <pc:sldMk cId="3715010279" sldId="286"/>
            <ac:picMk id="7" creationId="{9E597B41-86C8-773A-98DF-1744CABBB347}"/>
          </ac:picMkLst>
        </pc:picChg>
      </pc:sldChg>
      <pc:sldChg chg="modSp mod">
        <pc:chgData name="Fleur Dorrell" userId="29f7f9b2-a62b-47d4-9532-761751c4a846" providerId="ADAL" clId="{7ABC6883-4636-4685-92EA-1F00858387A8}" dt="2026-04-30T07:47:17.456" v="171" actId="1076"/>
        <pc:sldMkLst>
          <pc:docMk/>
          <pc:sldMk cId="1570962778" sldId="287"/>
        </pc:sldMkLst>
        <pc:spChg chg="mod">
          <ac:chgData name="Fleur Dorrell" userId="29f7f9b2-a62b-47d4-9532-761751c4a846" providerId="ADAL" clId="{7ABC6883-4636-4685-92EA-1F00858387A8}" dt="2026-04-30T07:47:17.456" v="171" actId="1076"/>
          <ac:spMkLst>
            <pc:docMk/>
            <pc:sldMk cId="1570962778" sldId="287"/>
            <ac:spMk id="2" creationId="{B59449A1-ADB3-56CD-3184-ABF09FE53D46}"/>
          </ac:spMkLst>
        </pc:spChg>
      </pc:sldChg>
      <pc:sldChg chg="modSp mod">
        <pc:chgData name="Fleur Dorrell" userId="29f7f9b2-a62b-47d4-9532-761751c4a846" providerId="ADAL" clId="{7ABC6883-4636-4685-92EA-1F00858387A8}" dt="2026-04-30T07:46:50.096" v="168" actId="20577"/>
        <pc:sldMkLst>
          <pc:docMk/>
          <pc:sldMk cId="1713536008" sldId="289"/>
        </pc:sldMkLst>
        <pc:spChg chg="mod">
          <ac:chgData name="Fleur Dorrell" userId="29f7f9b2-a62b-47d4-9532-761751c4a846" providerId="ADAL" clId="{7ABC6883-4636-4685-92EA-1F00858387A8}" dt="2026-04-30T07:46:50.096" v="168" actId="20577"/>
          <ac:spMkLst>
            <pc:docMk/>
            <pc:sldMk cId="1713536008" sldId="289"/>
            <ac:spMk id="2" creationId="{21ABB970-CF4E-7F0A-4330-7C3DD669081C}"/>
          </ac:spMkLst>
        </pc:spChg>
      </pc:sldChg>
      <pc:sldChg chg="modSp mod">
        <pc:chgData name="Fleur Dorrell" userId="29f7f9b2-a62b-47d4-9532-761751c4a846" providerId="ADAL" clId="{7ABC6883-4636-4685-92EA-1F00858387A8}" dt="2026-04-30T07:45:13.363" v="163" actId="14100"/>
        <pc:sldMkLst>
          <pc:docMk/>
          <pc:sldMk cId="1728955941" sldId="291"/>
        </pc:sldMkLst>
        <pc:picChg chg="mod">
          <ac:chgData name="Fleur Dorrell" userId="29f7f9b2-a62b-47d4-9532-761751c4a846" providerId="ADAL" clId="{7ABC6883-4636-4685-92EA-1F00858387A8}" dt="2026-04-30T07:45:13.363" v="163" actId="14100"/>
          <ac:picMkLst>
            <pc:docMk/>
            <pc:sldMk cId="1728955941" sldId="291"/>
            <ac:picMk id="5" creationId="{98982D0C-589C-C496-75F2-3EFA1AECD958}"/>
          </ac:picMkLst>
        </pc:picChg>
      </pc:sldChg>
      <pc:sldChg chg="modSp mod">
        <pc:chgData name="Fleur Dorrell" userId="29f7f9b2-a62b-47d4-9532-761751c4a846" providerId="ADAL" clId="{7ABC6883-4636-4685-92EA-1F00858387A8}" dt="2026-04-30T07:35:24.488" v="86" actId="20577"/>
        <pc:sldMkLst>
          <pc:docMk/>
          <pc:sldMk cId="1758791339" sldId="292"/>
        </pc:sldMkLst>
        <pc:spChg chg="mod">
          <ac:chgData name="Fleur Dorrell" userId="29f7f9b2-a62b-47d4-9532-761751c4a846" providerId="ADAL" clId="{7ABC6883-4636-4685-92EA-1F00858387A8}" dt="2026-04-30T07:35:24.488" v="86" actId="20577"/>
          <ac:spMkLst>
            <pc:docMk/>
            <pc:sldMk cId="1758791339" sldId="292"/>
            <ac:spMk id="2" creationId="{91F88B99-DFEF-68C9-9CE3-4E890BDD3039}"/>
          </ac:spMkLst>
        </pc:spChg>
        <pc:picChg chg="mod">
          <ac:chgData name="Fleur Dorrell" userId="29f7f9b2-a62b-47d4-9532-761751c4a846" providerId="ADAL" clId="{7ABC6883-4636-4685-92EA-1F00858387A8}" dt="2026-04-30T07:35:20.951" v="85" actId="14100"/>
          <ac:picMkLst>
            <pc:docMk/>
            <pc:sldMk cId="1758791339" sldId="292"/>
            <ac:picMk id="7" creationId="{19397E52-F524-333D-B489-BAB5BBE5FDF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59A6F-478F-4B70-BF6A-E6CD6F67F42A}"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D569C-AD6F-4D5A-A034-789B46E22DFE}" type="slidenum">
              <a:rPr lang="en-GB" smtClean="0"/>
              <a:t>‹#›</a:t>
            </a:fld>
            <a:endParaRPr lang="en-GB"/>
          </a:p>
        </p:txBody>
      </p:sp>
    </p:spTree>
    <p:extLst>
      <p:ext uri="{BB962C8B-B14F-4D97-AF65-F5344CB8AC3E}">
        <p14:creationId xmlns:p14="http://schemas.microsoft.com/office/powerpoint/2010/main" val="191606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2025, the Catholic Bishops’ Conference ran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a:p>
            <a:r>
              <a:rPr lang="en-GB" dirty="0"/>
              <a:t>This lesson uses art about Palm crosses to explore the meanings of the cross for Christians.</a:t>
            </a:r>
          </a:p>
        </p:txBody>
      </p:sp>
      <p:sp>
        <p:nvSpPr>
          <p:cNvPr id="4" name="Slide Number Placeholder 3"/>
          <p:cNvSpPr>
            <a:spLocks noGrp="1"/>
          </p:cNvSpPr>
          <p:nvPr>
            <p:ph type="sldNum" sz="quarter" idx="5"/>
          </p:nvPr>
        </p:nvSpPr>
        <p:spPr/>
        <p:txBody>
          <a:bodyPr/>
          <a:lstStyle/>
          <a:p>
            <a:fld id="{712D569C-AD6F-4D5A-A034-789B46E22DFE}" type="slidenum">
              <a:rPr lang="en-GB" smtClean="0"/>
              <a:t>1</a:t>
            </a:fld>
            <a:endParaRPr lang="en-GB"/>
          </a:p>
        </p:txBody>
      </p:sp>
    </p:spTree>
    <p:extLst>
      <p:ext uri="{BB962C8B-B14F-4D97-AF65-F5344CB8AC3E}">
        <p14:creationId xmlns:p14="http://schemas.microsoft.com/office/powerpoint/2010/main" val="91397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3735-25CF-1FCB-F4FD-13E3CF0F6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6BC97-0BB8-BD9B-DEE9-FE87172B7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0735A-0FA7-23CA-8F06-0D2329C8FDD8}"/>
              </a:ext>
            </a:extLst>
          </p:cNvPr>
          <p:cNvSpPr>
            <a:spLocks noGrp="1"/>
          </p:cNvSpPr>
          <p:nvPr>
            <p:ph type="body" idx="1"/>
          </p:nvPr>
        </p:nvSpPr>
        <p:spPr/>
        <p:txBody>
          <a:bodyPr/>
          <a:lstStyle/>
          <a:p>
            <a:r>
              <a:rPr lang="en-GB" dirty="0"/>
              <a:t>Test slightly simplified for readability from the Common English Bible. </a:t>
            </a:r>
          </a:p>
          <a:p>
            <a:r>
              <a:rPr lang="en-GB" dirty="0"/>
              <a:t>Ask the pupils if they know about Palm Sunday, and how this story is commemorated these days around the world. </a:t>
            </a:r>
          </a:p>
          <a:p>
            <a:r>
              <a:rPr lang="en-GB" dirty="0"/>
              <a:t>In 2025, the Catholic Bishops’ Conference ran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p:txBody>
      </p:sp>
      <p:sp>
        <p:nvSpPr>
          <p:cNvPr id="4" name="Slide Number Placeholder 3">
            <a:extLst>
              <a:ext uri="{FF2B5EF4-FFF2-40B4-BE49-F238E27FC236}">
                <a16:creationId xmlns:a16="http://schemas.microsoft.com/office/drawing/2014/main" id="{BADBF515-CE8E-A8B0-4E12-390449AD51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677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the three teachers and different pupils involved in making the art we’ve used here. See so much more at ‘Spirited Arts’ – the web gallery.</a:t>
            </a:r>
          </a:p>
        </p:txBody>
      </p:sp>
      <p:sp>
        <p:nvSpPr>
          <p:cNvPr id="4" name="Slide Number Placeholder 3"/>
          <p:cNvSpPr>
            <a:spLocks noGrp="1"/>
          </p:cNvSpPr>
          <p:nvPr>
            <p:ph type="sldNum" sz="quarter" idx="5"/>
          </p:nvPr>
        </p:nvSpPr>
        <p:spPr/>
        <p:txBody>
          <a:bodyPr/>
          <a:lstStyle/>
          <a:p>
            <a:fld id="{712D569C-AD6F-4D5A-A034-789B46E22DFE}" type="slidenum">
              <a:rPr lang="en-GB" smtClean="0"/>
              <a:t>11</a:t>
            </a:fld>
            <a:endParaRPr lang="en-GB"/>
          </a:p>
        </p:txBody>
      </p:sp>
    </p:spTree>
    <p:extLst>
      <p:ext uri="{BB962C8B-B14F-4D97-AF65-F5344CB8AC3E}">
        <p14:creationId xmlns:p14="http://schemas.microsoft.com/office/powerpoint/2010/main" val="377044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Emilia had seen Christopher Gosey’s painting in Orthodox style, ‘Our Lord’s Entry into Jerusalem’. It’s brilliant. Here’s a link: https://www.facebook.com/photo.php?fbid=3455547887883792&amp;id=221590854612861&amp;set=a.378783388893606 </a:t>
            </a:r>
          </a:p>
        </p:txBody>
      </p:sp>
      <p:sp>
        <p:nvSpPr>
          <p:cNvPr id="4" name="Slide Number Placeholder 3"/>
          <p:cNvSpPr>
            <a:spLocks noGrp="1"/>
          </p:cNvSpPr>
          <p:nvPr>
            <p:ph type="sldNum" sz="quarter" idx="5"/>
          </p:nvPr>
        </p:nvSpPr>
        <p:spPr/>
        <p:txBody>
          <a:bodyPr/>
          <a:lstStyle/>
          <a:p>
            <a:fld id="{712D569C-AD6F-4D5A-A034-789B46E22DFE}" type="slidenum">
              <a:rPr lang="en-GB" smtClean="0"/>
              <a:t>12</a:t>
            </a:fld>
            <a:endParaRPr lang="en-GB"/>
          </a:p>
        </p:txBody>
      </p:sp>
    </p:spTree>
    <p:extLst>
      <p:ext uri="{BB962C8B-B14F-4D97-AF65-F5344CB8AC3E}">
        <p14:creationId xmlns:p14="http://schemas.microsoft.com/office/powerpoint/2010/main" val="326118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pupils a range of images about the Palm Sunday story, maybe including indoor and outdoor worship, from around the world – include art and photos. Flickr has over 60 000 photos to choose from. https://www.flickr.com/search/?text=palm+Sunday </a:t>
            </a:r>
          </a:p>
        </p:txBody>
      </p:sp>
      <p:sp>
        <p:nvSpPr>
          <p:cNvPr id="4" name="Slide Number Placeholder 3"/>
          <p:cNvSpPr>
            <a:spLocks noGrp="1"/>
          </p:cNvSpPr>
          <p:nvPr>
            <p:ph type="sldNum" sz="quarter" idx="5"/>
          </p:nvPr>
        </p:nvSpPr>
        <p:spPr/>
        <p:txBody>
          <a:bodyPr/>
          <a:lstStyle/>
          <a:p>
            <a:fld id="{712D569C-AD6F-4D5A-A034-789B46E22DFE}" type="slidenum">
              <a:rPr lang="en-GB" smtClean="0"/>
              <a:t>13</a:t>
            </a:fld>
            <a:endParaRPr lang="en-GB"/>
          </a:p>
        </p:txBody>
      </p:sp>
    </p:spTree>
    <p:extLst>
      <p:ext uri="{BB962C8B-B14F-4D97-AF65-F5344CB8AC3E}">
        <p14:creationId xmlns:p14="http://schemas.microsoft.com/office/powerpoint/2010/main" val="1617623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9A95E-66E0-7FE1-88E2-34099C5D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62F60-80AE-8488-15D2-12EB8151C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D53C8-C253-37BC-151A-86C98B9FC352}"/>
              </a:ext>
            </a:extLst>
          </p:cNvPr>
          <p:cNvSpPr>
            <a:spLocks noGrp="1"/>
          </p:cNvSpPr>
          <p:nvPr>
            <p:ph type="body" idx="1"/>
          </p:nvPr>
        </p:nvSpPr>
        <p:spPr/>
        <p:txBody>
          <a:bodyPr/>
          <a:lstStyle/>
          <a:p>
            <a:r>
              <a:rPr lang="en-GB" dirty="0"/>
              <a:t>Show pupils a range of images about the Palm Sunday story, maybe including indoor and outdoor worship, from around the world – include art and photos. Flickr has over 60 000 photos to choose from. https://www.flickr.com/search/?text=palm+Sunday  </a:t>
            </a:r>
          </a:p>
        </p:txBody>
      </p:sp>
      <p:sp>
        <p:nvSpPr>
          <p:cNvPr id="4" name="Slide Number Placeholder 3">
            <a:extLst>
              <a:ext uri="{FF2B5EF4-FFF2-40B4-BE49-F238E27FC236}">
                <a16:creationId xmlns:a16="http://schemas.microsoft.com/office/drawing/2014/main" id="{DAAB01DB-3A83-6CC1-E482-3F360589FE7B}"/>
              </a:ext>
            </a:extLst>
          </p:cNvPr>
          <p:cNvSpPr>
            <a:spLocks noGrp="1"/>
          </p:cNvSpPr>
          <p:nvPr>
            <p:ph type="sldNum" sz="quarter" idx="5"/>
          </p:nvPr>
        </p:nvSpPr>
        <p:spPr/>
        <p:txBody>
          <a:bodyPr/>
          <a:lstStyle/>
          <a:p>
            <a:fld id="{712D569C-AD6F-4D5A-A034-789B46E22DFE}" type="slidenum">
              <a:rPr lang="en-GB" smtClean="0"/>
              <a:t>14</a:t>
            </a:fld>
            <a:endParaRPr lang="en-GB"/>
          </a:p>
        </p:txBody>
      </p:sp>
    </p:spTree>
    <p:extLst>
      <p:ext uri="{BB962C8B-B14F-4D97-AF65-F5344CB8AC3E}">
        <p14:creationId xmlns:p14="http://schemas.microsoft.com/office/powerpoint/2010/main" val="384302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to ‘have a good stare’ and share what they see. Good art education always starts with looking and moves on to words later. </a:t>
            </a:r>
          </a:p>
          <a:p>
            <a:r>
              <a:rPr lang="en-GB" dirty="0"/>
              <a:t>Make sure they know what the word ‘unravelling’ means: ‘coming apart’.</a:t>
            </a:r>
          </a:p>
        </p:txBody>
      </p:sp>
      <p:sp>
        <p:nvSpPr>
          <p:cNvPr id="4" name="Slide Number Placeholder 3"/>
          <p:cNvSpPr>
            <a:spLocks noGrp="1"/>
          </p:cNvSpPr>
          <p:nvPr>
            <p:ph type="sldNum" sz="quarter" idx="5"/>
          </p:nvPr>
        </p:nvSpPr>
        <p:spPr/>
        <p:txBody>
          <a:bodyPr/>
          <a:lstStyle/>
          <a:p>
            <a:fld id="{712D569C-AD6F-4D5A-A034-789B46E22DFE}" type="slidenum">
              <a:rPr lang="en-GB" smtClean="0"/>
              <a:t>15</a:t>
            </a:fld>
            <a:endParaRPr lang="en-GB"/>
          </a:p>
        </p:txBody>
      </p:sp>
    </p:spTree>
    <p:extLst>
      <p:ext uri="{BB962C8B-B14F-4D97-AF65-F5344CB8AC3E}">
        <p14:creationId xmlns:p14="http://schemas.microsoft.com/office/powerpoint/2010/main" val="3323353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B3DC7-FDF6-2BBE-61C8-005A5826E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2C897-8BF1-A7F3-F481-9D6AA2770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1B9A0-BA12-D810-F55C-702AE26CEED9}"/>
              </a:ext>
            </a:extLst>
          </p:cNvPr>
          <p:cNvSpPr>
            <a:spLocks noGrp="1"/>
          </p:cNvSpPr>
          <p:nvPr>
            <p:ph type="body" idx="1"/>
          </p:nvPr>
        </p:nvSpPr>
        <p:spPr/>
        <p:txBody>
          <a:bodyPr/>
          <a:lstStyle/>
          <a:p>
            <a:r>
              <a:rPr lang="en-GB" dirty="0"/>
              <a:t>Read the story of </a:t>
            </a:r>
            <a:r>
              <a:rPr lang="en-GB" dirty="0" err="1"/>
              <a:t>Shaeron’s</a:t>
            </a:r>
            <a:r>
              <a:rPr lang="en-GB" dirty="0"/>
              <a:t> drawings about the Palm Crosses with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Teach the class more about the customs and uses of palm crosses: Many churches celebrate Palm Sunday using Palm Crosses. These are made from dried palm leaves, folded together in a clever way to make the shape of a cross. It’s a symbol that links to several parts of the Easter story. Some Christians keep the Palm Crosses all year, then burn them to make ash to use on the following Ash Wednesday. Find out more about Ash Wednesday.</a:t>
            </a:r>
          </a:p>
          <a:p>
            <a:endParaRPr lang="en-GB" dirty="0"/>
          </a:p>
        </p:txBody>
      </p:sp>
      <p:sp>
        <p:nvSpPr>
          <p:cNvPr id="4" name="Slide Number Placeholder 3">
            <a:extLst>
              <a:ext uri="{FF2B5EF4-FFF2-40B4-BE49-F238E27FC236}">
                <a16:creationId xmlns:a16="http://schemas.microsoft.com/office/drawing/2014/main" id="{55B6EB1A-9578-E3F2-4A09-CE8CF4EE2B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5957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E50CE-8A69-22BD-2440-F08F71C27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36491-94A2-118A-12EF-BDFFA7803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DCA81-974A-24DC-7C1A-3B056F0F1693}"/>
              </a:ext>
            </a:extLst>
          </p:cNvPr>
          <p:cNvSpPr>
            <a:spLocks noGrp="1"/>
          </p:cNvSpPr>
          <p:nvPr>
            <p:ph type="body" idx="1"/>
          </p:nvPr>
        </p:nvSpPr>
        <p:spPr/>
        <p:txBody>
          <a:bodyPr/>
          <a:lstStyle/>
          <a:p>
            <a:r>
              <a:rPr lang="en-GB" dirty="0"/>
              <a:t>Now they know the ‘story’ of the unravelling palm crosses, what are the learner’s further thoughts? </a:t>
            </a:r>
          </a:p>
        </p:txBody>
      </p:sp>
      <p:sp>
        <p:nvSpPr>
          <p:cNvPr id="4" name="Slide Number Placeholder 3">
            <a:extLst>
              <a:ext uri="{FF2B5EF4-FFF2-40B4-BE49-F238E27FC236}">
                <a16:creationId xmlns:a16="http://schemas.microsoft.com/office/drawing/2014/main" id="{2C0B217E-D7DA-5FEA-F08A-E65A79AE4A60}"/>
              </a:ext>
            </a:extLst>
          </p:cNvPr>
          <p:cNvSpPr>
            <a:spLocks noGrp="1"/>
          </p:cNvSpPr>
          <p:nvPr>
            <p:ph type="sldNum" sz="quarter" idx="5"/>
          </p:nvPr>
        </p:nvSpPr>
        <p:spPr/>
        <p:txBody>
          <a:bodyPr/>
          <a:lstStyle/>
          <a:p>
            <a:fld id="{712D569C-AD6F-4D5A-A034-789B46E22DFE}" type="slidenum">
              <a:rPr lang="en-GB" smtClean="0"/>
              <a:t>17</a:t>
            </a:fld>
            <a:endParaRPr lang="en-GB"/>
          </a:p>
        </p:txBody>
      </p:sp>
    </p:spTree>
    <p:extLst>
      <p:ext uri="{BB962C8B-B14F-4D97-AF65-F5344CB8AC3E}">
        <p14:creationId xmlns:p14="http://schemas.microsoft.com/office/powerpoint/2010/main" val="4234817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905A0-FC3D-B2B5-C49D-18349EBA2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1EF6-D756-74DB-67B4-ECD60A4BE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323E3-EF26-1CF8-466C-9AE08BC7B0B6}"/>
              </a:ext>
            </a:extLst>
          </p:cNvPr>
          <p:cNvSpPr>
            <a:spLocks noGrp="1"/>
          </p:cNvSpPr>
          <p:nvPr>
            <p:ph type="body" idx="1"/>
          </p:nvPr>
        </p:nvSpPr>
        <p:spPr/>
        <p:txBody>
          <a:bodyPr/>
          <a:lstStyle/>
          <a:p>
            <a:r>
              <a:rPr lang="en-GB" dirty="0"/>
              <a:t>Read the story of </a:t>
            </a:r>
            <a:r>
              <a:rPr lang="en-GB" dirty="0" err="1"/>
              <a:t>Shaeron’s</a:t>
            </a:r>
            <a:r>
              <a:rPr lang="en-GB" dirty="0"/>
              <a:t> drawings about the Palm Crosses with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Teach the class more about the customs and uses of palm crosses: Many churches celebrate Palm Sunday using Palm Crosses. These are made from dried palm leaves, folded together in a clever way to make the shape of a cross. It’s a symbol that links to several parts of the Easter story. Some Christians keep the Palm Crosses all year, then burn them to make ash to use on the following Ash Wednesday. Find out more about Ash Wednesday.</a:t>
            </a:r>
          </a:p>
          <a:p>
            <a:r>
              <a:rPr lang="en-GB" dirty="0"/>
              <a:t>Here are some possible answers to the questions:</a:t>
            </a:r>
          </a:p>
          <a:p>
            <a:pPr marL="228600" indent="-228600">
              <a:buAutoNum type="arabicPeriod"/>
            </a:pPr>
            <a:r>
              <a:rPr lang="en-GB" dirty="0"/>
              <a:t>Maybe </a:t>
            </a:r>
            <a:r>
              <a:rPr lang="en-GB" dirty="0" err="1"/>
              <a:t>Shaeron</a:t>
            </a:r>
            <a:r>
              <a:rPr lang="en-GB" dirty="0"/>
              <a:t> felt her life unravelling in the Covid times, when everyone was sick and worried.  Maybe she wanted to connect to Jesus’s story.</a:t>
            </a:r>
          </a:p>
          <a:p>
            <a:pPr marL="228600" indent="-228600">
              <a:buAutoNum type="arabicPeriod"/>
            </a:pPr>
            <a:r>
              <a:rPr lang="en-GB" dirty="0"/>
              <a:t>Jesus’ life unravelled – he went from being the one everyone loved to a victim getting crucified. His followers all unravelled too – from shouting his praise, many of them turned out to be a bit cowardly ,maybe?</a:t>
            </a:r>
          </a:p>
          <a:p>
            <a:pPr marL="228600" indent="-228600">
              <a:buAutoNum type="arabicPeriod"/>
            </a:pPr>
            <a:r>
              <a:rPr lang="en-GB" dirty="0"/>
              <a:t>Good Friday is ‘good’ for Christians because of Easter Sunday. Christians believe Jesus showed the strength f love and forgiveness in the way he died, and when he came alive again, he proved that Love is more powerful than hatred or death.</a:t>
            </a:r>
          </a:p>
          <a:p>
            <a:pPr marL="228600" indent="-228600">
              <a:buAutoNum type="arabicPeriod"/>
            </a:pPr>
            <a:r>
              <a:rPr lang="en-GB" dirty="0"/>
              <a:t>It could be a symbol for all three of these things, but mostly perhaps for Jesus’ way of showing the power of love.</a:t>
            </a:r>
          </a:p>
        </p:txBody>
      </p:sp>
      <p:sp>
        <p:nvSpPr>
          <p:cNvPr id="4" name="Slide Number Placeholder 3">
            <a:extLst>
              <a:ext uri="{FF2B5EF4-FFF2-40B4-BE49-F238E27FC236}">
                <a16:creationId xmlns:a16="http://schemas.microsoft.com/office/drawing/2014/main" id="{A59E4188-D64A-8DFC-C022-DE27DEC34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73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chance to have a good stare. What do pupils now know? What difference does it make? What do they like/dislike?</a:t>
            </a:r>
          </a:p>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19</a:t>
            </a:fld>
            <a:endParaRPr lang="en-GB"/>
          </a:p>
        </p:txBody>
      </p:sp>
    </p:spTree>
    <p:extLst>
      <p:ext uri="{BB962C8B-B14F-4D97-AF65-F5344CB8AC3E}">
        <p14:creationId xmlns:p14="http://schemas.microsoft.com/office/powerpoint/2010/main" val="275757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F7671-A22D-F9B5-9A2A-C713E69CC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A4105-6FEB-EBBE-F4E9-BEEA500B4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9BEAA-77CE-5BF1-0BF5-F530B7CA3910}"/>
              </a:ext>
            </a:extLst>
          </p:cNvPr>
          <p:cNvSpPr>
            <a:spLocks noGrp="1"/>
          </p:cNvSpPr>
          <p:nvPr>
            <p:ph type="body" idx="1"/>
          </p:nvPr>
        </p:nvSpPr>
        <p:spPr/>
        <p:txBody>
          <a:bodyPr/>
          <a:lstStyle/>
          <a:p>
            <a:r>
              <a:rPr lang="en-GB" dirty="0"/>
              <a:t>The specific learning objectives of each of our four primary and four secondary lessons are given on the next slide, but these general aims fit in with the purposes of RE as they are articulated in various contexts, for Catholic schools, other schools with a religious character, community schools and academies. 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 In 2025, the Catholic Bishops’ Conference ran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There are four primary and four secondary lessons in this project, which fit well together – but teachers are welcome to use some of them as they fit in with your own RE planning and schemes of work.</a:t>
            </a:r>
          </a:p>
          <a:p>
            <a:r>
              <a:rPr lang="en-GB" dirty="0"/>
              <a:t>The partnership in creating these lessons with NATRE links powerfully to the Spirited Arts project NATRE runs each year. See examples and details here: https://www.natre.org.uk/about-natre/projects/spirited-arts/spirited-arts-gallery/2024/ </a:t>
            </a:r>
          </a:p>
          <a:p>
            <a:endParaRPr lang="en-GB" dirty="0"/>
          </a:p>
        </p:txBody>
      </p:sp>
      <p:sp>
        <p:nvSpPr>
          <p:cNvPr id="4" name="Slide Number Placeholder 3">
            <a:extLst>
              <a:ext uri="{FF2B5EF4-FFF2-40B4-BE49-F238E27FC236}">
                <a16:creationId xmlns:a16="http://schemas.microsoft.com/office/drawing/2014/main" id="{A77B61B0-BBA7-6F4D-A99E-0699B37FD7E7}"/>
              </a:ext>
            </a:extLst>
          </p:cNvPr>
          <p:cNvSpPr>
            <a:spLocks noGrp="1"/>
          </p:cNvSpPr>
          <p:nvPr>
            <p:ph type="sldNum" sz="quarter" idx="5"/>
          </p:nvPr>
        </p:nvSpPr>
        <p:spPr/>
        <p:txBody>
          <a:bodyPr/>
          <a:lstStyle/>
          <a:p>
            <a:fld id="{712D569C-AD6F-4D5A-A034-789B46E22DFE}" type="slidenum">
              <a:rPr lang="en-GB" smtClean="0"/>
              <a:t>2</a:t>
            </a:fld>
            <a:endParaRPr lang="en-GB"/>
          </a:p>
        </p:txBody>
      </p:sp>
    </p:spTree>
    <p:extLst>
      <p:ext uri="{BB962C8B-B14F-4D97-AF65-F5344CB8AC3E}">
        <p14:creationId xmlns:p14="http://schemas.microsoft.com/office/powerpoint/2010/main" val="102418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get pupils to write their contributions on post it notes they can be easily collected, shared and displayed. Please send us examples to lat@retoday.org.uk</a:t>
            </a:r>
          </a:p>
        </p:txBody>
      </p:sp>
      <p:sp>
        <p:nvSpPr>
          <p:cNvPr id="4" name="Slide Number Placeholder 3"/>
          <p:cNvSpPr>
            <a:spLocks noGrp="1"/>
          </p:cNvSpPr>
          <p:nvPr>
            <p:ph type="sldNum" sz="quarter" idx="5"/>
          </p:nvPr>
        </p:nvSpPr>
        <p:spPr/>
        <p:txBody>
          <a:bodyPr/>
          <a:lstStyle/>
          <a:p>
            <a:fld id="{712D569C-AD6F-4D5A-A034-789B46E22DFE}" type="slidenum">
              <a:rPr lang="en-GB" smtClean="0"/>
              <a:t>20</a:t>
            </a:fld>
            <a:endParaRPr lang="en-GB"/>
          </a:p>
        </p:txBody>
      </p:sp>
    </p:spTree>
    <p:extLst>
      <p:ext uri="{BB962C8B-B14F-4D97-AF65-F5344CB8AC3E}">
        <p14:creationId xmlns:p14="http://schemas.microsoft.com/office/powerpoint/2010/main" val="140940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the painting here: https://curiouschristian.blog/2013/09/01/entry-into-jerusalem-ethiopian-style/ </a:t>
            </a:r>
          </a:p>
        </p:txBody>
      </p:sp>
      <p:sp>
        <p:nvSpPr>
          <p:cNvPr id="4" name="Slide Number Placeholder 3"/>
          <p:cNvSpPr>
            <a:spLocks noGrp="1"/>
          </p:cNvSpPr>
          <p:nvPr>
            <p:ph type="sldNum" sz="quarter" idx="5"/>
          </p:nvPr>
        </p:nvSpPr>
        <p:spPr/>
        <p:txBody>
          <a:bodyPr/>
          <a:lstStyle/>
          <a:p>
            <a:fld id="{712D569C-AD6F-4D5A-A034-789B46E22DFE}" type="slidenum">
              <a:rPr lang="en-GB" smtClean="0"/>
              <a:t>22</a:t>
            </a:fld>
            <a:endParaRPr lang="en-GB"/>
          </a:p>
        </p:txBody>
      </p:sp>
    </p:spTree>
    <p:extLst>
      <p:ext uri="{BB962C8B-B14F-4D97-AF65-F5344CB8AC3E}">
        <p14:creationId xmlns:p14="http://schemas.microsoft.com/office/powerpoint/2010/main" val="367496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treasures on the website. It’s worth spending a few minutes looking at other examples of her art as a class. Plenty to choose from!</a:t>
            </a:r>
          </a:p>
        </p:txBody>
      </p:sp>
      <p:sp>
        <p:nvSpPr>
          <p:cNvPr id="4" name="Slide Number Placeholder 3"/>
          <p:cNvSpPr>
            <a:spLocks noGrp="1"/>
          </p:cNvSpPr>
          <p:nvPr>
            <p:ph type="sldNum" sz="quarter" idx="5"/>
          </p:nvPr>
        </p:nvSpPr>
        <p:spPr/>
        <p:txBody>
          <a:bodyPr/>
          <a:lstStyle/>
          <a:p>
            <a:fld id="{712D569C-AD6F-4D5A-A034-789B46E22DFE}" type="slidenum">
              <a:rPr lang="en-GB" smtClean="0"/>
              <a:t>23</a:t>
            </a:fld>
            <a:endParaRPr lang="en-GB"/>
          </a:p>
        </p:txBody>
      </p:sp>
    </p:spTree>
    <p:extLst>
      <p:ext uri="{BB962C8B-B14F-4D97-AF65-F5344CB8AC3E}">
        <p14:creationId xmlns:p14="http://schemas.microsoft.com/office/powerpoint/2010/main" val="1025256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 online tutorial about making a palm cross from a strip leaf – or a strip of paper: https://www.youtube.com/watch?v=znDyR8_POCU </a:t>
            </a:r>
          </a:p>
          <a:p>
            <a:r>
              <a:rPr lang="en-GB" dirty="0"/>
              <a:t>Writing the prayer or reflection: see next slide for some prompts pupils might use.</a:t>
            </a:r>
          </a:p>
        </p:txBody>
      </p:sp>
      <p:sp>
        <p:nvSpPr>
          <p:cNvPr id="4" name="Slide Number Placeholder 3"/>
          <p:cNvSpPr>
            <a:spLocks noGrp="1"/>
          </p:cNvSpPr>
          <p:nvPr>
            <p:ph type="sldNum" sz="quarter" idx="5"/>
          </p:nvPr>
        </p:nvSpPr>
        <p:spPr/>
        <p:txBody>
          <a:bodyPr/>
          <a:lstStyle/>
          <a:p>
            <a:fld id="{712D569C-AD6F-4D5A-A034-789B46E22DFE}" type="slidenum">
              <a:rPr lang="en-GB" smtClean="0"/>
              <a:t>24</a:t>
            </a:fld>
            <a:endParaRPr lang="en-GB"/>
          </a:p>
        </p:txBody>
      </p:sp>
    </p:spTree>
    <p:extLst>
      <p:ext uri="{BB962C8B-B14F-4D97-AF65-F5344CB8AC3E}">
        <p14:creationId xmlns:p14="http://schemas.microsoft.com/office/powerpoint/2010/main" val="804059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7FEFF-26EC-90CA-DB9C-E19E3461C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1158-2EF8-B9DE-7DD6-3D701130D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BB0BA-9E60-0180-D8CC-42790764FE83}"/>
              </a:ext>
            </a:extLst>
          </p:cNvPr>
          <p:cNvSpPr>
            <a:spLocks noGrp="1"/>
          </p:cNvSpPr>
          <p:nvPr>
            <p:ph type="body" idx="1"/>
          </p:nvPr>
        </p:nvSpPr>
        <p:spPr/>
        <p:txBody>
          <a:bodyPr/>
          <a:lstStyle/>
          <a:p>
            <a:r>
              <a:rPr lang="en-GB" dirty="0"/>
              <a:t>Here’s an online tutorial about making a palm cross from a strip leaf – or a strip of paper: https://www.youtube.com/watch?v=znDyR8_POCU </a:t>
            </a:r>
          </a:p>
          <a:p>
            <a:r>
              <a:rPr lang="en-GB" dirty="0"/>
              <a:t>Writing the prayer or reflection: some pupils will not need any prompts for this, but those who are unsure how to write may find it helpful to choose a </a:t>
            </a:r>
            <a:r>
              <a:rPr lang="en-GB"/>
              <a:t>few from </a:t>
            </a:r>
            <a:r>
              <a:rPr lang="en-GB" dirty="0"/>
              <a:t>these seven.</a:t>
            </a:r>
          </a:p>
        </p:txBody>
      </p:sp>
      <p:sp>
        <p:nvSpPr>
          <p:cNvPr id="4" name="Slide Number Placeholder 3">
            <a:extLst>
              <a:ext uri="{FF2B5EF4-FFF2-40B4-BE49-F238E27FC236}">
                <a16:creationId xmlns:a16="http://schemas.microsoft.com/office/drawing/2014/main" id="{DFA02C8F-0ECD-1756-EE5B-4BEF7A4F1B75}"/>
              </a:ext>
            </a:extLst>
          </p:cNvPr>
          <p:cNvSpPr>
            <a:spLocks noGrp="1"/>
          </p:cNvSpPr>
          <p:nvPr>
            <p:ph type="sldNum" sz="quarter" idx="5"/>
          </p:nvPr>
        </p:nvSpPr>
        <p:spPr/>
        <p:txBody>
          <a:bodyPr/>
          <a:lstStyle/>
          <a:p>
            <a:fld id="{712D569C-AD6F-4D5A-A034-789B46E22DFE}" type="slidenum">
              <a:rPr lang="en-GB" smtClean="0"/>
              <a:t>25</a:t>
            </a:fld>
            <a:endParaRPr lang="en-GB"/>
          </a:p>
        </p:txBody>
      </p:sp>
    </p:spTree>
    <p:extLst>
      <p:ext uri="{BB962C8B-B14F-4D97-AF65-F5344CB8AC3E}">
        <p14:creationId xmlns:p14="http://schemas.microsoft.com/office/powerpoint/2010/main" val="2367951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5ED54-2B7D-76BE-1D03-39F568032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98DB7-1500-95EF-079A-7CB78F38B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B8357-75F2-3FAF-F89B-CE9D567995D4}"/>
              </a:ext>
            </a:extLst>
          </p:cNvPr>
          <p:cNvSpPr>
            <a:spLocks noGrp="1"/>
          </p:cNvSpPr>
          <p:nvPr>
            <p:ph type="body" idx="1"/>
          </p:nvPr>
        </p:nvSpPr>
        <p:spPr/>
        <p:txBody>
          <a:bodyPr/>
          <a:lstStyle/>
          <a:p>
            <a:r>
              <a:rPr lang="en-GB" dirty="0"/>
              <a:t>Crosses free to use for the Noun Project</a:t>
            </a:r>
          </a:p>
          <a:p>
            <a:r>
              <a:rPr lang="en-GB" dirty="0"/>
              <a:t>https://thenounproject.com/browse/icons/term/cross/?qv=371962</a:t>
            </a:r>
          </a:p>
          <a:p>
            <a:r>
              <a:rPr lang="en-GB" dirty="0"/>
              <a:t>https://thenounproject.com/browse/icons/term/cross/?qv=185506 </a:t>
            </a:r>
          </a:p>
          <a:p>
            <a:r>
              <a:rPr lang="en-GB" dirty="0"/>
              <a:t>https://thenounproject.com/icon/cross-993478/</a:t>
            </a:r>
          </a:p>
          <a:p>
            <a:r>
              <a:rPr lang="en-GB" dirty="0"/>
              <a:t>https://thenounproject.com/icon/bible-5362955/</a:t>
            </a:r>
          </a:p>
          <a:p>
            <a:r>
              <a:rPr lang="en-GB" dirty="0"/>
              <a:t>https://thenounproject.com/icon/crucifixion-of-jesus-5166462/</a:t>
            </a:r>
          </a:p>
        </p:txBody>
      </p:sp>
      <p:sp>
        <p:nvSpPr>
          <p:cNvPr id="4" name="Slide Number Placeholder 3">
            <a:extLst>
              <a:ext uri="{FF2B5EF4-FFF2-40B4-BE49-F238E27FC236}">
                <a16:creationId xmlns:a16="http://schemas.microsoft.com/office/drawing/2014/main" id="{A20D07D5-E3B1-4D09-B770-D684BE2948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5085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Curriculum often seems to make little space for this kind of conversation. Give it some time, some air, some space. Pupils often have surprising and important things to say about a question like this, and a spiritual education needs to give these opportunities. </a:t>
            </a:r>
          </a:p>
        </p:txBody>
      </p:sp>
      <p:sp>
        <p:nvSpPr>
          <p:cNvPr id="4" name="Slide Number Placeholder 3"/>
          <p:cNvSpPr>
            <a:spLocks noGrp="1"/>
          </p:cNvSpPr>
          <p:nvPr>
            <p:ph type="sldNum" sz="quarter" idx="5"/>
          </p:nvPr>
        </p:nvSpPr>
        <p:spPr/>
        <p:txBody>
          <a:bodyPr/>
          <a:lstStyle/>
          <a:p>
            <a:fld id="{712D569C-AD6F-4D5A-A034-789B46E22DFE}" type="slidenum">
              <a:rPr lang="en-GB" smtClean="0"/>
              <a:t>27</a:t>
            </a:fld>
            <a:endParaRPr lang="en-GB"/>
          </a:p>
        </p:txBody>
      </p:sp>
    </p:spTree>
    <p:extLst>
      <p:ext uri="{BB962C8B-B14F-4D97-AF65-F5344CB8AC3E}">
        <p14:creationId xmlns:p14="http://schemas.microsoft.com/office/powerpoint/2010/main" val="3963545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lessons and resources have been created by Lat Blaylock and Fleur Dorrell in a partnership between the Catholic Bishops’ Conference through its work on the Bible (‘The God who Speaks’), NATRE (who run the Spirited Arts competition) and RE Today. The lessons are free to use, and suitable for RE in any school, connecting in many ways to different schemes of work , wherever pupils use critical and creative skills to explore theological and spiritual questions. https://www.godwhospeaks.uk/  We also thank teachers and pupils who have been involved in developing and trying out the lessons: your contribution has greatly improved </a:t>
            </a:r>
            <a:r>
              <a:rPr lang="en-GB"/>
              <a:t>the project!  </a:t>
            </a:r>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28</a:t>
            </a:fld>
            <a:endParaRPr lang="en-GB"/>
          </a:p>
        </p:txBody>
      </p:sp>
    </p:spTree>
    <p:extLst>
      <p:ext uri="{BB962C8B-B14F-4D97-AF65-F5344CB8AC3E}">
        <p14:creationId xmlns:p14="http://schemas.microsoft.com/office/powerpoint/2010/main" val="2868439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78B6-FB3F-70FC-C149-9AE0B73CB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AEC5-DE61-6B30-2479-E941E9A0E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D2D10-D3DE-B5DF-E43B-F0B4C4F79C06}"/>
              </a:ext>
            </a:extLst>
          </p:cNvPr>
          <p:cNvSpPr>
            <a:spLocks noGrp="1"/>
          </p:cNvSpPr>
          <p:nvPr>
            <p:ph type="body" idx="1"/>
          </p:nvPr>
        </p:nvSpPr>
        <p:spPr/>
        <p:txBody>
          <a:bodyPr/>
          <a:lstStyle/>
          <a:p>
            <a:r>
              <a:rPr lang="en-GB" dirty="0"/>
              <a:t>These lessons and resources have been created by Lat Blaylock and Fleur Dorrell in a partnership between the Catholic Bishops’ Conference through its work on the Bible (‘The God who Speaks’), NATRE (who run the Spirited Arts competition) and RE Today. The lessons are free to use, and suitable for RE in any school, connecting in many ways to different schemes of work , wherever pupils use critical and creative skills to explore theological and spiritual questions. https://www.godwhospeaks.uk/  </a:t>
            </a:r>
            <a:br>
              <a:rPr lang="en-GB" dirty="0"/>
            </a:br>
            <a:r>
              <a:rPr lang="en-GB" dirty="0"/>
              <a:t>We also thank teachers and pupils who have been involved in developing and trying out the lessons: your contribution has greatly improved the project! </a:t>
            </a:r>
          </a:p>
          <a:p>
            <a:r>
              <a:rPr lang="en-GB" dirty="0"/>
              <a:t>We invite you to share interesting examples of your pupils’ work: </a:t>
            </a:r>
            <a:r>
              <a:rPr lang="en-GB" dirty="0" err="1"/>
              <a:t>lat@</a:t>
            </a:r>
            <a:r>
              <a:rPr lang="en-GB" err="1"/>
              <a:t>retoday</a:t>
            </a:r>
            <a:r>
              <a:rPr lang="en-GB"/>
              <a:t>.org.uk </a:t>
            </a:r>
          </a:p>
          <a:p>
            <a:r>
              <a:rPr lang="en-GB"/>
              <a:t> </a:t>
            </a:r>
            <a:endParaRPr lang="en-GB" dirty="0"/>
          </a:p>
        </p:txBody>
      </p:sp>
      <p:sp>
        <p:nvSpPr>
          <p:cNvPr id="4" name="Slide Number Placeholder 3">
            <a:extLst>
              <a:ext uri="{FF2B5EF4-FFF2-40B4-BE49-F238E27FC236}">
                <a16:creationId xmlns:a16="http://schemas.microsoft.com/office/drawing/2014/main" id="{DC9E15D0-9D4F-15B8-90E6-6B6573D2D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606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8DBE-C3D8-6377-4912-D5EEEE77A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BC524-4A88-399B-B54D-0A8CDDAD8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D3DB5-5619-E4E7-9AD4-772EB906BEB5}"/>
              </a:ext>
            </a:extLst>
          </p:cNvPr>
          <p:cNvSpPr>
            <a:spLocks noGrp="1"/>
          </p:cNvSpPr>
          <p:nvPr>
            <p:ph type="body" idx="1"/>
          </p:nvPr>
        </p:nvSpPr>
        <p:spPr/>
        <p:txBody>
          <a:bodyPr/>
          <a:lstStyle/>
          <a:p>
            <a:r>
              <a:rPr lang="en-GB" dirty="0"/>
              <a:t>The specific learning objectives of each of our four primary and four secondary lessons are given on this slide. Our general aims fit in with the purposes of RE as they are articulated in various contexts, for Catholic schools in the RED, for other schools with a religious character, community schools and academies in relation to Agreed Syllabuses and the RE Council’s Statement for Entitlement for RE (which DfE are alert to in their current curriculum review). </a:t>
            </a:r>
          </a:p>
          <a:p>
            <a:endParaRPr lang="en-GB" dirty="0"/>
          </a:p>
          <a:p>
            <a:r>
              <a:rPr lang="en-GB" dirty="0"/>
              <a:t>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a:t>
            </a:r>
            <a:r>
              <a:rPr lang="en-GB" sz="1200" dirty="0">
                <a:solidFill>
                  <a:schemeClr val="bg2">
                    <a:lumMod val="50000"/>
                  </a:schemeClr>
                </a:solidFill>
              </a:rPr>
              <a:t> (A lesson here might not be a single 45-minute learning slot – the activities include some that go deeper and some that give creative opportunities to pupils. So maybe a lesson is two or more sessions, or maybe users will select the activities that work best for them).</a:t>
            </a:r>
            <a:endParaRPr lang="en-GB" dirty="0"/>
          </a:p>
        </p:txBody>
      </p:sp>
      <p:sp>
        <p:nvSpPr>
          <p:cNvPr id="4" name="Slide Number Placeholder 3">
            <a:extLst>
              <a:ext uri="{FF2B5EF4-FFF2-40B4-BE49-F238E27FC236}">
                <a16:creationId xmlns:a16="http://schemas.microsoft.com/office/drawing/2014/main" id="{D0C8BB21-9C1C-ACE3-1767-3F7784988F19}"/>
              </a:ext>
            </a:extLst>
          </p:cNvPr>
          <p:cNvSpPr>
            <a:spLocks noGrp="1"/>
          </p:cNvSpPr>
          <p:nvPr>
            <p:ph type="sldNum" sz="quarter" idx="5"/>
          </p:nvPr>
        </p:nvSpPr>
        <p:spPr/>
        <p:txBody>
          <a:bodyPr/>
          <a:lstStyle/>
          <a:p>
            <a:fld id="{712D569C-AD6F-4D5A-A034-789B46E22DFE}" type="slidenum">
              <a:rPr lang="en-GB" smtClean="0"/>
              <a:t>3</a:t>
            </a:fld>
            <a:endParaRPr lang="en-GB"/>
          </a:p>
        </p:txBody>
      </p:sp>
    </p:spTree>
    <p:extLst>
      <p:ext uri="{BB962C8B-B14F-4D97-AF65-F5344CB8AC3E}">
        <p14:creationId xmlns:p14="http://schemas.microsoft.com/office/powerpoint/2010/main" val="176631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A18B-EF08-74F8-E912-2556C09B4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F16C-9C60-8B71-6B51-F14FB022D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33061-4066-4884-DC59-28F992D37111}"/>
              </a:ext>
            </a:extLst>
          </p:cNvPr>
          <p:cNvSpPr>
            <a:spLocks noGrp="1"/>
          </p:cNvSpPr>
          <p:nvPr>
            <p:ph type="body" idx="1"/>
          </p:nvPr>
        </p:nvSpPr>
        <p:spPr/>
        <p:txBody>
          <a:bodyPr/>
          <a:lstStyle/>
          <a:p>
            <a:r>
              <a:rPr lang="en-GB" dirty="0"/>
              <a:t>Show some actual Palm Crosses if you can. </a:t>
            </a:r>
          </a:p>
          <a:p>
            <a:r>
              <a:rPr lang="en-GB" dirty="0"/>
              <a:t>Introduce the work to pupils in these terms. You don’t have to use all four lessons in the sequence, though they will fit will with units of work about any theological topic in RE. We’ve written the primary lessons for KS2. You may want to adapt them for Yr3 abilities, but we have tried them out with Y4-6 and they work.</a:t>
            </a:r>
          </a:p>
          <a:p>
            <a:r>
              <a:rPr lang="en-GB" dirty="0"/>
              <a:t>Expect pupils to gather, debate and use dialogue about the art they are looking at. Do this in ways that enable them to be creative for themselves. Help all pupils to bring their learning together in pieces of imagination-engaged work. It’s important that they can create work they are proud of: time and quality resources are a great help with this. </a:t>
            </a:r>
          </a:p>
          <a:p>
            <a:r>
              <a:rPr lang="en-GB" dirty="0"/>
              <a:t>https://commons.wikimedia.org/wiki/File:Palm_Crosses_10_47_38_887000.jpeg – picture is free use</a:t>
            </a:r>
          </a:p>
        </p:txBody>
      </p:sp>
      <p:sp>
        <p:nvSpPr>
          <p:cNvPr id="4" name="Slide Number Placeholder 3">
            <a:extLst>
              <a:ext uri="{FF2B5EF4-FFF2-40B4-BE49-F238E27FC236}">
                <a16:creationId xmlns:a16="http://schemas.microsoft.com/office/drawing/2014/main" id="{E86A406A-B9AD-5072-4927-C6EE361BA031}"/>
              </a:ext>
            </a:extLst>
          </p:cNvPr>
          <p:cNvSpPr>
            <a:spLocks noGrp="1"/>
          </p:cNvSpPr>
          <p:nvPr>
            <p:ph type="sldNum" sz="quarter" idx="5"/>
          </p:nvPr>
        </p:nvSpPr>
        <p:spPr/>
        <p:txBody>
          <a:bodyPr/>
          <a:lstStyle/>
          <a:p>
            <a:fld id="{712D569C-AD6F-4D5A-A034-789B46E22DFE}" type="slidenum">
              <a:rPr lang="en-GB" smtClean="0"/>
              <a:t>4</a:t>
            </a:fld>
            <a:endParaRPr lang="en-GB"/>
          </a:p>
        </p:txBody>
      </p:sp>
    </p:spTree>
    <p:extLst>
      <p:ext uri="{BB962C8B-B14F-4D97-AF65-F5344CB8AC3E}">
        <p14:creationId xmlns:p14="http://schemas.microsoft.com/office/powerpoint/2010/main" val="356303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FE86-20E2-3C41-B794-DD2F219E0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B32FD-0B85-F35C-8C23-D81E18F11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78FE2-E3B8-9E51-7C8C-C0BDFAD51CE1}"/>
              </a:ext>
            </a:extLst>
          </p:cNvPr>
          <p:cNvSpPr>
            <a:spLocks noGrp="1"/>
          </p:cNvSpPr>
          <p:nvPr>
            <p:ph type="body" idx="1"/>
          </p:nvPr>
        </p:nvSpPr>
        <p:spPr/>
        <p:txBody>
          <a:bodyPr/>
          <a:lstStyle/>
          <a:p>
            <a:r>
              <a:rPr lang="en-GB" dirty="0"/>
              <a:t>In 2025, the Catholic Bishops’ Conference ran an art exhibition called ‘Cloud of Witnesses’, digitally available here: https://www.godwhospeaks.uk/cloud-of-witnesses-art-exhibition/  ‘The God who Speaks’ is a digital space where Catholic Biblical insights and visions are shared.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Seeking to represent different visions and insights from interfaith integrities, the exhibition was a big success. These art and RE lessons share their work.</a:t>
            </a:r>
          </a:p>
        </p:txBody>
      </p:sp>
      <p:sp>
        <p:nvSpPr>
          <p:cNvPr id="4" name="Slide Number Placeholder 3">
            <a:extLst>
              <a:ext uri="{FF2B5EF4-FFF2-40B4-BE49-F238E27FC236}">
                <a16:creationId xmlns:a16="http://schemas.microsoft.com/office/drawing/2014/main" id="{F81F6FBC-2B44-46FB-8EF4-5B60018CE7A3}"/>
              </a:ext>
            </a:extLst>
          </p:cNvPr>
          <p:cNvSpPr>
            <a:spLocks noGrp="1"/>
          </p:cNvSpPr>
          <p:nvPr>
            <p:ph type="sldNum" sz="quarter" idx="5"/>
          </p:nvPr>
        </p:nvSpPr>
        <p:spPr/>
        <p:txBody>
          <a:bodyPr/>
          <a:lstStyle/>
          <a:p>
            <a:fld id="{712D569C-AD6F-4D5A-A034-789B46E22DFE}" type="slidenum">
              <a:rPr lang="en-GB" smtClean="0"/>
              <a:t>5</a:t>
            </a:fld>
            <a:endParaRPr lang="en-GB"/>
          </a:p>
        </p:txBody>
      </p:sp>
    </p:spTree>
    <p:extLst>
      <p:ext uri="{BB962C8B-B14F-4D97-AF65-F5344CB8AC3E}">
        <p14:creationId xmlns:p14="http://schemas.microsoft.com/office/powerpoint/2010/main" val="64385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more work on different types of crosses if you like – these could be given to children to use as a basis for calligraphy – letter into the shape of each drawing the three words that sum up what this cross stands for – for example:</a:t>
            </a:r>
          </a:p>
          <a:p>
            <a:r>
              <a:rPr lang="en-GB" dirty="0"/>
              <a:t>Crosses free to use from the Noun Project</a:t>
            </a:r>
          </a:p>
          <a:p>
            <a:r>
              <a:rPr lang="en-GB" dirty="0"/>
              <a:t>https://thenounproject.com/browse/icons/term/cross/?qv=371962</a:t>
            </a:r>
          </a:p>
          <a:p>
            <a:r>
              <a:rPr lang="en-GB" dirty="0"/>
              <a:t>https://thenounproject.com/browse/icons/term/cross/?qv=185506 </a:t>
            </a:r>
          </a:p>
          <a:p>
            <a:r>
              <a:rPr lang="en-GB" dirty="0"/>
              <a:t>https://thenounproject.com/icon/cross-993478/</a:t>
            </a:r>
          </a:p>
          <a:p>
            <a:r>
              <a:rPr lang="en-GB" dirty="0"/>
              <a:t>https://thenounproject.com/icon/bible-5362955/</a:t>
            </a:r>
          </a:p>
          <a:p>
            <a:r>
              <a:rPr lang="en-GB" dirty="0"/>
              <a:t>https://thenounproject.com/icon/crucifixion-of-jesus-5166462/</a:t>
            </a:r>
          </a:p>
        </p:txBody>
      </p:sp>
      <p:sp>
        <p:nvSpPr>
          <p:cNvPr id="4" name="Slide Number Placeholder 3"/>
          <p:cNvSpPr>
            <a:spLocks noGrp="1"/>
          </p:cNvSpPr>
          <p:nvPr>
            <p:ph type="sldNum" sz="quarter" idx="5"/>
          </p:nvPr>
        </p:nvSpPr>
        <p:spPr/>
        <p:txBody>
          <a:bodyPr/>
          <a:lstStyle/>
          <a:p>
            <a:fld id="{712D569C-AD6F-4D5A-A034-789B46E22DFE}" type="slidenum">
              <a:rPr lang="en-GB" smtClean="0"/>
              <a:t>6</a:t>
            </a:fld>
            <a:endParaRPr lang="en-GB"/>
          </a:p>
        </p:txBody>
      </p:sp>
    </p:spTree>
    <p:extLst>
      <p:ext uri="{BB962C8B-B14F-4D97-AF65-F5344CB8AC3E}">
        <p14:creationId xmlns:p14="http://schemas.microsoft.com/office/powerpoint/2010/main" val="166535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954B8-C063-361B-1FA0-D0BFD41A4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3C938-435E-CCF0-F7AA-E20266414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9768C-FF2F-B4C4-E73B-7EC4095E0DBE}"/>
              </a:ext>
            </a:extLst>
          </p:cNvPr>
          <p:cNvSpPr>
            <a:spLocks noGrp="1"/>
          </p:cNvSpPr>
          <p:nvPr>
            <p:ph type="body" idx="1"/>
          </p:nvPr>
        </p:nvSpPr>
        <p:spPr/>
        <p:txBody>
          <a:bodyPr/>
          <a:lstStyle/>
          <a:p>
            <a:r>
              <a:rPr lang="en-GB" dirty="0"/>
              <a:t>Crosses free to use for the Noun Project</a:t>
            </a:r>
          </a:p>
          <a:p>
            <a:r>
              <a:rPr lang="en-GB" dirty="0"/>
              <a:t>https://thenounproject.com/browse/icons/term/cross/?qv=371962</a:t>
            </a:r>
          </a:p>
          <a:p>
            <a:r>
              <a:rPr lang="en-GB" dirty="0"/>
              <a:t>https://thenounproject.com/browse/icons/term/cross/?qv=185506 </a:t>
            </a:r>
          </a:p>
          <a:p>
            <a:r>
              <a:rPr lang="en-GB" dirty="0"/>
              <a:t>https://thenounproject.com/icon/cross-993478/</a:t>
            </a:r>
          </a:p>
          <a:p>
            <a:r>
              <a:rPr lang="en-GB" dirty="0"/>
              <a:t>https://thenounproject.com/icon/bible-5362955/</a:t>
            </a:r>
          </a:p>
          <a:p>
            <a:r>
              <a:rPr lang="en-GB" dirty="0"/>
              <a:t>https://thenounproject.com/icon/crucifixion-of-jesus-5166462/</a:t>
            </a:r>
          </a:p>
        </p:txBody>
      </p:sp>
      <p:sp>
        <p:nvSpPr>
          <p:cNvPr id="4" name="Slide Number Placeholder 3">
            <a:extLst>
              <a:ext uri="{FF2B5EF4-FFF2-40B4-BE49-F238E27FC236}">
                <a16:creationId xmlns:a16="http://schemas.microsoft.com/office/drawing/2014/main" id="{156F53C9-B79E-8977-B63B-6A12DA8B2CCC}"/>
              </a:ext>
            </a:extLst>
          </p:cNvPr>
          <p:cNvSpPr>
            <a:spLocks noGrp="1"/>
          </p:cNvSpPr>
          <p:nvPr>
            <p:ph type="sldNum" sz="quarter" idx="5"/>
          </p:nvPr>
        </p:nvSpPr>
        <p:spPr/>
        <p:txBody>
          <a:bodyPr/>
          <a:lstStyle/>
          <a:p>
            <a:fld id="{712D569C-AD6F-4D5A-A034-789B46E22DFE}" type="slidenum">
              <a:rPr lang="en-GB" smtClean="0"/>
              <a:t>7</a:t>
            </a:fld>
            <a:endParaRPr lang="en-GB"/>
          </a:p>
        </p:txBody>
      </p:sp>
    </p:spTree>
    <p:extLst>
      <p:ext uri="{BB962C8B-B14F-4D97-AF65-F5344CB8AC3E}">
        <p14:creationId xmlns:p14="http://schemas.microsoft.com/office/powerpoint/2010/main" val="66932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https://thenounproject.com/icon/palm-sunday-6525869/</a:t>
            </a:r>
          </a:p>
          <a:p>
            <a:r>
              <a:rPr lang="en-GB" dirty="0"/>
              <a:t>Palm Sunday line drawing from the Noun Project</a:t>
            </a:r>
          </a:p>
          <a:p>
            <a:endParaRPr lang="en-GB" dirty="0"/>
          </a:p>
          <a:p>
            <a:r>
              <a:rPr lang="en-GB" dirty="0"/>
              <a:t>It is fine to use this text whether the pupils know the story, or it is new to them: using original Bible texts can open up possibilities for the children to be interpreters. Focus on skill-questions like these: are there any hidden messages in this story? What do you think St. Mark the writer would say was most important about this part of Jesus’ story?</a:t>
            </a:r>
          </a:p>
        </p:txBody>
      </p:sp>
      <p:sp>
        <p:nvSpPr>
          <p:cNvPr id="4" name="Slide Number Placeholder 3"/>
          <p:cNvSpPr>
            <a:spLocks noGrp="1"/>
          </p:cNvSpPr>
          <p:nvPr>
            <p:ph type="sldNum" sz="quarter" idx="5"/>
          </p:nvPr>
        </p:nvSpPr>
        <p:spPr/>
        <p:txBody>
          <a:bodyPr/>
          <a:lstStyle/>
          <a:p>
            <a:fld id="{712D569C-AD6F-4D5A-A034-789B46E22DFE}" type="slidenum">
              <a:rPr lang="en-GB" smtClean="0"/>
              <a:t>8</a:t>
            </a:fld>
            <a:endParaRPr lang="en-GB"/>
          </a:p>
        </p:txBody>
      </p:sp>
    </p:spTree>
    <p:extLst>
      <p:ext uri="{BB962C8B-B14F-4D97-AF65-F5344CB8AC3E}">
        <p14:creationId xmlns:p14="http://schemas.microsoft.com/office/powerpoint/2010/main" val="73696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6E181-A6DE-3DCD-014F-F7986CF29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18098-AC7C-BB42-C8C7-960A6CECC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84FD0-F2CA-0222-45C8-5ABE88154839}"/>
              </a:ext>
            </a:extLst>
          </p:cNvPr>
          <p:cNvSpPr>
            <a:spLocks noGrp="1"/>
          </p:cNvSpPr>
          <p:nvPr>
            <p:ph type="body" idx="1"/>
          </p:nvPr>
        </p:nvSpPr>
        <p:spPr/>
        <p:txBody>
          <a:bodyPr/>
          <a:lstStyle/>
          <a:p>
            <a:r>
              <a:rPr lang="en-GB" dirty="0"/>
              <a:t>Test slightly simplified for readability from the Common English Bible. </a:t>
            </a:r>
          </a:p>
          <a:p>
            <a:r>
              <a:rPr lang="en-GB" dirty="0"/>
              <a:t>Ask the pupils if they know about Palm Sunday, and how this story is commemorated these days around the world. </a:t>
            </a:r>
          </a:p>
          <a:p>
            <a:r>
              <a:rPr lang="en-GB" dirty="0"/>
              <a:t>In 2025, the Catholic Bishops’ Conference ran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p:txBody>
      </p:sp>
      <p:sp>
        <p:nvSpPr>
          <p:cNvPr id="4" name="Slide Number Placeholder 3">
            <a:extLst>
              <a:ext uri="{FF2B5EF4-FFF2-40B4-BE49-F238E27FC236}">
                <a16:creationId xmlns:a16="http://schemas.microsoft.com/office/drawing/2014/main" id="{26F6F980-60E9-38CC-9DE0-89AC25261D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07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5/1/2026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174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5/1/2026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574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5/1/2026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1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5/1/2026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719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5/1/2026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55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5/1/2026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135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5/1/2026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8820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5/1/2026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1512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5/1/2026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9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5/1/2026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703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5/1/2026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4046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5/1/2026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97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godwhospeaks.uk/cloud-of-witnesses-art-exhibi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www.shaeron.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ww.shaeron.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shaeron.com/practic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031CD7-EB57-FB1D-44B3-4A68254E84B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0"/>
            <a:ext cx="12192000" cy="6857990"/>
          </a:xfrm>
          <a:prstGeom prst="rect">
            <a:avLst/>
          </a:prstGeom>
        </p:spPr>
      </p:pic>
      <p:sp useBgFill="1">
        <p:nvSpPr>
          <p:cNvPr id="37" name="Rectangle 36">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4436" y="1066800"/>
            <a:ext cx="4389120"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2EA65-EB56-E7C6-7BB4-78CC1C22FE7E}"/>
              </a:ext>
            </a:extLst>
          </p:cNvPr>
          <p:cNvSpPr>
            <a:spLocks noGrp="1"/>
          </p:cNvSpPr>
          <p:nvPr>
            <p:ph type="ctrTitle"/>
          </p:nvPr>
        </p:nvSpPr>
        <p:spPr>
          <a:xfrm>
            <a:off x="4584032" y="1961147"/>
            <a:ext cx="7101135" cy="2339484"/>
          </a:xfrm>
        </p:spPr>
        <p:txBody>
          <a:bodyPr anchor="t">
            <a:noAutofit/>
          </a:bodyPr>
          <a:lstStyle/>
          <a:p>
            <a:pPr>
              <a:lnSpc>
                <a:spcPct val="90000"/>
              </a:lnSpc>
            </a:pPr>
            <a:r>
              <a:rPr lang="en-GB" sz="4000" b="0" dirty="0">
                <a:solidFill>
                  <a:schemeClr val="accent3">
                    <a:lumMod val="75000"/>
                  </a:schemeClr>
                </a:solidFill>
                <a:latin typeface="Abadi" panose="020B0604020104020204" pitchFamily="34" charset="0"/>
              </a:rPr>
              <a:t>Searching for God</a:t>
            </a:r>
            <a:br>
              <a:rPr lang="en-GB" sz="4000" b="0" dirty="0">
                <a:solidFill>
                  <a:schemeClr val="accent3">
                    <a:lumMod val="75000"/>
                  </a:schemeClr>
                </a:solidFill>
                <a:latin typeface="Abadi" panose="020B0604020104020204" pitchFamily="34" charset="0"/>
              </a:rPr>
            </a:br>
            <a:r>
              <a:rPr lang="en-GB" sz="4000" b="0" dirty="0">
                <a:solidFill>
                  <a:schemeClr val="accent3">
                    <a:lumMod val="75000"/>
                  </a:schemeClr>
                </a:solidFill>
                <a:latin typeface="Abadi" panose="020B0604020104020204" pitchFamily="34" charset="0"/>
              </a:rPr>
              <a:t>Lesson 3, Primary </a:t>
            </a:r>
            <a:br>
              <a:rPr lang="en-GB" sz="4000" b="0" dirty="0">
                <a:solidFill>
                  <a:schemeClr val="accent3">
                    <a:lumMod val="75000"/>
                  </a:schemeClr>
                </a:solidFill>
                <a:latin typeface="Abadi" panose="020B0604020104020204" pitchFamily="34" charset="0"/>
              </a:rPr>
            </a:br>
            <a:r>
              <a:rPr lang="en-GB" sz="4000" b="0" dirty="0">
                <a:solidFill>
                  <a:schemeClr val="accent3">
                    <a:lumMod val="75000"/>
                  </a:schemeClr>
                </a:solidFill>
                <a:latin typeface="Abadi" panose="020B0604020104020204" pitchFamily="34" charset="0"/>
              </a:rPr>
              <a:t>The symbol of Jesus: A Cross.</a:t>
            </a:r>
          </a:p>
        </p:txBody>
      </p:sp>
      <p:sp>
        <p:nvSpPr>
          <p:cNvPr id="3" name="Subtitle 2">
            <a:extLst>
              <a:ext uri="{FF2B5EF4-FFF2-40B4-BE49-F238E27FC236}">
                <a16:creationId xmlns:a16="http://schemas.microsoft.com/office/drawing/2014/main" id="{79D0A5D0-0AA3-D6B0-10F3-729550183D56}"/>
              </a:ext>
            </a:extLst>
          </p:cNvPr>
          <p:cNvSpPr>
            <a:spLocks noGrp="1"/>
          </p:cNvSpPr>
          <p:nvPr>
            <p:ph type="subTitle" idx="1"/>
          </p:nvPr>
        </p:nvSpPr>
        <p:spPr>
          <a:xfrm>
            <a:off x="4584031" y="3979118"/>
            <a:ext cx="7101135" cy="1469915"/>
          </a:xfrm>
        </p:spPr>
        <p:txBody>
          <a:bodyPr>
            <a:normAutofit/>
          </a:bodyPr>
          <a:lstStyle/>
          <a:p>
            <a:pPr>
              <a:lnSpc>
                <a:spcPct val="120000"/>
              </a:lnSpc>
            </a:pPr>
            <a:r>
              <a:rPr lang="en-GB" sz="1500" dirty="0">
                <a:latin typeface="Abadi" panose="020B0604020104020204" pitchFamily="34" charset="0"/>
              </a:rPr>
              <a:t>Creative and thoughtful RE Lessons which use inspirational art from the exhibition ‘Cloud of Witnesses’ Co-</a:t>
            </a:r>
            <a:r>
              <a:rPr lang="en-GB" sz="1500" dirty="0" err="1">
                <a:latin typeface="Abadi" panose="020B0604020104020204" pitchFamily="34" charset="0"/>
              </a:rPr>
              <a:t>cURAted</a:t>
            </a:r>
            <a:r>
              <a:rPr lang="en-GB" sz="1500" dirty="0">
                <a:latin typeface="Abadi" panose="020B0604020104020204" pitchFamily="34" charset="0"/>
              </a:rPr>
              <a:t> by ‘The God who Speaks’</a:t>
            </a:r>
          </a:p>
          <a:p>
            <a:pPr>
              <a:lnSpc>
                <a:spcPct val="120000"/>
              </a:lnSpc>
            </a:pPr>
            <a:r>
              <a:rPr lang="en-GB" sz="1200" dirty="0">
                <a:hlinkClick r:id="rId4"/>
              </a:rPr>
              <a:t>www.godwhospeaks.uk/cloud-of-witnesses-art-exhibition/</a:t>
            </a:r>
            <a:r>
              <a:rPr lang="en-GB" sz="1200" dirty="0"/>
              <a:t> </a:t>
            </a:r>
            <a:endParaRPr lang="en-GB" sz="1200" dirty="0">
              <a:latin typeface="Abadi" panose="020B0604020104020204" pitchFamily="34" charset="0"/>
            </a:endParaRPr>
          </a:p>
        </p:txBody>
      </p:sp>
      <p:cxnSp>
        <p:nvCxnSpPr>
          <p:cNvPr id="39" name="Straight Connector 38">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24436" y="5780876"/>
            <a:ext cx="438912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9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CA51CC-B0AC-F910-F05A-872F81D6D40A}"/>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8C13444-72BA-017C-0285-321C7CFEC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88B99-DFEF-68C9-9CE3-4E890BDD3039}"/>
              </a:ext>
            </a:extLst>
          </p:cNvPr>
          <p:cNvSpPr>
            <a:spLocks noGrp="1"/>
          </p:cNvSpPr>
          <p:nvPr>
            <p:ph type="ctrTitle"/>
          </p:nvPr>
        </p:nvSpPr>
        <p:spPr>
          <a:xfrm>
            <a:off x="640079" y="433142"/>
            <a:ext cx="7132321" cy="4235104"/>
          </a:xfrm>
        </p:spPr>
        <p:txBody>
          <a:bodyPr anchor="t">
            <a:noAutofit/>
          </a:bodyPr>
          <a:lstStyle/>
          <a:p>
            <a:pPr>
              <a:lnSpc>
                <a:spcPct val="90000"/>
              </a:lnSpc>
            </a:pPr>
            <a:r>
              <a:rPr lang="en-GB" sz="2400" b="0" dirty="0">
                <a:latin typeface="Abadi" panose="020B0604020104020204" pitchFamily="34" charset="0"/>
              </a:rPr>
              <a:t>They brought the colt to Jesus and threw their clothes upon it, and he sat on it. Many people spread out their clothes on the road while others spread branches cut from the fields. </a:t>
            </a:r>
            <a:br>
              <a:rPr lang="en-GB" sz="2400" b="0" dirty="0">
                <a:latin typeface="Abadi" panose="020B0604020104020204" pitchFamily="34" charset="0"/>
              </a:rPr>
            </a:br>
            <a:r>
              <a:rPr lang="en-GB" sz="2400" b="0" dirty="0">
                <a:latin typeface="Abadi" panose="020B0604020104020204" pitchFamily="34" charset="0"/>
              </a:rPr>
              <a:t>Those in front of him and those following were shouting, ‘</a:t>
            </a:r>
            <a:r>
              <a:rPr lang="en-GB" sz="2400" b="0" i="1" dirty="0">
                <a:latin typeface="Abadi" panose="020B0604020104020204" pitchFamily="34" charset="0"/>
              </a:rPr>
              <a:t>Hosanna! Blessings on the one who </a:t>
            </a:r>
            <a:br>
              <a:rPr lang="en-GB" sz="2400" b="0" i="1" dirty="0">
                <a:latin typeface="Abadi" panose="020B0604020104020204" pitchFamily="34" charset="0"/>
              </a:rPr>
            </a:br>
            <a:r>
              <a:rPr lang="en-GB" sz="2400" b="0" i="1" dirty="0">
                <a:latin typeface="Abadi" panose="020B0604020104020204" pitchFamily="34" charset="0"/>
              </a:rPr>
              <a:t>comes in the name of the Lord!’ Blessings on the coming kingdom of our ancestor David! Hosanna </a:t>
            </a:r>
            <a:br>
              <a:rPr lang="en-GB" sz="2400" b="0" i="1" dirty="0">
                <a:latin typeface="Abadi" panose="020B0604020104020204" pitchFamily="34" charset="0"/>
              </a:rPr>
            </a:br>
            <a:r>
              <a:rPr lang="en-GB" sz="2400" b="0" i="1" dirty="0">
                <a:latin typeface="Abadi" panose="020B0604020104020204" pitchFamily="34" charset="0"/>
              </a:rPr>
              <a:t>in the highest!” </a:t>
            </a:r>
            <a:r>
              <a:rPr lang="en-GB" sz="2400" b="0" dirty="0">
                <a:latin typeface="Abadi" panose="020B0604020104020204" pitchFamily="34" charset="0"/>
              </a:rPr>
              <a:t>Jesus entered Jerusalem and went into the temple. After he looked around at everything, because it was already late in the evening, he returned to Bethany with the Twelve.</a:t>
            </a:r>
            <a:endParaRPr lang="en-GB" sz="2400" dirty="0">
              <a:latin typeface="Abadi" panose="020B0604020104020204" pitchFamily="34" charset="0"/>
            </a:endParaRPr>
          </a:p>
        </p:txBody>
      </p:sp>
      <p:cxnSp>
        <p:nvCxnSpPr>
          <p:cNvPr id="37" name="Straight Connector 36">
            <a:extLst>
              <a:ext uri="{FF2B5EF4-FFF2-40B4-BE49-F238E27FC236}">
                <a16:creationId xmlns:a16="http://schemas.microsoft.com/office/drawing/2014/main" id="{C709A4DB-06DF-9E03-7305-0AE744802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9397E52-F524-333D-B489-BAB5BBE5FD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2958" y="2252557"/>
            <a:ext cx="4368057" cy="4321956"/>
          </a:xfrm>
          <a:prstGeom prst="rect">
            <a:avLst/>
          </a:prstGeom>
        </p:spPr>
      </p:pic>
    </p:spTree>
    <p:extLst>
      <p:ext uri="{BB962C8B-B14F-4D97-AF65-F5344CB8AC3E}">
        <p14:creationId xmlns:p14="http://schemas.microsoft.com/office/powerpoint/2010/main" val="17587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675-3BBC-DC6E-4588-7E19CBADAA95}"/>
              </a:ext>
            </a:extLst>
          </p:cNvPr>
          <p:cNvSpPr>
            <a:spLocks noGrp="1"/>
          </p:cNvSpPr>
          <p:nvPr>
            <p:ph type="title"/>
          </p:nvPr>
        </p:nvSpPr>
        <p:spPr>
          <a:xfrm>
            <a:off x="673533" y="1226635"/>
            <a:ext cx="5123047" cy="1097280"/>
          </a:xfrm>
        </p:spPr>
        <p:txBody>
          <a:bodyPr>
            <a:normAutofit fontScale="90000"/>
          </a:bodyPr>
          <a:lstStyle/>
          <a:p>
            <a:r>
              <a:rPr lang="en-GB" sz="3600" dirty="0"/>
              <a:t>Bethan, 8, made this picture of Jesus riding into Jerusalem.</a:t>
            </a:r>
            <a:br>
              <a:rPr lang="en-GB" dirty="0"/>
            </a:br>
            <a:br>
              <a:rPr lang="en-GB" dirty="0"/>
            </a:br>
            <a:r>
              <a:rPr lang="en-GB" sz="2700" dirty="0"/>
              <a:t>What do you think is good about her work?</a:t>
            </a:r>
            <a:br>
              <a:rPr lang="en-GB" sz="2700" dirty="0"/>
            </a:br>
            <a:br>
              <a:rPr lang="en-GB" sz="2700" dirty="0"/>
            </a:br>
            <a:r>
              <a:rPr lang="en-GB" sz="2700" dirty="0"/>
              <a:t>How has she made the figure of Jesus stand out?</a:t>
            </a:r>
            <a:br>
              <a:rPr lang="en-GB" sz="2700" dirty="0"/>
            </a:br>
            <a:br>
              <a:rPr lang="en-GB" sz="2700" dirty="0"/>
            </a:br>
            <a:r>
              <a:rPr lang="en-GB" sz="2700" dirty="0"/>
              <a:t>Can you remember what ‘Hosanna’ means?</a:t>
            </a:r>
            <a:endParaRPr lang="en-GB" dirty="0"/>
          </a:p>
        </p:txBody>
      </p:sp>
      <p:pic>
        <p:nvPicPr>
          <p:cNvPr id="5" name="Content Placeholder 4" descr="A child's drawing of a person walking on a road&#10;&#10;AI-generated content may be incorrect.">
            <a:extLst>
              <a:ext uri="{FF2B5EF4-FFF2-40B4-BE49-F238E27FC236}">
                <a16:creationId xmlns:a16="http://schemas.microsoft.com/office/drawing/2014/main" id="{B6ED3621-1B3F-5036-A500-27D7A36D971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75146" y="137478"/>
            <a:ext cx="5919383" cy="6540048"/>
          </a:xfrm>
          <a:ln>
            <a:solidFill>
              <a:schemeClr val="tx1"/>
            </a:solidFill>
          </a:ln>
        </p:spPr>
      </p:pic>
    </p:spTree>
    <p:extLst>
      <p:ext uri="{BB962C8B-B14F-4D97-AF65-F5344CB8AC3E}">
        <p14:creationId xmlns:p14="http://schemas.microsoft.com/office/powerpoint/2010/main" val="282533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2B9EA-6A95-5B07-CD09-06AD4C3B69DB}"/>
              </a:ext>
            </a:extLst>
          </p:cNvPr>
          <p:cNvPicPr>
            <a:picLocks noChangeAspect="1"/>
          </p:cNvPicPr>
          <p:nvPr/>
        </p:nvPicPr>
        <p:blipFill>
          <a:blip r:embed="rId3" cstate="email">
            <a:extLst>
              <a:ext uri="{28A0092B-C50C-407E-A947-70E740481C1C}">
                <a14:useLocalDpi xmlns:a14="http://schemas.microsoft.com/office/drawing/2010/main"/>
              </a:ext>
            </a:extLst>
          </a:blip>
          <a:srcRect l="3639"/>
          <a:stretch>
            <a:fillRect/>
          </a:stretch>
        </p:blipFill>
        <p:spPr>
          <a:xfrm>
            <a:off x="3545194" y="167268"/>
            <a:ext cx="8441032" cy="6300439"/>
          </a:xfrm>
          <a:prstGeom prst="rect">
            <a:avLst/>
          </a:prstGeom>
          <a:ln>
            <a:solidFill>
              <a:schemeClr val="tx1"/>
            </a:solidFill>
          </a:ln>
        </p:spPr>
      </p:pic>
      <p:sp>
        <p:nvSpPr>
          <p:cNvPr id="2" name="Title 1">
            <a:extLst>
              <a:ext uri="{FF2B5EF4-FFF2-40B4-BE49-F238E27FC236}">
                <a16:creationId xmlns:a16="http://schemas.microsoft.com/office/drawing/2014/main" id="{B4FC3C90-F7B7-EF9A-4A50-5F45415F99DB}"/>
              </a:ext>
            </a:extLst>
          </p:cNvPr>
          <p:cNvSpPr>
            <a:spLocks noGrp="1"/>
          </p:cNvSpPr>
          <p:nvPr>
            <p:ph type="ctrTitle"/>
          </p:nvPr>
        </p:nvSpPr>
        <p:spPr>
          <a:xfrm>
            <a:off x="205774" y="1535589"/>
            <a:ext cx="3217649" cy="4497221"/>
          </a:xfrm>
          <a:solidFill>
            <a:schemeClr val="accent3">
              <a:lumMod val="20000"/>
              <a:lumOff val="80000"/>
            </a:schemeClr>
          </a:solidFill>
          <a:ln>
            <a:solidFill>
              <a:schemeClr val="tx1"/>
            </a:solidFill>
          </a:ln>
        </p:spPr>
        <p:txBody>
          <a:bodyPr>
            <a:noAutofit/>
          </a:bodyPr>
          <a:lstStyle/>
          <a:p>
            <a:r>
              <a:rPr lang="en-GB" sz="2000" dirty="0">
                <a:solidFill>
                  <a:schemeClr val="accent3">
                    <a:lumMod val="75000"/>
                  </a:schemeClr>
                </a:solidFill>
              </a:rPr>
              <a:t>Palm Sunday by 8YO Emilia </a:t>
            </a:r>
            <a:br>
              <a:rPr lang="en-GB" sz="2000" dirty="0">
                <a:solidFill>
                  <a:schemeClr val="accent3">
                    <a:lumMod val="75000"/>
                  </a:schemeClr>
                </a:solidFill>
              </a:rPr>
            </a:br>
            <a:br>
              <a:rPr lang="en-GB" sz="2000" dirty="0">
                <a:solidFill>
                  <a:schemeClr val="accent3">
                    <a:lumMod val="75000"/>
                  </a:schemeClr>
                </a:solidFill>
              </a:rPr>
            </a:br>
            <a:r>
              <a:rPr lang="en-GB" sz="2000" dirty="0">
                <a:solidFill>
                  <a:schemeClr val="accent3">
                    <a:lumMod val="75000"/>
                  </a:schemeClr>
                </a:solidFill>
              </a:rPr>
              <a:t>“My picture is based on Palm Sunday and it is called ‘Waiting for Jesus in Surprise.’ </a:t>
            </a:r>
            <a:br>
              <a:rPr lang="en-GB" sz="2000" dirty="0">
                <a:solidFill>
                  <a:schemeClr val="accent3">
                    <a:lumMod val="75000"/>
                  </a:schemeClr>
                </a:solidFill>
              </a:rPr>
            </a:br>
            <a:r>
              <a:rPr lang="en-GB" sz="2000" dirty="0">
                <a:solidFill>
                  <a:schemeClr val="accent3">
                    <a:lumMod val="75000"/>
                  </a:schemeClr>
                </a:solidFill>
              </a:rPr>
              <a:t>My picture shows that everybody was surprised to see Jesus riding on a donkey as he came into Jerusalem. </a:t>
            </a:r>
            <a:br>
              <a:rPr lang="en-GB" sz="2000" dirty="0">
                <a:solidFill>
                  <a:schemeClr val="accent3">
                    <a:lumMod val="75000"/>
                  </a:schemeClr>
                </a:solidFill>
              </a:rPr>
            </a:br>
            <a:r>
              <a:rPr lang="en-GB" sz="2000" dirty="0">
                <a:solidFill>
                  <a:schemeClr val="accent3">
                    <a:lumMod val="75000"/>
                  </a:schemeClr>
                </a:solidFill>
              </a:rPr>
              <a:t>It shows that on that day, everyone loved Jesus, and Jesus loves everyone.”</a:t>
            </a:r>
            <a:br>
              <a:rPr lang="en-GB" sz="2000" dirty="0">
                <a:solidFill>
                  <a:schemeClr val="accent3">
                    <a:lumMod val="75000"/>
                  </a:schemeClr>
                </a:solidFill>
              </a:rPr>
            </a:br>
            <a:endParaRPr lang="en-GB" sz="2000" dirty="0">
              <a:solidFill>
                <a:schemeClr val="accent3">
                  <a:lumMod val="75000"/>
                </a:schemeClr>
              </a:solidFill>
            </a:endParaRPr>
          </a:p>
        </p:txBody>
      </p:sp>
    </p:spTree>
    <p:extLst>
      <p:ext uri="{BB962C8B-B14F-4D97-AF65-F5344CB8AC3E}">
        <p14:creationId xmlns:p14="http://schemas.microsoft.com/office/powerpoint/2010/main" val="17702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CE0F-D00B-14C3-B403-9B62D2606E35}"/>
              </a:ext>
            </a:extLst>
          </p:cNvPr>
          <p:cNvSpPr>
            <a:spLocks noGrp="1"/>
          </p:cNvSpPr>
          <p:nvPr>
            <p:ph type="title"/>
          </p:nvPr>
        </p:nvSpPr>
        <p:spPr>
          <a:xfrm>
            <a:off x="640079" y="1371601"/>
            <a:ext cx="6109637" cy="1097280"/>
          </a:xfrm>
        </p:spPr>
        <p:txBody>
          <a:bodyPr/>
          <a:lstStyle/>
          <a:p>
            <a:r>
              <a:rPr lang="en-GB" dirty="0"/>
              <a:t>Palm Sunday Celebrations</a:t>
            </a:r>
          </a:p>
        </p:txBody>
      </p:sp>
      <p:sp>
        <p:nvSpPr>
          <p:cNvPr id="6" name="TextBox 5">
            <a:extLst>
              <a:ext uri="{FF2B5EF4-FFF2-40B4-BE49-F238E27FC236}">
                <a16:creationId xmlns:a16="http://schemas.microsoft.com/office/drawing/2014/main" id="{CD9311D4-65E5-BB7A-1CB9-161EFEA08230}"/>
              </a:ext>
            </a:extLst>
          </p:cNvPr>
          <p:cNvSpPr txBox="1"/>
          <p:nvPr/>
        </p:nvSpPr>
        <p:spPr>
          <a:xfrm>
            <a:off x="733926" y="2468881"/>
            <a:ext cx="6109636" cy="1015663"/>
          </a:xfrm>
          <a:prstGeom prst="rect">
            <a:avLst/>
          </a:prstGeom>
          <a:noFill/>
        </p:spPr>
        <p:txBody>
          <a:bodyPr wrap="square" rtlCol="0">
            <a:spAutoFit/>
          </a:bodyPr>
          <a:lstStyle/>
          <a:p>
            <a:r>
              <a:rPr lang="en-GB" sz="2000" dirty="0"/>
              <a:t>9 YOs at Alexander Hosea School made a collage of the story of Palm Sunday. Tell your partner what you think it might look like, and then you will see it. </a:t>
            </a:r>
          </a:p>
        </p:txBody>
      </p:sp>
      <p:sp>
        <p:nvSpPr>
          <p:cNvPr id="7" name="TextBox 6">
            <a:extLst>
              <a:ext uri="{FF2B5EF4-FFF2-40B4-BE49-F238E27FC236}">
                <a16:creationId xmlns:a16="http://schemas.microsoft.com/office/drawing/2014/main" id="{A6651A4A-5B8E-3771-42E8-0313621A235D}"/>
              </a:ext>
            </a:extLst>
          </p:cNvPr>
          <p:cNvSpPr txBox="1"/>
          <p:nvPr/>
        </p:nvSpPr>
        <p:spPr>
          <a:xfrm>
            <a:off x="733926" y="3754719"/>
            <a:ext cx="5787190" cy="2246769"/>
          </a:xfrm>
          <a:prstGeom prst="rect">
            <a:avLst/>
          </a:prstGeom>
          <a:noFill/>
        </p:spPr>
        <p:txBody>
          <a:bodyPr wrap="square" rtlCol="0">
            <a:spAutoFit/>
          </a:bodyPr>
          <a:lstStyle/>
          <a:p>
            <a:r>
              <a:rPr lang="en-GB" sz="2000" dirty="0"/>
              <a:t>The city of Jerusalem is in the distance. </a:t>
            </a:r>
          </a:p>
          <a:p>
            <a:r>
              <a:rPr lang="en-GB" sz="2000" dirty="0"/>
              <a:t>The picture is from Jesus’ own point of view: </a:t>
            </a:r>
            <a:br>
              <a:rPr lang="en-GB" sz="2000" dirty="0"/>
            </a:br>
            <a:r>
              <a:rPr lang="en-GB" sz="2000" dirty="0"/>
              <a:t>it’s like you are on the donkey with him.</a:t>
            </a:r>
          </a:p>
          <a:p>
            <a:r>
              <a:rPr lang="en-GB" sz="2000" dirty="0"/>
              <a:t>We counted 12 Palm Trees.</a:t>
            </a:r>
          </a:p>
          <a:p>
            <a:r>
              <a:rPr lang="en-GB" sz="2000" dirty="0"/>
              <a:t>How many people?</a:t>
            </a:r>
          </a:p>
          <a:p>
            <a:r>
              <a:rPr lang="en-GB" sz="2000" dirty="0"/>
              <a:t>How have the artists shown that this is a celebration?</a:t>
            </a:r>
          </a:p>
        </p:txBody>
      </p:sp>
      <p:pic>
        <p:nvPicPr>
          <p:cNvPr id="12" name="Picture 11">
            <a:extLst>
              <a:ext uri="{FF2B5EF4-FFF2-40B4-BE49-F238E27FC236}">
                <a16:creationId xmlns:a16="http://schemas.microsoft.com/office/drawing/2014/main" id="{B0AFA2FF-12E0-537F-53B7-A0FD16B5AC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7178" y="61297"/>
            <a:ext cx="4220792" cy="6735405"/>
          </a:xfrm>
          <a:prstGeom prst="rect">
            <a:avLst/>
          </a:prstGeom>
          <a:ln>
            <a:solidFill>
              <a:schemeClr val="tx1"/>
            </a:solidFill>
          </a:ln>
        </p:spPr>
      </p:pic>
    </p:spTree>
    <p:extLst>
      <p:ext uri="{BB962C8B-B14F-4D97-AF65-F5344CB8AC3E}">
        <p14:creationId xmlns:p14="http://schemas.microsoft.com/office/powerpoint/2010/main" val="3456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6A7BC5-2EF7-0D6B-99E1-7CE02A8838E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238E628-F4C8-4C9E-94E0-B71985B8132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3767308" cy="2334025"/>
          </a:xfrm>
          <a:prstGeom prst="rect">
            <a:avLst/>
          </a:prstGeom>
          <a:ln>
            <a:solidFill>
              <a:schemeClr val="tx1"/>
            </a:solidFill>
          </a:ln>
        </p:spPr>
      </p:pic>
      <p:cxnSp>
        <p:nvCxnSpPr>
          <p:cNvPr id="19" name="Straight Connector 18">
            <a:extLst>
              <a:ext uri="{FF2B5EF4-FFF2-40B4-BE49-F238E27FC236}">
                <a16:creationId xmlns:a16="http://schemas.microsoft.com/office/drawing/2014/main" id="{E16CB74F-F3CC-4B0B-B50E-878BEDB2CF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00016"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83978E-24BC-772C-76C8-415E05E4B055}"/>
              </a:ext>
            </a:extLst>
          </p:cNvPr>
          <p:cNvPicPr>
            <a:picLocks noChangeAspect="1"/>
          </p:cNvPicPr>
          <p:nvPr/>
        </p:nvPicPr>
        <p:blipFill>
          <a:blip r:embed="rId4" cstate="email">
            <a:extLst>
              <a:ext uri="{28A0092B-C50C-407E-A947-70E740481C1C}">
                <a14:useLocalDpi xmlns:a14="http://schemas.microsoft.com/office/drawing/2010/main"/>
              </a:ext>
            </a:extLst>
          </a:blip>
          <a:srcRect r="-3" b="-3"/>
          <a:stretch>
            <a:fillRect/>
          </a:stretch>
        </p:blipFill>
        <p:spPr>
          <a:xfrm>
            <a:off x="20" y="2334025"/>
            <a:ext cx="3767308" cy="2334025"/>
          </a:xfrm>
          <a:prstGeom prst="rect">
            <a:avLst/>
          </a:prstGeom>
          <a:ln>
            <a:solidFill>
              <a:schemeClr val="tx1"/>
            </a:solidFill>
          </a:ln>
        </p:spPr>
      </p:pic>
      <p:pic>
        <p:nvPicPr>
          <p:cNvPr id="5" name="Picture 4">
            <a:extLst>
              <a:ext uri="{FF2B5EF4-FFF2-40B4-BE49-F238E27FC236}">
                <a16:creationId xmlns:a16="http://schemas.microsoft.com/office/drawing/2014/main" id="{7027FBE0-3C1C-D07D-87CC-E5ACF6D0217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4668050"/>
            <a:ext cx="3767308" cy="2189950"/>
          </a:xfrm>
          <a:prstGeom prst="rect">
            <a:avLst/>
          </a:prstGeom>
          <a:ln>
            <a:solidFill>
              <a:schemeClr val="tx1"/>
            </a:solidFill>
          </a:ln>
        </p:spPr>
      </p:pic>
      <p:sp>
        <p:nvSpPr>
          <p:cNvPr id="7" name="TextBox 6">
            <a:extLst>
              <a:ext uri="{FF2B5EF4-FFF2-40B4-BE49-F238E27FC236}">
                <a16:creationId xmlns:a16="http://schemas.microsoft.com/office/drawing/2014/main" id="{3B18041D-D028-BC01-EBE4-1D0D0FD58116}"/>
              </a:ext>
            </a:extLst>
          </p:cNvPr>
          <p:cNvSpPr txBox="1"/>
          <p:nvPr/>
        </p:nvSpPr>
        <p:spPr>
          <a:xfrm>
            <a:off x="4471639" y="1499158"/>
            <a:ext cx="7360453" cy="4890685"/>
          </a:xfrm>
          <a:prstGeom prst="rect">
            <a:avLst/>
          </a:prstGeom>
        </p:spPr>
        <p:txBody>
          <a:bodyPr vert="horz" lIns="91440" tIns="45720" rIns="91440" bIns="45720" rtlCol="0">
            <a:noAutofit/>
          </a:bodyPr>
          <a:lstStyle/>
          <a:p>
            <a:pPr>
              <a:lnSpc>
                <a:spcPct val="120000"/>
              </a:lnSpc>
              <a:spcAft>
                <a:spcPts val="600"/>
              </a:spcAft>
              <a:buSzPct val="87000"/>
              <a:buFont typeface="Arial" panose="020B0604020202020204" pitchFamily="34" charset="0"/>
              <a:buChar char="•"/>
            </a:pPr>
            <a:r>
              <a:rPr lang="en-US" sz="2800" b="1" dirty="0">
                <a:solidFill>
                  <a:schemeClr val="accent5">
                    <a:lumMod val="50000"/>
                  </a:schemeClr>
                </a:solidFill>
              </a:rPr>
              <a:t> What did you like about each piece of art?</a:t>
            </a:r>
          </a:p>
          <a:p>
            <a:pPr>
              <a:lnSpc>
                <a:spcPct val="120000"/>
              </a:lnSpc>
              <a:spcAft>
                <a:spcPts val="600"/>
              </a:spcAft>
              <a:buSzPct val="87000"/>
              <a:buFont typeface="Arial" panose="020B0604020202020204" pitchFamily="34" charset="0"/>
              <a:buChar char="•"/>
            </a:pPr>
            <a:r>
              <a:rPr lang="en-US" sz="2800" b="1" dirty="0">
                <a:solidFill>
                  <a:schemeClr val="accent5">
                    <a:lumMod val="50000"/>
                  </a:schemeClr>
                </a:solidFill>
              </a:rPr>
              <a:t> On the next slide, you will see – and find out about - a modern piece of art connected to the story.</a:t>
            </a:r>
          </a:p>
          <a:p>
            <a:pPr>
              <a:lnSpc>
                <a:spcPct val="120000"/>
              </a:lnSpc>
              <a:spcAft>
                <a:spcPts val="600"/>
              </a:spcAft>
              <a:buSzPct val="87000"/>
              <a:buFont typeface="Arial" panose="020B0604020202020204" pitchFamily="34" charset="0"/>
              <a:buChar char="•"/>
            </a:pPr>
            <a:r>
              <a:rPr lang="en-US" sz="2800" b="1" dirty="0">
                <a:solidFill>
                  <a:schemeClr val="accent5">
                    <a:lumMod val="50000"/>
                  </a:schemeClr>
                </a:solidFill>
              </a:rPr>
              <a:t> Can you see or guess any connections from the 20-centuries old story of Jesus on the donkey and what happens in church today? </a:t>
            </a:r>
          </a:p>
          <a:p>
            <a:pPr>
              <a:lnSpc>
                <a:spcPct val="120000"/>
              </a:lnSpc>
              <a:spcAft>
                <a:spcPts val="600"/>
              </a:spcAft>
              <a:buSzPct val="87000"/>
              <a:buFont typeface="Arial" panose="020B0604020202020204" pitchFamily="34" charset="0"/>
              <a:buChar char="•"/>
            </a:pPr>
            <a:r>
              <a:rPr lang="en-US" sz="2800" b="1" dirty="0">
                <a:solidFill>
                  <a:schemeClr val="accent5">
                    <a:lumMod val="50000"/>
                  </a:schemeClr>
                </a:solidFill>
              </a:rPr>
              <a:t> Is the story connected to peoples’ lives in today’s world? How?</a:t>
            </a:r>
          </a:p>
        </p:txBody>
      </p:sp>
    </p:spTree>
    <p:extLst>
      <p:ext uri="{BB962C8B-B14F-4D97-AF65-F5344CB8AC3E}">
        <p14:creationId xmlns:p14="http://schemas.microsoft.com/office/powerpoint/2010/main" val="287480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1EDD55-536F-D04E-4D36-4B7993FAB49B}"/>
              </a:ext>
            </a:extLst>
          </p:cNvPr>
          <p:cNvSpPr>
            <a:spLocks noGrp="1"/>
          </p:cNvSpPr>
          <p:nvPr>
            <p:ph type="title"/>
          </p:nvPr>
        </p:nvSpPr>
        <p:spPr>
          <a:xfrm rot="5400000">
            <a:off x="8401692" y="2337134"/>
            <a:ext cx="5059278" cy="1094874"/>
          </a:xfrm>
        </p:spPr>
        <p:txBody>
          <a:bodyPr vert="horz" lIns="91440" tIns="45720" rIns="91440" bIns="45720" rtlCol="0" anchor="b">
            <a:normAutofit fontScale="90000"/>
          </a:bodyPr>
          <a:lstStyle/>
          <a:p>
            <a:r>
              <a:rPr lang="en-US" sz="8000" dirty="0"/>
              <a:t>unravelling</a:t>
            </a:r>
          </a:p>
        </p:txBody>
      </p:sp>
      <p:pic>
        <p:nvPicPr>
          <p:cNvPr id="5" name="Content Placeholder 4" descr="A drawing of a cross with a needle&#10;&#10;AI-generated content may be incorrect.">
            <a:extLst>
              <a:ext uri="{FF2B5EF4-FFF2-40B4-BE49-F238E27FC236}">
                <a16:creationId xmlns:a16="http://schemas.microsoft.com/office/drawing/2014/main" id="{5A58FFB4-D06C-CD15-2A9D-D05DD1D3E62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rot="5400000">
            <a:off x="-988779" y="968218"/>
            <a:ext cx="6914007" cy="4977571"/>
          </a:xfrm>
          <a:prstGeom prst="rect">
            <a:avLst/>
          </a:prstGeom>
        </p:spPr>
      </p:pic>
      <p:pic>
        <p:nvPicPr>
          <p:cNvPr id="7" name="Picture 6" descr="A drawing of a bow&#10;&#10;AI-generated content may be incorrect.">
            <a:extLst>
              <a:ext uri="{FF2B5EF4-FFF2-40B4-BE49-F238E27FC236}">
                <a16:creationId xmlns:a16="http://schemas.microsoft.com/office/drawing/2014/main" id="{357B2FD2-CF9A-15AC-00F3-4DC942E20CA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3853505" y="955901"/>
            <a:ext cx="6914007" cy="5002204"/>
          </a:xfrm>
          <a:prstGeom prst="rect">
            <a:avLst/>
          </a:prstGeom>
        </p:spPr>
      </p:pic>
    </p:spTree>
    <p:extLst>
      <p:ext uri="{BB962C8B-B14F-4D97-AF65-F5344CB8AC3E}">
        <p14:creationId xmlns:p14="http://schemas.microsoft.com/office/powerpoint/2010/main" val="160287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68B56-D512-3852-CE20-C8B4E0F0B63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3A8B39E1-AF6B-5C16-D2E4-5DBF6A7047E1}"/>
              </a:ext>
            </a:extLst>
          </p:cNvPr>
          <p:cNvSpPr>
            <a:spLocks noGrp="1"/>
          </p:cNvSpPr>
          <p:nvPr>
            <p:ph type="ctrTitle"/>
          </p:nvPr>
        </p:nvSpPr>
        <p:spPr>
          <a:xfrm>
            <a:off x="5374888" y="258687"/>
            <a:ext cx="6548262" cy="6476649"/>
          </a:xfrm>
          <a:solidFill>
            <a:schemeClr val="bg2">
              <a:lumMod val="90000"/>
            </a:schemeClr>
          </a:solidFill>
        </p:spPr>
        <p:txBody>
          <a:bodyPr>
            <a:normAutofit fontScale="90000"/>
          </a:bodyPr>
          <a:lstStyle/>
          <a:p>
            <a:pPr marL="0" indent="0">
              <a:lnSpc>
                <a:spcPct val="90000"/>
              </a:lnSpc>
            </a:pPr>
            <a:r>
              <a:rPr lang="en-GB" sz="2400" dirty="0">
                <a:solidFill>
                  <a:schemeClr val="accent2">
                    <a:lumMod val="75000"/>
                  </a:schemeClr>
                </a:solidFill>
                <a:latin typeface="Abadi" panose="020B0604020104020204" pitchFamily="34" charset="0"/>
              </a:rPr>
              <a:t>Shaeron Caton Rose  Unravelling, 2021  </a:t>
            </a:r>
            <a:r>
              <a:rPr lang="en-GB" sz="2400" dirty="0">
                <a:solidFill>
                  <a:schemeClr val="accent2">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www.shaeron.com</a:t>
            </a:r>
            <a:r>
              <a:rPr lang="en-GB" sz="2400" dirty="0">
                <a:solidFill>
                  <a:schemeClr val="accent2">
                    <a:lumMod val="75000"/>
                  </a:schemeClr>
                </a:solidFill>
                <a:latin typeface="Abadi" panose="020B0604020104020204" pitchFamily="34" charset="0"/>
              </a:rPr>
              <a:t>   </a:t>
            </a:r>
            <a:br>
              <a:rPr lang="en-GB" sz="2400" dirty="0">
                <a:solidFill>
                  <a:schemeClr val="accent5">
                    <a:lumMod val="50000"/>
                  </a:schemeClr>
                </a:solidFill>
                <a:latin typeface="Abadi" panose="020B0604020104020204" pitchFamily="34" charset="0"/>
              </a:rPr>
            </a:br>
            <a:r>
              <a:rPr lang="en-GB" sz="2400" dirty="0">
                <a:solidFill>
                  <a:schemeClr val="accent5">
                    <a:lumMod val="50000"/>
                  </a:schemeClr>
                </a:solidFill>
                <a:latin typeface="Abadi" panose="020B0604020104020204" pitchFamily="34" charset="0"/>
              </a:rPr>
              <a:t>Shaeron is a Christian, so she is interested in how Bible stories like ‘Palm Sunday’ relate to our lives. </a:t>
            </a:r>
            <a:br>
              <a:rPr lang="en-GB" sz="2400" dirty="0">
                <a:solidFill>
                  <a:schemeClr val="accent5">
                    <a:lumMod val="50000"/>
                  </a:schemeClr>
                </a:solidFill>
                <a:latin typeface="Abadi" panose="020B0604020104020204" pitchFamily="34" charset="0"/>
              </a:rPr>
            </a:br>
            <a:r>
              <a:rPr lang="en-GB" sz="2400" dirty="0">
                <a:solidFill>
                  <a:schemeClr val="accent5">
                    <a:lumMod val="50000"/>
                  </a:schemeClr>
                </a:solidFill>
                <a:latin typeface="Abadi" panose="020B0604020104020204" pitchFamily="34" charset="0"/>
              </a:rPr>
              <a:t>She believes that faith is rather deep and rather wide: symbols can connect us up to the past, and to people all over the world. </a:t>
            </a:r>
            <a:br>
              <a:rPr lang="en-GB" sz="2400" dirty="0">
                <a:solidFill>
                  <a:schemeClr val="accent5">
                    <a:lumMod val="50000"/>
                  </a:schemeClr>
                </a:solidFill>
                <a:latin typeface="Abadi" panose="020B0604020104020204" pitchFamily="34" charset="0"/>
              </a:rPr>
            </a:br>
            <a:r>
              <a:rPr lang="en-GB" sz="2400" dirty="0">
                <a:solidFill>
                  <a:schemeClr val="accent5">
                    <a:lumMod val="50000"/>
                  </a:schemeClr>
                </a:solidFill>
                <a:latin typeface="Abadi" panose="020B0604020104020204" pitchFamily="34" charset="0"/>
              </a:rPr>
              <a:t>In 2021 it was the first Covid lockdown in Lent, the period before Easter. </a:t>
            </a:r>
            <a:r>
              <a:rPr lang="en-GB" sz="2400" dirty="0" err="1">
                <a:solidFill>
                  <a:schemeClr val="accent5">
                    <a:lumMod val="50000"/>
                  </a:schemeClr>
                </a:solidFill>
                <a:latin typeface="Abadi" panose="020B0604020104020204" pitchFamily="34" charset="0"/>
              </a:rPr>
              <a:t>Shaeron</a:t>
            </a:r>
            <a:r>
              <a:rPr lang="en-GB" sz="2400" dirty="0">
                <a:solidFill>
                  <a:schemeClr val="accent5">
                    <a:lumMod val="50000"/>
                  </a:schemeClr>
                </a:solidFill>
                <a:latin typeface="Abadi" panose="020B0604020104020204" pitchFamily="34" charset="0"/>
              </a:rPr>
              <a:t> sent palm leaves though the post to 14 friends. She asked: ‘please make a palm cross and tell me about you during the pandemic.’</a:t>
            </a:r>
            <a:br>
              <a:rPr lang="en-GB" sz="2400" dirty="0">
                <a:solidFill>
                  <a:schemeClr val="accent5">
                    <a:lumMod val="50000"/>
                  </a:schemeClr>
                </a:solidFill>
                <a:latin typeface="Abadi" panose="020B0604020104020204" pitchFamily="34" charset="0"/>
              </a:rPr>
            </a:br>
            <a:r>
              <a:rPr lang="en-GB" sz="2400" dirty="0">
                <a:solidFill>
                  <a:schemeClr val="accent5">
                    <a:lumMod val="50000"/>
                  </a:schemeClr>
                </a:solidFill>
                <a:latin typeface="Abadi" panose="020B0604020104020204" pitchFamily="34" charset="0"/>
              </a:rPr>
              <a:t>When she got the crosses back, she left them to one side for three days before opening the parcels – a safety rule. She felt that opening her friends’ packages was like Easter – finding the beauty, meaning and personal connection in the envelopes!</a:t>
            </a:r>
            <a:br>
              <a:rPr lang="en-GB" sz="2400" dirty="0">
                <a:solidFill>
                  <a:schemeClr val="accent5">
                    <a:lumMod val="50000"/>
                  </a:schemeClr>
                </a:solidFill>
                <a:latin typeface="Abadi" panose="020B0604020104020204" pitchFamily="34" charset="0"/>
              </a:rPr>
            </a:br>
            <a:r>
              <a:rPr lang="en-GB" sz="2400" dirty="0">
                <a:solidFill>
                  <a:schemeClr val="accent5">
                    <a:lumMod val="50000"/>
                  </a:schemeClr>
                </a:solidFill>
                <a:latin typeface="Abadi" panose="020B0604020104020204" pitchFamily="34" charset="0"/>
              </a:rPr>
              <a:t>She made two drawings of Palm Crosses being unravelled as a way of thinking about how faith might help some people in hard times. </a:t>
            </a:r>
            <a:endParaRPr lang="en-GB" sz="1500" dirty="0">
              <a:latin typeface="Abadi" panose="020B0604020104020204" pitchFamily="34" charset="0"/>
            </a:endParaRPr>
          </a:p>
        </p:txBody>
      </p:sp>
      <p:cxnSp>
        <p:nvCxnSpPr>
          <p:cNvPr id="14" name="Straight Connector 13">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E597B41-86C8-773A-98DF-1744CABBB347}"/>
              </a:ext>
            </a:extLst>
          </p:cNvPr>
          <p:cNvPicPr>
            <a:picLocks noChangeAspect="1"/>
          </p:cNvPicPr>
          <p:nvPr/>
        </p:nvPicPr>
        <p:blipFill>
          <a:blip r:embed="rId4" cstate="email">
            <a:extLst>
              <a:ext uri="{28A0092B-C50C-407E-A947-70E740481C1C}">
                <a14:useLocalDpi xmlns:a14="http://schemas.microsoft.com/office/drawing/2010/main"/>
              </a:ext>
            </a:extLst>
          </a:blip>
          <a:srcRect l="1751" t="1584" r="5516" b="6278"/>
          <a:stretch>
            <a:fillRect/>
          </a:stretch>
        </p:blipFill>
        <p:spPr>
          <a:xfrm>
            <a:off x="61400" y="847494"/>
            <a:ext cx="5103513" cy="5018048"/>
          </a:xfrm>
          <a:prstGeom prst="rect">
            <a:avLst/>
          </a:prstGeom>
        </p:spPr>
      </p:pic>
    </p:spTree>
    <p:extLst>
      <p:ext uri="{BB962C8B-B14F-4D97-AF65-F5344CB8AC3E}">
        <p14:creationId xmlns:p14="http://schemas.microsoft.com/office/powerpoint/2010/main" val="3715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08854-7A95-273D-6C89-B5731850B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7C2DA5-D470-A06E-D79B-D4C848865B31}"/>
              </a:ext>
            </a:extLst>
          </p:cNvPr>
          <p:cNvSpPr>
            <a:spLocks noGrp="1"/>
          </p:cNvSpPr>
          <p:nvPr>
            <p:ph type="title"/>
          </p:nvPr>
        </p:nvSpPr>
        <p:spPr>
          <a:xfrm rot="5400000">
            <a:off x="8401692" y="2337134"/>
            <a:ext cx="5059278" cy="1094874"/>
          </a:xfrm>
        </p:spPr>
        <p:txBody>
          <a:bodyPr vert="horz" lIns="91440" tIns="45720" rIns="91440" bIns="45720" rtlCol="0" anchor="b">
            <a:normAutofit fontScale="90000"/>
          </a:bodyPr>
          <a:lstStyle/>
          <a:p>
            <a:r>
              <a:rPr lang="en-US" sz="8000" dirty="0"/>
              <a:t>unravelling</a:t>
            </a:r>
          </a:p>
        </p:txBody>
      </p:sp>
      <p:pic>
        <p:nvPicPr>
          <p:cNvPr id="5" name="Content Placeholder 4" descr="A drawing of a cross with a needle&#10;&#10;AI-generated content may be incorrect.">
            <a:extLst>
              <a:ext uri="{FF2B5EF4-FFF2-40B4-BE49-F238E27FC236}">
                <a16:creationId xmlns:a16="http://schemas.microsoft.com/office/drawing/2014/main" id="{880C5A5A-864F-16BE-ABDC-E5C279F41CE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rot="5400000">
            <a:off x="-988779" y="968218"/>
            <a:ext cx="6914007" cy="4977571"/>
          </a:xfrm>
          <a:prstGeom prst="rect">
            <a:avLst/>
          </a:prstGeom>
        </p:spPr>
      </p:pic>
      <p:pic>
        <p:nvPicPr>
          <p:cNvPr id="7" name="Picture 6" descr="A drawing of a bow&#10;&#10;AI-generated content may be incorrect.">
            <a:extLst>
              <a:ext uri="{FF2B5EF4-FFF2-40B4-BE49-F238E27FC236}">
                <a16:creationId xmlns:a16="http://schemas.microsoft.com/office/drawing/2014/main" id="{C7B3714B-141E-BD8E-9809-74EE5481ABB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3853505" y="955901"/>
            <a:ext cx="6914007" cy="5002204"/>
          </a:xfrm>
          <a:prstGeom prst="rect">
            <a:avLst/>
          </a:prstGeom>
        </p:spPr>
      </p:pic>
    </p:spTree>
    <p:extLst>
      <p:ext uri="{BB962C8B-B14F-4D97-AF65-F5344CB8AC3E}">
        <p14:creationId xmlns:p14="http://schemas.microsoft.com/office/powerpoint/2010/main" val="426373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B5F867-2E75-2E81-FFFC-0A9AFAFC514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17" name="Rectangle 16">
            <a:extLst>
              <a:ext uri="{FF2B5EF4-FFF2-40B4-BE49-F238E27FC236}">
                <a16:creationId xmlns:a16="http://schemas.microsoft.com/office/drawing/2014/main" id="{18EE42F0-2470-417A-8666-6E3266FE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9671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7" name="Picture 6">
            <a:extLst>
              <a:ext uri="{FF2B5EF4-FFF2-40B4-BE49-F238E27FC236}">
                <a16:creationId xmlns:a16="http://schemas.microsoft.com/office/drawing/2014/main" id="{39A386E0-1DEA-F0DC-6F33-1A23BC61BFE1}"/>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b="-1"/>
          <a:stretch>
            <a:fillRect/>
          </a:stretch>
        </p:blipFill>
        <p:spPr>
          <a:xfrm>
            <a:off x="2553" y="10"/>
            <a:ext cx="5694160" cy="6857990"/>
          </a:xfrm>
          <a:prstGeom prst="rect">
            <a:avLst/>
          </a:prstGeom>
          <a:ln>
            <a:solidFill>
              <a:schemeClr val="tx1"/>
            </a:solidFill>
          </a:ln>
        </p:spPr>
      </p:pic>
      <p:sp>
        <p:nvSpPr>
          <p:cNvPr id="2" name="Title 1">
            <a:extLst>
              <a:ext uri="{FF2B5EF4-FFF2-40B4-BE49-F238E27FC236}">
                <a16:creationId xmlns:a16="http://schemas.microsoft.com/office/drawing/2014/main" id="{AAAB3AAB-907F-2194-B013-E11D4287294E}"/>
              </a:ext>
            </a:extLst>
          </p:cNvPr>
          <p:cNvSpPr>
            <a:spLocks noGrp="1"/>
          </p:cNvSpPr>
          <p:nvPr>
            <p:ph type="ctrTitle"/>
          </p:nvPr>
        </p:nvSpPr>
        <p:spPr>
          <a:xfrm>
            <a:off x="360557" y="1161292"/>
            <a:ext cx="5036633" cy="4535415"/>
          </a:xfrm>
        </p:spPr>
        <p:txBody>
          <a:bodyPr vert="horz" lIns="91440" tIns="45720" rIns="91440" bIns="45720" rtlCol="0" anchor="b">
            <a:normAutofit fontScale="90000"/>
          </a:bodyPr>
          <a:lstStyle/>
          <a:p>
            <a:pPr marL="0" indent="0">
              <a:lnSpc>
                <a:spcPct val="90000"/>
              </a:lnSpc>
            </a:pPr>
            <a:r>
              <a:rPr lang="en-US" sz="2000" dirty="0">
                <a:solidFill>
                  <a:srgbClr val="FFFFFF"/>
                </a:solidFill>
              </a:rPr>
              <a:t>Shaeron Caton Rose  Unravelling, 2021  </a:t>
            </a:r>
            <a:r>
              <a:rPr lang="en-US" sz="2000" dirty="0">
                <a:solidFill>
                  <a:srgbClr val="FFFFFF"/>
                </a:solidFill>
                <a:hlinkClick r:id="rId4"/>
              </a:rPr>
              <a:t>www.shaeron.com</a:t>
            </a:r>
            <a:r>
              <a:rPr lang="en-US" sz="2000" dirty="0">
                <a:solidFill>
                  <a:srgbClr val="FFFFFF"/>
                </a:solidFill>
              </a:rPr>
              <a:t>   </a:t>
            </a:r>
            <a:br>
              <a:rPr lang="en-US" sz="2000" dirty="0">
                <a:solidFill>
                  <a:srgbClr val="FFFFFF"/>
                </a:solidFill>
              </a:rPr>
            </a:br>
            <a:br>
              <a:rPr lang="en-US" sz="2000" dirty="0">
                <a:solidFill>
                  <a:srgbClr val="FFFFFF"/>
                </a:solidFill>
              </a:rPr>
            </a:br>
            <a:r>
              <a:rPr lang="en-US" sz="2200" dirty="0">
                <a:solidFill>
                  <a:srgbClr val="FFFFFF"/>
                </a:solidFill>
              </a:rPr>
              <a:t>Questions for discussion:</a:t>
            </a:r>
            <a:br>
              <a:rPr lang="en-US" sz="2200" dirty="0">
                <a:solidFill>
                  <a:srgbClr val="FFFFFF"/>
                </a:solidFill>
              </a:rPr>
            </a:br>
            <a:r>
              <a:rPr lang="en-US" sz="2200" dirty="0">
                <a:solidFill>
                  <a:srgbClr val="FFFFFF"/>
                </a:solidFill>
              </a:rPr>
              <a:t>1. ‘Unravelling’ is about things being taken to pieces. </a:t>
            </a:r>
            <a:br>
              <a:rPr lang="en-US" sz="2200" dirty="0">
                <a:solidFill>
                  <a:srgbClr val="FFFFFF"/>
                </a:solidFill>
              </a:rPr>
            </a:br>
            <a:r>
              <a:rPr lang="en-US" sz="2200" dirty="0">
                <a:solidFill>
                  <a:srgbClr val="FFFFFF"/>
                </a:solidFill>
              </a:rPr>
              <a:t>Why do you think Shaeron chose this title?</a:t>
            </a:r>
            <a:br>
              <a:rPr lang="en-US" sz="2200" dirty="0">
                <a:solidFill>
                  <a:srgbClr val="FFFFFF"/>
                </a:solidFill>
              </a:rPr>
            </a:br>
            <a:br>
              <a:rPr lang="en-US" sz="2200" dirty="0">
                <a:solidFill>
                  <a:srgbClr val="FFFFFF"/>
                </a:solidFill>
              </a:rPr>
            </a:br>
            <a:r>
              <a:rPr lang="en-US" sz="2200" dirty="0">
                <a:solidFill>
                  <a:srgbClr val="FFFFFF"/>
                </a:solidFill>
              </a:rPr>
              <a:t>2. On Palm Sunday, Jesus gets a big welcome, He’s praised by huge cheering crowds. He has a good day. What </a:t>
            </a:r>
            <a:r>
              <a:rPr lang="en-US" sz="2200" dirty="0" err="1">
                <a:solidFill>
                  <a:srgbClr val="FFFFFF"/>
                </a:solidFill>
              </a:rPr>
              <a:t>unravelled</a:t>
            </a:r>
            <a:r>
              <a:rPr lang="en-US" sz="2200" dirty="0">
                <a:solidFill>
                  <a:srgbClr val="FFFFFF"/>
                </a:solidFill>
              </a:rPr>
              <a:t> for Jesus in the next few days, and why?</a:t>
            </a:r>
            <a:br>
              <a:rPr lang="en-US" sz="2200" dirty="0">
                <a:solidFill>
                  <a:srgbClr val="FFFFFF"/>
                </a:solidFill>
              </a:rPr>
            </a:br>
            <a:br>
              <a:rPr lang="en-US" sz="2200" dirty="0">
                <a:solidFill>
                  <a:srgbClr val="FFFFFF"/>
                </a:solidFill>
              </a:rPr>
            </a:br>
            <a:r>
              <a:rPr lang="en-US" sz="2200" dirty="0">
                <a:solidFill>
                  <a:srgbClr val="FFFFFF"/>
                </a:solidFill>
              </a:rPr>
              <a:t>3. Good Friday is a story about a tragic death. So why is it called ‘Good’?</a:t>
            </a:r>
            <a:br>
              <a:rPr lang="en-US" sz="2200" dirty="0">
                <a:solidFill>
                  <a:srgbClr val="FFFFFF"/>
                </a:solidFill>
              </a:rPr>
            </a:br>
            <a:br>
              <a:rPr lang="en-US" sz="2200" dirty="0">
                <a:solidFill>
                  <a:srgbClr val="FFFFFF"/>
                </a:solidFill>
              </a:rPr>
            </a:br>
            <a:r>
              <a:rPr lang="en-US" sz="2200" dirty="0">
                <a:solidFill>
                  <a:srgbClr val="FFFFFF"/>
                </a:solidFill>
              </a:rPr>
              <a:t>4. Is a Palm Cross a symbol of sadness, or hope, or danger – or something else?</a:t>
            </a:r>
          </a:p>
        </p:txBody>
      </p:sp>
      <p:cxnSp>
        <p:nvCxnSpPr>
          <p:cNvPr id="19" name="Straight Connector 18">
            <a:extLst>
              <a:ext uri="{FF2B5EF4-FFF2-40B4-BE49-F238E27FC236}">
                <a16:creationId xmlns:a16="http://schemas.microsoft.com/office/drawing/2014/main" id="{B90DD1AA-9FC9-0AF2-B563-CA13C179FB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720" y="604092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F5A6A0-AA74-CD40-4D5E-EB06D5E87894}"/>
              </a:ext>
            </a:extLst>
          </p:cNvPr>
          <p:cNvSpPr txBox="1"/>
          <p:nvPr/>
        </p:nvSpPr>
        <p:spPr>
          <a:xfrm>
            <a:off x="6003758" y="240632"/>
            <a:ext cx="5827685" cy="6328610"/>
          </a:xfrm>
          <a:prstGeom prst="rect">
            <a:avLst/>
          </a:prstGeom>
        </p:spPr>
        <p:txBody>
          <a:bodyPr vert="horz" lIns="91440" tIns="45720" rIns="91440" bIns="45720" rtlCol="0">
            <a:normAutofit/>
          </a:bodyPr>
          <a:lstStyle/>
          <a:p>
            <a:pPr>
              <a:lnSpc>
                <a:spcPct val="120000"/>
              </a:lnSpc>
              <a:spcAft>
                <a:spcPts val="600"/>
              </a:spcAft>
              <a:buSzPct val="87000"/>
              <a:buFont typeface="Arial" panose="020B0604020202020204" pitchFamily="34" charset="0"/>
              <a:buChar char="•"/>
            </a:pPr>
            <a:r>
              <a:rPr lang="en-US" sz="2400" b="1" dirty="0"/>
              <a:t> Many churches celebrate Palm Sunday using Palm Crosses. </a:t>
            </a:r>
          </a:p>
          <a:p>
            <a:pPr>
              <a:lnSpc>
                <a:spcPct val="120000"/>
              </a:lnSpc>
              <a:spcAft>
                <a:spcPts val="600"/>
              </a:spcAft>
              <a:buSzPct val="87000"/>
              <a:buFont typeface="Arial" panose="020B0604020202020204" pitchFamily="34" charset="0"/>
              <a:buChar char="•"/>
            </a:pPr>
            <a:r>
              <a:rPr lang="en-US" sz="2400" b="1" dirty="0"/>
              <a:t> These are made from dried palm leaves, folded together in a clever way to make the shape of a cross. </a:t>
            </a:r>
          </a:p>
          <a:p>
            <a:pPr>
              <a:lnSpc>
                <a:spcPct val="120000"/>
              </a:lnSpc>
              <a:spcAft>
                <a:spcPts val="600"/>
              </a:spcAft>
              <a:buSzPct val="87000"/>
              <a:buFont typeface="Arial" panose="020B0604020202020204" pitchFamily="34" charset="0"/>
              <a:buChar char="•"/>
            </a:pPr>
            <a:r>
              <a:rPr lang="en-US" sz="2400" b="1" dirty="0"/>
              <a:t> It’s a symbol that links to several parts of the Easter story. </a:t>
            </a:r>
          </a:p>
          <a:p>
            <a:pPr>
              <a:lnSpc>
                <a:spcPct val="120000"/>
              </a:lnSpc>
              <a:spcAft>
                <a:spcPts val="600"/>
              </a:spcAft>
              <a:buSzPct val="87000"/>
              <a:buFont typeface="Arial" panose="020B0604020202020204" pitchFamily="34" charset="0"/>
              <a:buChar char="•"/>
            </a:pPr>
            <a:r>
              <a:rPr lang="en-US" sz="2400" b="1" dirty="0"/>
              <a:t> Some Christians keep the Palm Crosses for nearly a year, then burn them to make ash to use on the following Ash Wednesday. Ash is a symbol of sorrow. Christians make a sign of the cross in ash on their foreheads on Ash Wednesday.</a:t>
            </a:r>
          </a:p>
        </p:txBody>
      </p:sp>
    </p:spTree>
    <p:extLst>
      <p:ext uri="{BB962C8B-B14F-4D97-AF65-F5344CB8AC3E}">
        <p14:creationId xmlns:p14="http://schemas.microsoft.com/office/powerpoint/2010/main" val="39581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49C984-E6D4-0EEC-CA8C-90D3A0573E48}"/>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rawing of a cross with a needle&#10;&#10;AI-generated content may be incorrect.">
            <a:extLst>
              <a:ext uri="{FF2B5EF4-FFF2-40B4-BE49-F238E27FC236}">
                <a16:creationId xmlns:a16="http://schemas.microsoft.com/office/drawing/2014/main" id="{A0DF8775-D91A-CCF5-4D8A-953141176C5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rot="5400000">
            <a:off x="821951" y="1072287"/>
            <a:ext cx="6540230" cy="4708480"/>
          </a:xfrm>
          <a:prstGeom prst="rect">
            <a:avLst/>
          </a:prstGeom>
          <a:ln>
            <a:noFill/>
          </a:ln>
          <a:effectLst>
            <a:outerShdw blurRad="292100" dist="139700" dir="2700000" algn="tl" rotWithShape="0">
              <a:srgbClr val="333333">
                <a:alpha val="65000"/>
              </a:srgbClr>
            </a:outerShdw>
          </a:effectLst>
        </p:spPr>
      </p:pic>
      <p:pic>
        <p:nvPicPr>
          <p:cNvPr id="7" name="Picture 6" descr="A drawing of a bow&#10;&#10;AI-generated content may be incorrect.">
            <a:extLst>
              <a:ext uri="{FF2B5EF4-FFF2-40B4-BE49-F238E27FC236}">
                <a16:creationId xmlns:a16="http://schemas.microsoft.com/office/drawing/2014/main" id="{33CC6E14-7690-7383-E855-5AD674BFF9F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5842762" y="1060636"/>
            <a:ext cx="6540230" cy="4731782"/>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7A5B390E-2D0E-57A3-8078-CEDD194D4732}"/>
              </a:ext>
            </a:extLst>
          </p:cNvPr>
          <p:cNvSpPr txBox="1">
            <a:spLocks/>
          </p:cNvSpPr>
          <p:nvPr/>
        </p:nvSpPr>
        <p:spPr>
          <a:xfrm rot="16200000">
            <a:off x="-1660726" y="2469482"/>
            <a:ext cx="5059278" cy="1094874"/>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8000"/>
              <a:t>unravelling</a:t>
            </a:r>
            <a:endParaRPr lang="en-US" sz="8000" dirty="0"/>
          </a:p>
        </p:txBody>
      </p:sp>
    </p:spTree>
    <p:extLst>
      <p:ext uri="{BB962C8B-B14F-4D97-AF65-F5344CB8AC3E}">
        <p14:creationId xmlns:p14="http://schemas.microsoft.com/office/powerpoint/2010/main" val="4237121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EA84C5-9CBC-8C4E-92AA-A5E5528B5C44}"/>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B6A3C6-37F1-251B-4F43-D581BC8F23B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0" y="0"/>
            <a:ext cx="12192000" cy="6857990"/>
          </a:xfrm>
          <a:prstGeom prst="rect">
            <a:avLst/>
          </a:prstGeom>
        </p:spPr>
      </p:pic>
      <p:sp useBgFill="1">
        <p:nvSpPr>
          <p:cNvPr id="61" name="Rectangle 60">
            <a:extLst>
              <a:ext uri="{FF2B5EF4-FFF2-40B4-BE49-F238E27FC236}">
                <a16:creationId xmlns:a16="http://schemas.microsoft.com/office/drawing/2014/main" id="{D30DD7D3-2712-4491-B2C2-5FC23330C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569" y="1066800"/>
            <a:ext cx="5128322"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AAE6C-A5A4-FA5C-5808-E7ADFA6D8A15}"/>
              </a:ext>
            </a:extLst>
          </p:cNvPr>
          <p:cNvSpPr>
            <a:spLocks noGrp="1"/>
          </p:cNvSpPr>
          <p:nvPr>
            <p:ph type="ctrTitle"/>
          </p:nvPr>
        </p:nvSpPr>
        <p:spPr>
          <a:xfrm>
            <a:off x="674312" y="1198789"/>
            <a:ext cx="7131542" cy="4254157"/>
          </a:xfrm>
        </p:spPr>
        <p:txBody>
          <a:bodyPr anchor="t">
            <a:noAutofit/>
          </a:bodyPr>
          <a:lstStyle/>
          <a:p>
            <a:pPr>
              <a:lnSpc>
                <a:spcPct val="90000"/>
              </a:lnSpc>
            </a:pPr>
            <a:r>
              <a:rPr lang="en-GB" sz="2400" dirty="0">
                <a:solidFill>
                  <a:schemeClr val="accent5">
                    <a:lumMod val="50000"/>
                  </a:schemeClr>
                </a:solidFill>
                <a:latin typeface="Abadi" panose="020B0604020104020204" pitchFamily="34" charset="0"/>
              </a:rPr>
              <a:t>Searching for God: Aims</a:t>
            </a:r>
            <a:br>
              <a:rPr lang="en-GB" sz="2100" dirty="0">
                <a:solidFill>
                  <a:schemeClr val="accent3">
                    <a:lumMod val="75000"/>
                  </a:schemeClr>
                </a:solidFill>
                <a:latin typeface="Abadi" panose="020B0604020104020204" pitchFamily="34" charset="0"/>
              </a:rPr>
            </a:b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These lessons aim to enable learners to:</a:t>
            </a:r>
            <a:br>
              <a:rPr lang="en-GB" sz="2100" dirty="0">
                <a:solidFill>
                  <a:schemeClr val="accent3">
                    <a:lumMod val="75000"/>
                  </a:schemeClr>
                </a:solidFill>
                <a:latin typeface="Abadi" panose="020B0604020104020204" pitchFamily="34" charset="0"/>
              </a:rPr>
            </a:b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a. Think about art works that express big ideas about God and spiritual questions.</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b. Develop broad minded and open-hearted responses to the ideas of others.</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c. Consider religious teachings about God for themselves.</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d. Respond creatively for themselves to theological learning in RE.</a:t>
            </a:r>
            <a:br>
              <a:rPr lang="en-GB" sz="2100" dirty="0">
                <a:solidFill>
                  <a:schemeClr val="accent3">
                    <a:lumMod val="75000"/>
                  </a:schemeClr>
                </a:solidFill>
                <a:latin typeface="Abadi" panose="020B0604020104020204" pitchFamily="34" charset="0"/>
              </a:rPr>
            </a:br>
            <a:br>
              <a:rPr lang="en-GB" sz="2100" i="1" dirty="0">
                <a:solidFill>
                  <a:schemeClr val="accent3">
                    <a:lumMod val="75000"/>
                  </a:schemeClr>
                </a:solidFill>
                <a:latin typeface="Abadi" panose="020B0604020104020204" pitchFamily="34" charset="0"/>
              </a:rPr>
            </a:br>
            <a:r>
              <a:rPr lang="en-GB" sz="2100" i="1" dirty="0">
                <a:solidFill>
                  <a:schemeClr val="accent3">
                    <a:lumMod val="75000"/>
                  </a:schemeClr>
                </a:solidFill>
                <a:latin typeface="Abadi" panose="020B0604020104020204" pitchFamily="34" charset="0"/>
              </a:rPr>
              <a:t>These aims mean each lesson intends to be theological, interfaith-informed, rooted in religious ideas and creative.</a:t>
            </a:r>
          </a:p>
        </p:txBody>
      </p:sp>
      <p:sp>
        <p:nvSpPr>
          <p:cNvPr id="3" name="Subtitle 2">
            <a:extLst>
              <a:ext uri="{FF2B5EF4-FFF2-40B4-BE49-F238E27FC236}">
                <a16:creationId xmlns:a16="http://schemas.microsoft.com/office/drawing/2014/main" id="{649B5490-AA8D-B0C0-148F-9B19CAE29A9E}"/>
              </a:ext>
            </a:extLst>
          </p:cNvPr>
          <p:cNvSpPr>
            <a:spLocks noGrp="1"/>
          </p:cNvSpPr>
          <p:nvPr>
            <p:ph type="subTitle" idx="1"/>
          </p:nvPr>
        </p:nvSpPr>
        <p:spPr>
          <a:xfrm>
            <a:off x="2520177" y="5755324"/>
            <a:ext cx="5897624" cy="1066146"/>
          </a:xfrm>
        </p:spPr>
        <p:txBody>
          <a:bodyPr>
            <a:normAutofit fontScale="92500"/>
          </a:bodyPr>
          <a:lstStyle/>
          <a:p>
            <a:pPr algn="ctr">
              <a:lnSpc>
                <a:spcPct val="120000"/>
              </a:lnSpc>
            </a:pPr>
            <a:r>
              <a:rPr lang="en-GB" sz="1600" dirty="0">
                <a:latin typeface="Abadi" panose="020B0604020104020204" pitchFamily="34" charset="0"/>
              </a:rPr>
              <a:t>RE Lessons which use inspirational art from the exhibition ‘CLOUD OF WITNESSES’ Co-</a:t>
            </a:r>
            <a:r>
              <a:rPr lang="en-GB" sz="1600" dirty="0" err="1">
                <a:latin typeface="Abadi" panose="020B0604020104020204" pitchFamily="34" charset="0"/>
              </a:rPr>
              <a:t>CURAted</a:t>
            </a:r>
            <a:r>
              <a:rPr lang="en-GB" sz="1600" dirty="0">
                <a:latin typeface="Abadi" panose="020B0604020104020204" pitchFamily="34" charset="0"/>
              </a:rPr>
              <a:t> by ‘The God who Speaks’</a:t>
            </a:r>
          </a:p>
        </p:txBody>
      </p:sp>
      <p:cxnSp>
        <p:nvCxnSpPr>
          <p:cNvPr id="62" name="Straight Connector 61">
            <a:extLst>
              <a:ext uri="{FF2B5EF4-FFF2-40B4-BE49-F238E27FC236}">
                <a16:creationId xmlns:a16="http://schemas.microsoft.com/office/drawing/2014/main" id="{FFD0734C-004D-4938-8EA0-2C3867A11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37" y="5780876"/>
            <a:ext cx="5131168"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0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5">
            <a:extLst>
              <a:ext uri="{FF2B5EF4-FFF2-40B4-BE49-F238E27FC236}">
                <a16:creationId xmlns:a16="http://schemas.microsoft.com/office/drawing/2014/main" id="{32931383-9BF2-8DB0-70C2-370A9FD6F626}"/>
              </a:ext>
            </a:extLst>
          </p:cNvPr>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a:off x="1" y="0"/>
            <a:ext cx="5696712" cy="6857990"/>
          </a:xfrm>
          <a:prstGeom prst="rect">
            <a:avLst/>
          </a:prstGeom>
          <a:ln>
            <a:solidFill>
              <a:schemeClr val="tx1"/>
            </a:solidFill>
          </a:ln>
        </p:spPr>
      </p:pic>
      <p:sp>
        <p:nvSpPr>
          <p:cNvPr id="13" name="Rectangle 12">
            <a:extLst>
              <a:ext uri="{FF2B5EF4-FFF2-40B4-BE49-F238E27FC236}">
                <a16:creationId xmlns:a16="http://schemas.microsoft.com/office/drawing/2014/main" id="{F7017262-EEEC-4F5E-917D-A55E68A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375" y="-480370"/>
            <a:ext cx="4735963" cy="5696712"/>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EC390135-583E-978D-BFAD-A80D853842C0}"/>
              </a:ext>
            </a:extLst>
          </p:cNvPr>
          <p:cNvSpPr>
            <a:spLocks noGrp="1"/>
          </p:cNvSpPr>
          <p:nvPr>
            <p:ph type="title"/>
          </p:nvPr>
        </p:nvSpPr>
        <p:spPr>
          <a:xfrm>
            <a:off x="642519" y="1371601"/>
            <a:ext cx="4023360" cy="2671482"/>
          </a:xfrm>
        </p:spPr>
        <p:txBody>
          <a:bodyPr>
            <a:normAutofit/>
          </a:bodyPr>
          <a:lstStyle/>
          <a:p>
            <a:r>
              <a:rPr lang="en-GB" dirty="0">
                <a:solidFill>
                  <a:srgbClr val="FFFFFF"/>
                </a:solidFill>
              </a:rPr>
              <a:t>What did people think? </a:t>
            </a:r>
            <a:br>
              <a:rPr lang="en-GB" dirty="0">
                <a:solidFill>
                  <a:srgbClr val="FFFFFF"/>
                </a:solidFill>
              </a:rPr>
            </a:br>
            <a:r>
              <a:rPr lang="en-GB" dirty="0">
                <a:solidFill>
                  <a:srgbClr val="FFFFFF"/>
                </a:solidFill>
              </a:rPr>
              <a:t>What do you think?</a:t>
            </a:r>
          </a:p>
        </p:txBody>
      </p:sp>
      <p:cxnSp>
        <p:nvCxnSpPr>
          <p:cNvPr id="15" name="Straight Connector 14">
            <a:extLst>
              <a:ext uri="{FF2B5EF4-FFF2-40B4-BE49-F238E27FC236}">
                <a16:creationId xmlns:a16="http://schemas.microsoft.com/office/drawing/2014/main" id="{9A3EDAAA-869E-4AA2-A7CE-BF2C02596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718"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FF4B6F-BD82-FF84-52F4-EDA0EB25BDA8}"/>
              </a:ext>
            </a:extLst>
          </p:cNvPr>
          <p:cNvSpPr>
            <a:spLocks noGrp="1"/>
          </p:cNvSpPr>
          <p:nvPr>
            <p:ph idx="1"/>
          </p:nvPr>
        </p:nvSpPr>
        <p:spPr>
          <a:xfrm>
            <a:off x="5919538" y="276727"/>
            <a:ext cx="5871410" cy="6208294"/>
          </a:xfrm>
        </p:spPr>
        <p:txBody>
          <a:bodyPr>
            <a:normAutofit/>
          </a:bodyPr>
          <a:lstStyle/>
          <a:p>
            <a:pPr marL="0" indent="0">
              <a:lnSpc>
                <a:spcPct val="110000"/>
              </a:lnSpc>
              <a:buNone/>
            </a:pPr>
            <a:r>
              <a:rPr lang="en-GB" sz="1700" b="1" dirty="0">
                <a:solidFill>
                  <a:schemeClr val="accent5">
                    <a:lumMod val="75000"/>
                  </a:schemeClr>
                </a:solidFill>
                <a:latin typeface="+mj-lt"/>
              </a:rPr>
              <a:t>We asked people to look at </a:t>
            </a:r>
            <a:r>
              <a:rPr lang="en-GB" sz="1700" b="1" dirty="0" err="1">
                <a:solidFill>
                  <a:schemeClr val="accent5">
                    <a:lumMod val="75000"/>
                  </a:schemeClr>
                </a:solidFill>
                <a:latin typeface="+mj-lt"/>
              </a:rPr>
              <a:t>Shaeron’s</a:t>
            </a:r>
            <a:r>
              <a:rPr lang="en-GB" sz="1700" b="1" dirty="0">
                <a:solidFill>
                  <a:schemeClr val="accent5">
                    <a:lumMod val="75000"/>
                  </a:schemeClr>
                </a:solidFill>
                <a:latin typeface="+mj-lt"/>
              </a:rPr>
              <a:t> unravelling Palm Crosses. What did they think? </a:t>
            </a:r>
          </a:p>
          <a:p>
            <a:pPr>
              <a:lnSpc>
                <a:spcPct val="110000"/>
              </a:lnSpc>
            </a:pPr>
            <a:r>
              <a:rPr lang="en-GB" sz="1700" b="1" dirty="0">
                <a:solidFill>
                  <a:schemeClr val="accent3">
                    <a:lumMod val="50000"/>
                  </a:schemeClr>
                </a:solidFill>
                <a:latin typeface="+mj-lt"/>
              </a:rPr>
              <a:t>“What I liked about these is the careful line drawing of a process of unravelling. She makes you think about taking a Palm Cross to bits.”</a:t>
            </a:r>
          </a:p>
          <a:p>
            <a:pPr>
              <a:lnSpc>
                <a:spcPct val="110000"/>
              </a:lnSpc>
            </a:pPr>
            <a:r>
              <a:rPr lang="en-GB" sz="1700" b="1" dirty="0">
                <a:solidFill>
                  <a:schemeClr val="accent3">
                    <a:lumMod val="50000"/>
                  </a:schemeClr>
                </a:solidFill>
                <a:latin typeface="+mj-lt"/>
              </a:rPr>
              <a:t>“I keep a Palm Cross on the window of my house all year. I like these pictures because I realised that when my life is unravelling (seems to happen often), that is what happened to Jesus too. I find this kind of comforting.”</a:t>
            </a:r>
          </a:p>
          <a:p>
            <a:pPr>
              <a:lnSpc>
                <a:spcPct val="110000"/>
              </a:lnSpc>
            </a:pPr>
            <a:r>
              <a:rPr lang="en-GB" sz="1700" b="1" dirty="0">
                <a:solidFill>
                  <a:schemeClr val="accent3">
                    <a:lumMod val="50000"/>
                  </a:schemeClr>
                </a:solidFill>
                <a:latin typeface="+mj-lt"/>
              </a:rPr>
              <a:t>“This reminded me that the story of Jesus getting shouts of ‘Hosanna’ on Sunday is followed by him getting all the ‘crucify him’ shouts on the Friday. From Palm to Cross is a short journey.” </a:t>
            </a:r>
          </a:p>
          <a:p>
            <a:pPr>
              <a:lnSpc>
                <a:spcPct val="110000"/>
              </a:lnSpc>
            </a:pPr>
            <a:r>
              <a:rPr lang="en-GB" sz="1700" b="1" dirty="0">
                <a:solidFill>
                  <a:schemeClr val="accent3">
                    <a:lumMod val="50000"/>
                  </a:schemeClr>
                </a:solidFill>
                <a:latin typeface="+mj-lt"/>
              </a:rPr>
              <a:t>“It’s such an interesting piece of art because something natural – a leaf – has been dried, reshaped into a well- known symbol – a cross – then taken to pieces very carefully, so it becomes this artwork.” </a:t>
            </a:r>
          </a:p>
          <a:p>
            <a:pPr>
              <a:lnSpc>
                <a:spcPct val="110000"/>
              </a:lnSpc>
            </a:pPr>
            <a:r>
              <a:rPr lang="en-GB" sz="1700" b="1" dirty="0">
                <a:solidFill>
                  <a:schemeClr val="accent5">
                    <a:lumMod val="75000"/>
                  </a:schemeClr>
                </a:solidFill>
                <a:latin typeface="+mj-lt"/>
              </a:rPr>
              <a:t>Without copying these ideas, write a sentence of your own that says what you think about the art.</a:t>
            </a:r>
          </a:p>
          <a:p>
            <a:pPr>
              <a:lnSpc>
                <a:spcPct val="110000"/>
              </a:lnSpc>
            </a:pPr>
            <a:endParaRPr lang="en-GB" sz="1400" b="1" dirty="0"/>
          </a:p>
        </p:txBody>
      </p:sp>
    </p:spTree>
    <p:extLst>
      <p:ext uri="{BB962C8B-B14F-4D97-AF65-F5344CB8AC3E}">
        <p14:creationId xmlns:p14="http://schemas.microsoft.com/office/powerpoint/2010/main" val="13333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4661F-7DE2-00C9-38A9-8F422B7814CC}"/>
              </a:ext>
            </a:extLst>
          </p:cNvPr>
          <p:cNvSpPr>
            <a:spLocks noGrp="1"/>
          </p:cNvSpPr>
          <p:nvPr>
            <p:ph type="ctrTitle"/>
          </p:nvPr>
        </p:nvSpPr>
        <p:spPr>
          <a:xfrm>
            <a:off x="6646333" y="1186382"/>
            <a:ext cx="4838419" cy="2682240"/>
          </a:xfrm>
        </p:spPr>
        <p:txBody>
          <a:bodyPr anchor="b">
            <a:noAutofit/>
          </a:bodyPr>
          <a:lstStyle/>
          <a:p>
            <a:r>
              <a:rPr lang="en-GB" sz="2800" dirty="0"/>
              <a:t>This response to the art from an 8YO pupil illustrates how art in RE can sometimes be simply profound.</a:t>
            </a:r>
          </a:p>
        </p:txBody>
      </p:sp>
      <p:pic>
        <p:nvPicPr>
          <p:cNvPr id="5" name="Picture 4">
            <a:extLst>
              <a:ext uri="{FF2B5EF4-FFF2-40B4-BE49-F238E27FC236}">
                <a16:creationId xmlns:a16="http://schemas.microsoft.com/office/drawing/2014/main" id="{98982D0C-589C-C496-75F2-3EFA1AECD958}"/>
              </a:ext>
            </a:extLst>
          </p:cNvPr>
          <p:cNvPicPr>
            <a:picLocks noChangeAspect="1"/>
          </p:cNvPicPr>
          <p:nvPr/>
        </p:nvPicPr>
        <p:blipFill>
          <a:blip r:embed="rId2"/>
          <a:stretch>
            <a:fillRect/>
          </a:stretch>
        </p:blipFill>
        <p:spPr>
          <a:xfrm>
            <a:off x="535260" y="96921"/>
            <a:ext cx="5698272" cy="6078157"/>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94AC3912-9445-326E-F355-EA4A288013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955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descr="C:\Documents and Settings\Lat\My Documents\4 Other Word docs\INSET CPD\Asst Scan EGs\Daisy Palm sunday thought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400" y="246888"/>
            <a:ext cx="7936992" cy="5952744"/>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2DC718DD-F707-AF52-5449-A781A3E144E8}"/>
              </a:ext>
            </a:extLst>
          </p:cNvPr>
          <p:cNvSpPr txBox="1"/>
          <p:nvPr/>
        </p:nvSpPr>
        <p:spPr>
          <a:xfrm>
            <a:off x="599787" y="1443841"/>
            <a:ext cx="2962656" cy="3970318"/>
          </a:xfrm>
          <a:prstGeom prst="rect">
            <a:avLst/>
          </a:prstGeom>
          <a:noFill/>
        </p:spPr>
        <p:txBody>
          <a:bodyPr wrap="square" rtlCol="0">
            <a:spAutoFit/>
          </a:bodyPr>
          <a:lstStyle/>
          <a:p>
            <a:r>
              <a:rPr lang="en-GB" dirty="0"/>
              <a:t>In this lovely piece of work Daisy, 9, responds to Christopher Gosey’s painting of ‘Our Lord’s Entry into Jerusalem’ by imagining all the thoughts of some of the crowd on that day. The activity is fun – but also leads her to profound use of concepts like ‘messiah’ and ‘worship’ – as well as considering Jesus’ own awareness of his destiny.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F19CD-F472-4EBF-E031-9405B1E59DDB}"/>
              </a:ext>
            </a:extLst>
          </p:cNvPr>
          <p:cNvSpPr>
            <a:spLocks noGrp="1"/>
          </p:cNvSpPr>
          <p:nvPr>
            <p:ph type="title"/>
          </p:nvPr>
        </p:nvSpPr>
        <p:spPr>
          <a:xfrm>
            <a:off x="316721" y="1856530"/>
            <a:ext cx="2750746" cy="3788098"/>
          </a:xfrm>
        </p:spPr>
        <p:txBody>
          <a:bodyPr vert="horz" lIns="91440" tIns="45720" rIns="91440" bIns="45720" rtlCol="0" anchor="t">
            <a:normAutofit/>
          </a:bodyPr>
          <a:lstStyle/>
          <a:p>
            <a:pPr>
              <a:lnSpc>
                <a:spcPct val="90000"/>
              </a:lnSpc>
            </a:pPr>
            <a:r>
              <a:rPr lang="en-US" sz="2400" dirty="0"/>
              <a:t>Have a look at </a:t>
            </a:r>
            <a:r>
              <a:rPr lang="en-US" sz="2400" dirty="0" err="1"/>
              <a:t>Shaeron’s</a:t>
            </a:r>
            <a:r>
              <a:rPr lang="en-US" sz="2400" dirty="0"/>
              <a:t> website for lots more examples of her beautiful, intriguing and wistfully spiritual art.</a:t>
            </a:r>
            <a:br>
              <a:rPr lang="en-US" sz="2400" dirty="0"/>
            </a:br>
            <a:br>
              <a:rPr lang="en-US" sz="2400" dirty="0"/>
            </a:br>
            <a:br>
              <a:rPr lang="en-US" sz="2400" dirty="0"/>
            </a:br>
            <a:r>
              <a:rPr lang="en-US" sz="2400" dirty="0">
                <a:hlinkClick r:id="rId3"/>
              </a:rPr>
              <a:t>www.shaeron.com/practice</a:t>
            </a:r>
            <a:r>
              <a:rPr lang="en-US" sz="2400" dirty="0"/>
              <a:t> </a:t>
            </a:r>
          </a:p>
        </p:txBody>
      </p:sp>
      <p:cxnSp>
        <p:nvCxnSpPr>
          <p:cNvPr id="29" name="Straight Connector 28">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4596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FDC8CC51-E3C3-C478-7F3D-CB838C8A6EE8}"/>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067468" y="284208"/>
            <a:ext cx="9044724" cy="5992129"/>
          </a:xfrm>
          <a:prstGeom prst="rect">
            <a:avLst/>
          </a:prstGeom>
        </p:spPr>
      </p:pic>
    </p:spTree>
    <p:extLst>
      <p:ext uri="{BB962C8B-B14F-4D97-AF65-F5344CB8AC3E}">
        <p14:creationId xmlns:p14="http://schemas.microsoft.com/office/powerpoint/2010/main" val="109522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AD1DAE5F-6371-C983-B275-36B289360050}"/>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useBgFill="1">
        <p:nvSpPr>
          <p:cNvPr id="19" name="Rectangle 18">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D1FE9-C940-4F80-DB05-7EDA0A05C4DC}"/>
              </a:ext>
            </a:extLst>
          </p:cNvPr>
          <p:cNvSpPr>
            <a:spLocks noGrp="1"/>
          </p:cNvSpPr>
          <p:nvPr>
            <p:ph type="title"/>
          </p:nvPr>
        </p:nvSpPr>
        <p:spPr>
          <a:xfrm>
            <a:off x="713232" y="1082928"/>
            <a:ext cx="4665540" cy="806028"/>
          </a:xfrm>
        </p:spPr>
        <p:txBody>
          <a:bodyPr vert="horz" lIns="91440" tIns="45720" rIns="91440" bIns="45720" rtlCol="0" anchor="t">
            <a:normAutofit/>
          </a:bodyPr>
          <a:lstStyle/>
          <a:p>
            <a:pPr>
              <a:lnSpc>
                <a:spcPct val="90000"/>
              </a:lnSpc>
            </a:pPr>
            <a:r>
              <a:rPr lang="en-US" sz="2500" dirty="0"/>
              <a:t>Display: Make ‘Palm Crosses’ out of strips of paper</a:t>
            </a:r>
          </a:p>
        </p:txBody>
      </p:sp>
      <p:cxnSp>
        <p:nvCxnSpPr>
          <p:cNvPr id="21" name="Straight Connector 20">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FFCD837-9C8A-CE3D-DCD3-3EA9E4CE19E6}"/>
              </a:ext>
            </a:extLst>
          </p:cNvPr>
          <p:cNvSpPr>
            <a:spLocks noGrp="1"/>
          </p:cNvSpPr>
          <p:nvPr>
            <p:ph type="body" sz="half" idx="2"/>
          </p:nvPr>
        </p:nvSpPr>
        <p:spPr>
          <a:xfrm>
            <a:off x="854253" y="1888957"/>
            <a:ext cx="5241742" cy="4165038"/>
          </a:xfrm>
        </p:spPr>
        <p:txBody>
          <a:bodyPr vert="horz" lIns="91440" tIns="45720" rIns="91440" bIns="45720" rtlCol="0">
            <a:normAutofit lnSpcReduction="10000"/>
          </a:bodyPr>
          <a:lstStyle/>
          <a:p>
            <a:pPr>
              <a:buFont typeface="Arial" panose="020B0604020202020204" pitchFamily="34" charset="0"/>
              <a:buChar char="•"/>
            </a:pPr>
            <a:r>
              <a:rPr lang="en-US" b="1" dirty="0">
                <a:solidFill>
                  <a:schemeClr val="accent3">
                    <a:lumMod val="75000"/>
                  </a:schemeClr>
                </a:solidFill>
              </a:rPr>
              <a:t> Use long thin strips of paper – any </a:t>
            </a:r>
            <a:r>
              <a:rPr lang="en-US" b="1" dirty="0" err="1">
                <a:solidFill>
                  <a:schemeClr val="accent3">
                    <a:lumMod val="75000"/>
                  </a:schemeClr>
                </a:solidFill>
              </a:rPr>
              <a:t>colour</a:t>
            </a:r>
            <a:r>
              <a:rPr lang="en-US" b="1" dirty="0">
                <a:solidFill>
                  <a:schemeClr val="accent3">
                    <a:lumMod val="75000"/>
                  </a:schemeClr>
                </a:solidFill>
              </a:rPr>
              <a:t>, made by guillotining A3 paper into strips longways about 1.5-2cm wide. Maybe shades of green would look good? </a:t>
            </a:r>
            <a:br>
              <a:rPr lang="en-US" b="1" dirty="0">
                <a:solidFill>
                  <a:schemeClr val="accent3">
                    <a:lumMod val="75000"/>
                  </a:schemeClr>
                </a:solidFill>
              </a:rPr>
            </a:br>
            <a:r>
              <a:rPr lang="en-US" b="1" dirty="0">
                <a:solidFill>
                  <a:schemeClr val="accent3">
                    <a:lumMod val="75000"/>
                  </a:schemeClr>
                </a:solidFill>
              </a:rPr>
              <a:t>Other </a:t>
            </a:r>
            <a:r>
              <a:rPr lang="en-US" b="1" dirty="0" err="1">
                <a:solidFill>
                  <a:schemeClr val="accent3">
                    <a:lumMod val="75000"/>
                  </a:schemeClr>
                </a:solidFill>
              </a:rPr>
              <a:t>colours</a:t>
            </a:r>
            <a:r>
              <a:rPr lang="en-US" b="1" dirty="0">
                <a:solidFill>
                  <a:schemeClr val="accent3">
                    <a:lumMod val="75000"/>
                  </a:schemeClr>
                </a:solidFill>
              </a:rPr>
              <a:t> might have different symbolism?</a:t>
            </a:r>
          </a:p>
          <a:p>
            <a:pPr>
              <a:buFont typeface="Arial" panose="020B0604020202020204" pitchFamily="34" charset="0"/>
              <a:buChar char="•"/>
            </a:pPr>
            <a:r>
              <a:rPr lang="en-US" b="1" dirty="0">
                <a:solidFill>
                  <a:schemeClr val="accent3">
                    <a:lumMod val="75000"/>
                  </a:schemeClr>
                </a:solidFill>
              </a:rPr>
              <a:t> Show children how to fold these into the shape of a cross and give them several strips to try out. </a:t>
            </a:r>
          </a:p>
          <a:p>
            <a:pPr>
              <a:buFont typeface="Arial" panose="020B0604020202020204" pitchFamily="34" charset="0"/>
              <a:buChar char="•"/>
            </a:pPr>
            <a:r>
              <a:rPr lang="en-US" b="1" dirty="0">
                <a:solidFill>
                  <a:schemeClr val="accent3">
                    <a:lumMod val="75000"/>
                  </a:schemeClr>
                </a:solidFill>
              </a:rPr>
              <a:t> When they have got the hang of it, ask them to write a prayer or reflection based on the work onto one strip, and then fold it into a cross. </a:t>
            </a:r>
          </a:p>
          <a:p>
            <a:pPr>
              <a:buFont typeface="Arial" panose="020B0604020202020204" pitchFamily="34" charset="0"/>
              <a:buChar char="•"/>
            </a:pPr>
            <a:r>
              <a:rPr lang="en-US" b="1" dirty="0">
                <a:solidFill>
                  <a:schemeClr val="accent3">
                    <a:lumMod val="75000"/>
                  </a:schemeClr>
                </a:solidFill>
              </a:rPr>
              <a:t> Pin these to a mount board to make a display for the whole class or school. </a:t>
            </a:r>
          </a:p>
          <a:p>
            <a:pPr>
              <a:buFont typeface="Arial" panose="020B0604020202020204" pitchFamily="34" charset="0"/>
              <a:buChar char="•"/>
            </a:pPr>
            <a:r>
              <a:rPr lang="en-US" b="1" dirty="0">
                <a:solidFill>
                  <a:schemeClr val="accent3">
                    <a:lumMod val="75000"/>
                  </a:schemeClr>
                </a:solidFill>
              </a:rPr>
              <a:t> Display them somewhere that others can see – and add a cross or crucifix if they want to.</a:t>
            </a:r>
          </a:p>
        </p:txBody>
      </p:sp>
    </p:spTree>
    <p:extLst>
      <p:ext uri="{BB962C8B-B14F-4D97-AF65-F5344CB8AC3E}">
        <p14:creationId xmlns:p14="http://schemas.microsoft.com/office/powerpoint/2010/main" val="3860942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0D2DD4-1D10-D6E5-BE69-BD43975331B6}"/>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480CFC4-E3D7-D87F-F100-16FB77D71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9B72297-850A-8437-A656-72FEF1860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D907A335-DE1D-B857-DF10-76244B38B17A}"/>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useBgFill="1">
        <p:nvSpPr>
          <p:cNvPr id="19" name="Rectangle 18">
            <a:extLst>
              <a:ext uri="{FF2B5EF4-FFF2-40B4-BE49-F238E27FC236}">
                <a16:creationId xmlns:a16="http://schemas.microsoft.com/office/drawing/2014/main" id="{52CE287C-6293-3A86-82D3-0E3FE195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ABB970-CF4E-7F0A-4330-7C3DD669081C}"/>
              </a:ext>
            </a:extLst>
          </p:cNvPr>
          <p:cNvSpPr>
            <a:spLocks noGrp="1"/>
          </p:cNvSpPr>
          <p:nvPr>
            <p:ph type="title"/>
          </p:nvPr>
        </p:nvSpPr>
        <p:spPr>
          <a:xfrm>
            <a:off x="713232" y="1082928"/>
            <a:ext cx="4665540" cy="806028"/>
          </a:xfrm>
        </p:spPr>
        <p:txBody>
          <a:bodyPr vert="horz" lIns="91440" tIns="45720" rIns="91440" bIns="45720" rtlCol="0" anchor="t">
            <a:normAutofit/>
          </a:bodyPr>
          <a:lstStyle/>
          <a:p>
            <a:pPr>
              <a:lnSpc>
                <a:spcPct val="90000"/>
              </a:lnSpc>
            </a:pPr>
            <a:r>
              <a:rPr lang="en-US" sz="2500" dirty="0"/>
              <a:t>Writing my prayer or reflection about the Palm Cross.</a:t>
            </a:r>
          </a:p>
        </p:txBody>
      </p:sp>
      <p:cxnSp>
        <p:nvCxnSpPr>
          <p:cNvPr id="21" name="Straight Connector 20">
            <a:extLst>
              <a:ext uri="{FF2B5EF4-FFF2-40B4-BE49-F238E27FC236}">
                <a16:creationId xmlns:a16="http://schemas.microsoft.com/office/drawing/2014/main" id="{FA007BEA-0BF9-546C-8A4E-906695A7DD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68E99A7-74F4-1097-6026-3089C7FB382C}"/>
              </a:ext>
            </a:extLst>
          </p:cNvPr>
          <p:cNvSpPr>
            <a:spLocks noGrp="1"/>
          </p:cNvSpPr>
          <p:nvPr>
            <p:ph type="body" sz="half" idx="2"/>
          </p:nvPr>
        </p:nvSpPr>
        <p:spPr>
          <a:xfrm>
            <a:off x="854253" y="1888957"/>
            <a:ext cx="5241742" cy="4165038"/>
          </a:xfrm>
        </p:spPr>
        <p:txBody>
          <a:bodyPr vert="horz" lIns="91440" tIns="45720" rIns="91440" bIns="45720" rtlCol="0">
            <a:normAutofit fontScale="92500" lnSpcReduction="10000"/>
          </a:bodyPr>
          <a:lstStyle/>
          <a:p>
            <a:r>
              <a:rPr lang="en-US" sz="2000" i="1" dirty="0">
                <a:solidFill>
                  <a:schemeClr val="accent1"/>
                </a:solidFill>
                <a:latin typeface="Abadi" panose="020B0604020104020204" pitchFamily="34" charset="0"/>
              </a:rPr>
              <a:t>Choose three or four of these prompts to use for your own prayer or reflection – or do it all in your own words.</a:t>
            </a:r>
          </a:p>
          <a:p>
            <a:r>
              <a:rPr lang="en-US" sz="2000" dirty="0">
                <a:solidFill>
                  <a:schemeClr val="accent1"/>
                </a:solidFill>
                <a:latin typeface="Abadi" panose="020B0604020104020204" pitchFamily="34" charset="0"/>
              </a:rPr>
              <a:t>“Dear God, thank you for…”</a:t>
            </a:r>
          </a:p>
          <a:p>
            <a:r>
              <a:rPr lang="en-US" sz="2000" dirty="0">
                <a:solidFill>
                  <a:schemeClr val="accent1"/>
                </a:solidFill>
                <a:latin typeface="Abadi" panose="020B0604020104020204" pitchFamily="34" charset="0"/>
              </a:rPr>
              <a:t>“When times are hard, we need…”</a:t>
            </a:r>
          </a:p>
          <a:p>
            <a:r>
              <a:rPr lang="en-US" sz="2000" dirty="0">
                <a:solidFill>
                  <a:schemeClr val="accent1"/>
                </a:solidFill>
                <a:latin typeface="Abadi" panose="020B0604020104020204" pitchFamily="34" charset="0"/>
              </a:rPr>
              <a:t>“If our lives unravel, then we get help from…”</a:t>
            </a:r>
          </a:p>
          <a:p>
            <a:r>
              <a:rPr lang="en-US" sz="2000" dirty="0">
                <a:solidFill>
                  <a:schemeClr val="accent1"/>
                </a:solidFill>
                <a:latin typeface="Abadi" panose="020B0604020104020204" pitchFamily="34" charset="0"/>
              </a:rPr>
              <a:t>“Jesus, give us strength to…”</a:t>
            </a:r>
          </a:p>
          <a:p>
            <a:r>
              <a:rPr lang="en-US" sz="2000" dirty="0">
                <a:solidFill>
                  <a:schemeClr val="accent1"/>
                </a:solidFill>
                <a:latin typeface="Abadi" panose="020B0604020104020204" pitchFamily="34" charset="0"/>
              </a:rPr>
              <a:t>“My reflection on the Palm Cross is…”</a:t>
            </a:r>
          </a:p>
          <a:p>
            <a:r>
              <a:rPr lang="en-US" sz="2000" dirty="0">
                <a:solidFill>
                  <a:schemeClr val="accent1"/>
                </a:solidFill>
                <a:latin typeface="Abadi" panose="020B0604020104020204" pitchFamily="34" charset="0"/>
              </a:rPr>
              <a:t>“God, help us to…”</a:t>
            </a:r>
          </a:p>
          <a:p>
            <a:r>
              <a:rPr lang="en-US" sz="2000" dirty="0">
                <a:solidFill>
                  <a:schemeClr val="accent1"/>
                </a:solidFill>
                <a:latin typeface="Abadi" panose="020B0604020104020204" pitchFamily="34" charset="0"/>
              </a:rPr>
              <a:t>“What helps us in hard times is…”</a:t>
            </a:r>
          </a:p>
        </p:txBody>
      </p:sp>
    </p:spTree>
    <p:extLst>
      <p:ext uri="{BB962C8B-B14F-4D97-AF65-F5344CB8AC3E}">
        <p14:creationId xmlns:p14="http://schemas.microsoft.com/office/powerpoint/2010/main" val="1713536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507186-B1FC-8006-8573-BC86BCEF75F6}"/>
            </a:ext>
          </a:extLst>
        </p:cNvPr>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E5BE9A5-7D24-47B3-1F0B-3936733386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594C5C9E-5AB8-D934-8182-43F8F83F1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B59449A1-ADB3-56CD-3184-ABF09FE53D46}"/>
              </a:ext>
            </a:extLst>
          </p:cNvPr>
          <p:cNvSpPr>
            <a:spLocks noGrp="1"/>
          </p:cNvSpPr>
          <p:nvPr>
            <p:ph type="title"/>
          </p:nvPr>
        </p:nvSpPr>
        <p:spPr>
          <a:xfrm>
            <a:off x="980840" y="4192009"/>
            <a:ext cx="10071154" cy="2330604"/>
          </a:xfrm>
        </p:spPr>
        <p:txBody>
          <a:bodyPr vert="horz" lIns="91440" tIns="45720" rIns="91440" bIns="45720" rtlCol="0" anchor="b">
            <a:noAutofit/>
          </a:bodyPr>
          <a:lstStyle/>
          <a:p>
            <a:pPr algn="ctr"/>
            <a:r>
              <a:rPr lang="en-US" sz="3600" dirty="0">
                <a:solidFill>
                  <a:schemeClr val="accent5">
                    <a:lumMod val="50000"/>
                  </a:schemeClr>
                </a:solidFill>
              </a:rPr>
              <a:t>Many kinds of crosses, many different meanings. How would you explain the meaning of the Palm Cross to children three years younger than you? </a:t>
            </a:r>
            <a:br>
              <a:rPr lang="en-US" sz="3600" dirty="0">
                <a:solidFill>
                  <a:schemeClr val="accent5">
                    <a:lumMod val="50000"/>
                  </a:schemeClr>
                </a:solidFill>
              </a:rPr>
            </a:br>
            <a:r>
              <a:rPr lang="en-US" sz="3600" dirty="0">
                <a:solidFill>
                  <a:schemeClr val="accent5">
                    <a:lumMod val="50000"/>
                  </a:schemeClr>
                </a:solidFill>
              </a:rPr>
              <a:t>Make a labelled diagram? Write a short talk?</a:t>
            </a:r>
          </a:p>
        </p:txBody>
      </p:sp>
      <p:pic>
        <p:nvPicPr>
          <p:cNvPr id="11" name="Picture 10">
            <a:extLst>
              <a:ext uri="{FF2B5EF4-FFF2-40B4-BE49-F238E27FC236}">
                <a16:creationId xmlns:a16="http://schemas.microsoft.com/office/drawing/2014/main" id="{D5286A2F-5401-FF97-F149-CE37F343AB21}"/>
              </a:ext>
            </a:extLst>
          </p:cNvPr>
          <p:cNvPicPr>
            <a:picLocks noChangeAspect="1"/>
          </p:cNvPicPr>
          <p:nvPr/>
        </p:nvPicPr>
        <p:blipFill>
          <a:blip r:embed="rId3" cstate="email">
            <a:extLst>
              <a:ext uri="{28A0092B-C50C-407E-A947-70E740481C1C}">
                <a14:useLocalDpi xmlns:a14="http://schemas.microsoft.com/office/drawing/2010/main"/>
              </a:ext>
            </a:extLst>
          </a:blip>
          <a:srcRect r="4" b="2401"/>
          <a:stretch>
            <a:fillRect/>
          </a:stretch>
        </p:blipFill>
        <p:spPr>
          <a:xfrm>
            <a:off x="996696" y="968783"/>
            <a:ext cx="2039112" cy="2862072"/>
          </a:xfrm>
          <a:prstGeom prst="rect">
            <a:avLst/>
          </a:prstGeom>
        </p:spPr>
      </p:pic>
      <p:pic>
        <p:nvPicPr>
          <p:cNvPr id="7" name="Picture 6">
            <a:extLst>
              <a:ext uri="{FF2B5EF4-FFF2-40B4-BE49-F238E27FC236}">
                <a16:creationId xmlns:a16="http://schemas.microsoft.com/office/drawing/2014/main" id="{002B5E04-43CC-DAB1-ACED-64F40345FAE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879691" y="981666"/>
            <a:ext cx="2039112" cy="2862072"/>
          </a:xfrm>
          <a:prstGeom prst="rect">
            <a:avLst/>
          </a:prstGeom>
        </p:spPr>
      </p:pic>
      <p:pic>
        <p:nvPicPr>
          <p:cNvPr id="5" name="Content Placeholder 4">
            <a:extLst>
              <a:ext uri="{FF2B5EF4-FFF2-40B4-BE49-F238E27FC236}">
                <a16:creationId xmlns:a16="http://schemas.microsoft.com/office/drawing/2014/main" id="{FC1475E3-A676-7B8B-40B6-6D65A209A585}"/>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rcRect b="-4"/>
          <a:stretch>
            <a:fillRect/>
          </a:stretch>
        </p:blipFill>
        <p:spPr>
          <a:xfrm>
            <a:off x="4996861" y="981666"/>
            <a:ext cx="2039112" cy="2862072"/>
          </a:xfrm>
          <a:prstGeom prst="rect">
            <a:avLst/>
          </a:prstGeom>
        </p:spPr>
      </p:pic>
      <p:pic>
        <p:nvPicPr>
          <p:cNvPr id="15" name="Picture 14">
            <a:extLst>
              <a:ext uri="{FF2B5EF4-FFF2-40B4-BE49-F238E27FC236}">
                <a16:creationId xmlns:a16="http://schemas.microsoft.com/office/drawing/2014/main" id="{494142A3-9D18-1D6B-D006-7834D2D6CDE1}"/>
              </a:ext>
            </a:extLst>
          </p:cNvPr>
          <p:cNvPicPr>
            <a:picLocks noChangeAspect="1"/>
          </p:cNvPicPr>
          <p:nvPr/>
        </p:nvPicPr>
        <p:blipFill>
          <a:blip r:embed="rId6" cstate="email">
            <a:extLst>
              <a:ext uri="{28A0092B-C50C-407E-A947-70E740481C1C}">
                <a14:useLocalDpi xmlns:a14="http://schemas.microsoft.com/office/drawing/2010/main"/>
              </a:ext>
            </a:extLst>
          </a:blip>
          <a:srcRect b="-2"/>
          <a:stretch>
            <a:fillRect/>
          </a:stretch>
        </p:blipFill>
        <p:spPr>
          <a:xfrm>
            <a:off x="7114032" y="968783"/>
            <a:ext cx="2039112" cy="2862072"/>
          </a:xfrm>
          <a:prstGeom prst="rect">
            <a:avLst/>
          </a:prstGeom>
        </p:spPr>
      </p:pic>
      <p:pic>
        <p:nvPicPr>
          <p:cNvPr id="17" name="Picture 16">
            <a:extLst>
              <a:ext uri="{FF2B5EF4-FFF2-40B4-BE49-F238E27FC236}">
                <a16:creationId xmlns:a16="http://schemas.microsoft.com/office/drawing/2014/main" id="{B6C45159-104A-C22B-3921-AA272A20C6C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153975" y="968783"/>
            <a:ext cx="2039112" cy="2862072"/>
          </a:xfrm>
          <a:prstGeom prst="rect">
            <a:avLst/>
          </a:prstGeom>
        </p:spPr>
      </p:pic>
      <p:cxnSp>
        <p:nvCxnSpPr>
          <p:cNvPr id="26" name="Straight Connector 25">
            <a:extLst>
              <a:ext uri="{FF2B5EF4-FFF2-40B4-BE49-F238E27FC236}">
                <a16:creationId xmlns:a16="http://schemas.microsoft.com/office/drawing/2014/main" id="{9F255F15-88B8-E606-7952-0DF143F5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4218" y="3856621"/>
            <a:ext cx="1019556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96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B83D8BB-18A6-3112-1A59-6A5386C944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432"/>
            <a:ext cx="12192000" cy="6874432"/>
          </a:xfrm>
          <a:prstGeom prst="rect">
            <a:avLst/>
          </a:prstGeom>
        </p:spPr>
      </p:pic>
      <p:sp>
        <p:nvSpPr>
          <p:cNvPr id="4" name="TextBox 3">
            <a:extLst>
              <a:ext uri="{FF2B5EF4-FFF2-40B4-BE49-F238E27FC236}">
                <a16:creationId xmlns:a16="http://schemas.microsoft.com/office/drawing/2014/main" id="{1E99CF53-7E7C-47BF-B7DF-E2989D45F8FB}"/>
              </a:ext>
            </a:extLst>
          </p:cNvPr>
          <p:cNvSpPr txBox="1"/>
          <p:nvPr/>
        </p:nvSpPr>
        <p:spPr>
          <a:xfrm>
            <a:off x="4404733" y="1997839"/>
            <a:ext cx="6478858" cy="2862322"/>
          </a:xfrm>
          <a:prstGeom prst="rect">
            <a:avLst/>
          </a:prstGeom>
          <a:noFill/>
        </p:spPr>
        <p:txBody>
          <a:bodyPr wrap="square" rtlCol="0">
            <a:spAutoFit/>
          </a:bodyPr>
          <a:lstStyle/>
          <a:p>
            <a:pPr algn="ctr"/>
            <a:r>
              <a:rPr lang="en-GB" sz="3600" b="1" dirty="0">
                <a:solidFill>
                  <a:schemeClr val="accent5">
                    <a:lumMod val="50000"/>
                  </a:schemeClr>
                </a:solidFill>
              </a:rPr>
              <a:t>Final discussion</a:t>
            </a:r>
          </a:p>
          <a:p>
            <a:pPr algn="ctr"/>
            <a:r>
              <a:rPr lang="en-GB" sz="3600" dirty="0">
                <a:solidFill>
                  <a:schemeClr val="accent5">
                    <a:lumMod val="50000"/>
                  </a:schemeClr>
                </a:solidFill>
              </a:rPr>
              <a:t>“What should we do when life unravels, like it did in Covid, or like it did for Jesus in the week before he got crucified?”</a:t>
            </a:r>
          </a:p>
        </p:txBody>
      </p:sp>
    </p:spTree>
    <p:extLst>
      <p:ext uri="{BB962C8B-B14F-4D97-AF65-F5344CB8AC3E}">
        <p14:creationId xmlns:p14="http://schemas.microsoft.com/office/powerpoint/2010/main" val="3817789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AB24A-76B8-9412-5FEE-DDAE10EAE21F}"/>
              </a:ext>
            </a:extLst>
          </p:cNvPr>
          <p:cNvSpPr>
            <a:spLocks noGrp="1"/>
          </p:cNvSpPr>
          <p:nvPr>
            <p:ph type="title"/>
          </p:nvPr>
        </p:nvSpPr>
        <p:spPr>
          <a:xfrm>
            <a:off x="823333" y="1000071"/>
            <a:ext cx="10208830" cy="1032576"/>
          </a:xfrm>
        </p:spPr>
        <p:txBody>
          <a:bodyPr vert="horz" lIns="91440" tIns="45720" rIns="91440" bIns="45720" rtlCol="0" anchor="b">
            <a:normAutofit/>
          </a:bodyPr>
          <a:lstStyle/>
          <a:p>
            <a:pPr algn="ctr"/>
            <a:r>
              <a:rPr lang="en-US" sz="4800" dirty="0"/>
              <a:t>Partnership</a:t>
            </a:r>
          </a:p>
        </p:txBody>
      </p:sp>
      <p:pic>
        <p:nvPicPr>
          <p:cNvPr id="7" name="Content Placeholder 6">
            <a:extLst>
              <a:ext uri="{FF2B5EF4-FFF2-40B4-BE49-F238E27FC236}">
                <a16:creationId xmlns:a16="http://schemas.microsoft.com/office/drawing/2014/main" id="{C99BBDB8-48F9-188E-E314-934E7F144A5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685225" y="4344038"/>
            <a:ext cx="3861943" cy="1192910"/>
          </a:xfrm>
          <a:prstGeom prst="rect">
            <a:avLst/>
          </a:prstGeom>
        </p:spPr>
      </p:pic>
      <p:pic>
        <p:nvPicPr>
          <p:cNvPr id="5" name="Picture 4">
            <a:extLst>
              <a:ext uri="{FF2B5EF4-FFF2-40B4-BE49-F238E27FC236}">
                <a16:creationId xmlns:a16="http://schemas.microsoft.com/office/drawing/2014/main" id="{D428F536-5F0F-1425-E818-3ACD35012C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8235" y="4285412"/>
            <a:ext cx="3422158" cy="1513891"/>
          </a:xfrm>
          <a:prstGeom prst="rect">
            <a:avLst/>
          </a:prstGeom>
        </p:spPr>
      </p:pic>
      <p:pic>
        <p:nvPicPr>
          <p:cNvPr id="9" name="Picture 8">
            <a:extLst>
              <a:ext uri="{FF2B5EF4-FFF2-40B4-BE49-F238E27FC236}">
                <a16:creationId xmlns:a16="http://schemas.microsoft.com/office/drawing/2014/main" id="{41E23320-9830-CF2C-34D8-6170B13897DB}"/>
              </a:ext>
            </a:extLst>
          </p:cNvPr>
          <p:cNvPicPr>
            <a:picLocks noChangeAspect="1"/>
          </p:cNvPicPr>
          <p:nvPr/>
        </p:nvPicPr>
        <p:blipFill>
          <a:blip r:embed="rId5"/>
          <a:stretch>
            <a:fillRect/>
          </a:stretch>
        </p:blipFill>
        <p:spPr>
          <a:xfrm>
            <a:off x="992570" y="2809608"/>
            <a:ext cx="2293534" cy="3166642"/>
          </a:xfrm>
          <a:prstGeom prst="rect">
            <a:avLst/>
          </a:prstGeom>
        </p:spPr>
      </p:pic>
      <p:cxnSp>
        <p:nvCxnSpPr>
          <p:cNvPr id="27" name="Straight Connector 26">
            <a:extLst>
              <a:ext uri="{FF2B5EF4-FFF2-40B4-BE49-F238E27FC236}">
                <a16:creationId xmlns:a16="http://schemas.microsoft.com/office/drawing/2014/main" id="{A206B996-768A-89D1-081B-4F0E343199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6254496"/>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61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B47E-6A12-1363-2140-57D2B60B6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337CF-35D8-1E67-E834-C1A4DC8B4DF3}"/>
              </a:ext>
            </a:extLst>
          </p:cNvPr>
          <p:cNvSpPr>
            <a:spLocks noGrp="1"/>
          </p:cNvSpPr>
          <p:nvPr>
            <p:ph type="title"/>
          </p:nvPr>
        </p:nvSpPr>
        <p:spPr>
          <a:xfrm>
            <a:off x="640080" y="304800"/>
            <a:ext cx="7927848" cy="658368"/>
          </a:xfrm>
        </p:spPr>
        <p:txBody>
          <a:bodyPr vert="horz" lIns="91440" tIns="45720" rIns="91440" bIns="45720" rtlCol="0" anchor="t">
            <a:normAutofit/>
          </a:bodyPr>
          <a:lstStyle/>
          <a:p>
            <a:pPr>
              <a:lnSpc>
                <a:spcPct val="90000"/>
              </a:lnSpc>
            </a:pPr>
            <a:r>
              <a:rPr lang="en-US" sz="3400" dirty="0"/>
              <a:t>Connections to the Catholic RE Directory</a:t>
            </a:r>
          </a:p>
        </p:txBody>
      </p:sp>
      <p:pic>
        <p:nvPicPr>
          <p:cNvPr id="5" name="Picture 4">
            <a:extLst>
              <a:ext uri="{FF2B5EF4-FFF2-40B4-BE49-F238E27FC236}">
                <a16:creationId xmlns:a16="http://schemas.microsoft.com/office/drawing/2014/main" id="{9100ACA0-8633-EEFF-762D-15CE60ED5D01}"/>
              </a:ext>
            </a:extLst>
          </p:cNvPr>
          <p:cNvPicPr>
            <a:picLocks noChangeAspect="1"/>
          </p:cNvPicPr>
          <p:nvPr/>
        </p:nvPicPr>
        <p:blipFill>
          <a:blip r:embed="rId3"/>
          <a:stretch>
            <a:fillRect/>
          </a:stretch>
        </p:blipFill>
        <p:spPr>
          <a:xfrm>
            <a:off x="8567928" y="828224"/>
            <a:ext cx="2980604" cy="1318557"/>
          </a:xfrm>
          <a:prstGeom prst="rect">
            <a:avLst/>
          </a:prstGeom>
        </p:spPr>
      </p:pic>
      <p:sp>
        <p:nvSpPr>
          <p:cNvPr id="3" name="TextBox 2">
            <a:extLst>
              <a:ext uri="{FF2B5EF4-FFF2-40B4-BE49-F238E27FC236}">
                <a16:creationId xmlns:a16="http://schemas.microsoft.com/office/drawing/2014/main" id="{E4D8B79D-824C-3E07-4E6C-04EFDA14E59A}"/>
              </a:ext>
            </a:extLst>
          </p:cNvPr>
          <p:cNvSpPr txBox="1"/>
          <p:nvPr/>
        </p:nvSpPr>
        <p:spPr>
          <a:xfrm>
            <a:off x="640080" y="1267968"/>
            <a:ext cx="7711440" cy="5169408"/>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The RE Directory invites all pupils to engage with an ambitious RE curriculum focused on multiple disciplines in the pursuit of truth. These lesson ideas enable this aim.</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By age </a:t>
            </a:r>
            <a:r>
              <a:rPr lang="en-US" dirty="0">
                <a:solidFill>
                  <a:prstClr val="black"/>
                </a:solidFill>
                <a:latin typeface="Grandview Display"/>
              </a:rPr>
              <a:t>9</a:t>
            </a: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 pupils will be gaining an overview of the events of Holy week and Easter. They will respond for themselves to challenges to make connections between the stories and their own experiences, emotions and beliefs, reflecting on their learning, considering what it means to them (RED, p141, 143)).</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This work might contribute to the studies in Branch 5 of the Year 5 curriculum, ‘To the Ends of the Earth’ by enabling pupils to consider and celebrate how Christians today can develop virtues: patience, faith, hope and love. (RED p151).</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Pupils can consider some different meanings for the cross of Christ and all </a:t>
            </a:r>
            <a:r>
              <a:rPr kumimoji="0" lang="en-US" sz="1800" b="0" i="0" u="none" strike="noStrike" kern="1200" cap="none" spc="0" normalizeH="0" baseline="0" noProof="0">
                <a:ln>
                  <a:noFill/>
                </a:ln>
                <a:solidFill>
                  <a:prstClr val="black"/>
                </a:solidFill>
                <a:effectLst/>
                <a:uLnTx/>
                <a:uFillTx/>
                <a:latin typeface="Grandview Display"/>
                <a:ea typeface="+mn-ea"/>
                <a:cs typeface="+mn-cs"/>
              </a:rPr>
              <a:t>its symbolism.</a:t>
            </a:r>
            <a:endParaRPr kumimoji="0" lang="en-US" sz="1800" b="0" i="0" u="none" strike="noStrike" kern="1200" cap="none" spc="0" normalizeH="0" baseline="0" noProof="0" dirty="0">
              <a:ln>
                <a:noFill/>
              </a:ln>
              <a:solidFill>
                <a:prstClr val="black"/>
              </a:solidFill>
              <a:effectLst/>
              <a:uLnTx/>
              <a:uFillTx/>
              <a:latin typeface="Grandview Display"/>
              <a:ea typeface="+mn-ea"/>
              <a:cs typeface="+mn-cs"/>
            </a:endParaRPr>
          </a:p>
        </p:txBody>
      </p:sp>
      <p:pic>
        <p:nvPicPr>
          <p:cNvPr id="7" name="Content Placeholder 6">
            <a:extLst>
              <a:ext uri="{FF2B5EF4-FFF2-40B4-BE49-F238E27FC236}">
                <a16:creationId xmlns:a16="http://schemas.microsoft.com/office/drawing/2014/main" id="{E01AEC18-1C3B-6DAC-15AC-C360D9396E44}"/>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8567928" y="3010354"/>
            <a:ext cx="2980604" cy="920675"/>
          </a:xfrm>
          <a:prstGeom prst="rect">
            <a:avLst/>
          </a:prstGeom>
        </p:spPr>
      </p:pic>
      <p:pic>
        <p:nvPicPr>
          <p:cNvPr id="9" name="Picture 8">
            <a:extLst>
              <a:ext uri="{FF2B5EF4-FFF2-40B4-BE49-F238E27FC236}">
                <a16:creationId xmlns:a16="http://schemas.microsoft.com/office/drawing/2014/main" id="{49841088-9E69-5BC2-673D-7689A8CE1E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7928" y="4589244"/>
            <a:ext cx="1237555" cy="1708671"/>
          </a:xfrm>
          <a:prstGeom prst="rect">
            <a:avLst/>
          </a:prstGeom>
        </p:spPr>
      </p:pic>
    </p:spTree>
    <p:extLst>
      <p:ext uri="{BB962C8B-B14F-4D97-AF65-F5344CB8AC3E}">
        <p14:creationId xmlns:p14="http://schemas.microsoft.com/office/powerpoint/2010/main" val="3664161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44408D-4DC7-2E25-BC76-72CDC2F2FCBA}"/>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5" name="Picture 4">
            <a:extLst>
              <a:ext uri="{FF2B5EF4-FFF2-40B4-BE49-F238E27FC236}">
                <a16:creationId xmlns:a16="http://schemas.microsoft.com/office/drawing/2014/main" id="{8DC5CAAB-BA3F-34A2-2E91-0C6F942C3AD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
            <a:ext cx="12191999" cy="6857999"/>
          </a:xfrm>
          <a:prstGeom prst="rect">
            <a:avLst/>
          </a:prstGeom>
        </p:spPr>
      </p:pic>
      <p:sp>
        <p:nvSpPr>
          <p:cNvPr id="56" name="Rectangle 55">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14B4804E-0027-8179-2022-AC4A27F90395}"/>
              </a:ext>
            </a:extLst>
          </p:cNvPr>
          <p:cNvSpPr>
            <a:spLocks noGrp="1"/>
          </p:cNvSpPr>
          <p:nvPr>
            <p:ph type="ctrTitle"/>
          </p:nvPr>
        </p:nvSpPr>
        <p:spPr>
          <a:xfrm>
            <a:off x="4452891" y="1608848"/>
            <a:ext cx="7198780" cy="3640303"/>
          </a:xfrm>
        </p:spPr>
        <p:txBody>
          <a:bodyPr anchor="t">
            <a:noAutofit/>
          </a:bodyPr>
          <a:lstStyle/>
          <a:p>
            <a:pPr>
              <a:lnSpc>
                <a:spcPct val="90000"/>
              </a:lnSpc>
            </a:pPr>
            <a:r>
              <a:rPr lang="en-GB" sz="2400" dirty="0">
                <a:solidFill>
                  <a:schemeClr val="accent3">
                    <a:lumMod val="75000"/>
                  </a:schemeClr>
                </a:solidFill>
                <a:latin typeface="Abadi" panose="020B0604020104020204" pitchFamily="34" charset="0"/>
              </a:rPr>
              <a:t>Searching for God: Aims for this lesson.</a:t>
            </a:r>
            <a:br>
              <a:rPr lang="en-GB" sz="2400" dirty="0">
                <a:solidFill>
                  <a:schemeClr val="accent3">
                    <a:lumMod val="75000"/>
                  </a:schemeClr>
                </a:solidFill>
                <a:latin typeface="Abadi" panose="020B0604020104020204" pitchFamily="34" charset="0"/>
              </a:rPr>
            </a:br>
            <a:br>
              <a:rPr lang="en-GB" sz="2400" dirty="0">
                <a:solidFill>
                  <a:schemeClr val="accent3">
                    <a:lumMod val="75000"/>
                  </a:schemeClr>
                </a:solidFill>
                <a:latin typeface="Abadi" panose="020B0604020104020204" pitchFamily="34" charset="0"/>
              </a:rPr>
            </a:br>
            <a:r>
              <a:rPr lang="en-GB" sz="2400" dirty="0">
                <a:solidFill>
                  <a:schemeClr val="accent3">
                    <a:lumMod val="75000"/>
                  </a:schemeClr>
                </a:solidFill>
                <a:latin typeface="Abadi" panose="020B0604020104020204" pitchFamily="34" charset="0"/>
              </a:rPr>
              <a:t>Learners will be able to:</a:t>
            </a:r>
            <a:br>
              <a:rPr lang="en-GB" sz="240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a. Learn facts and think about  the symbolism of Christian crosses.</a:t>
            </a:r>
            <a:br>
              <a:rPr lang="en-GB" sz="2400" b="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b. Develop broad minded and open-hearted ideas about symbolism and the meanings of Jesus’ death.</a:t>
            </a:r>
            <a:br>
              <a:rPr lang="en-GB" sz="2400" b="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c. Consider a religious narrative – about Palm Sunday - for themselves.</a:t>
            </a:r>
            <a:br>
              <a:rPr lang="en-GB" sz="2400" b="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d. Respond creatively for themselves to learning about the cross in RE.</a:t>
            </a:r>
            <a:br>
              <a:rPr lang="en-GB" sz="2400" b="0" dirty="0">
                <a:solidFill>
                  <a:schemeClr val="accent3">
                    <a:lumMod val="75000"/>
                  </a:schemeClr>
                </a:solidFill>
                <a:latin typeface="Abadi" panose="020B0604020104020204" pitchFamily="34" charset="0"/>
              </a:rPr>
            </a:br>
            <a:br>
              <a:rPr lang="en-GB" sz="2400" b="0" i="1" dirty="0">
                <a:solidFill>
                  <a:schemeClr val="accent1"/>
                </a:solidFill>
                <a:latin typeface="Abadi" panose="020B0604020104020204" pitchFamily="34" charset="0"/>
              </a:rPr>
            </a:br>
            <a:r>
              <a:rPr lang="en-GB" sz="2400" b="0" i="1" dirty="0">
                <a:solidFill>
                  <a:schemeClr val="accent1"/>
                </a:solidFill>
                <a:latin typeface="Abadi" panose="020B0604020104020204" pitchFamily="34" charset="0"/>
              </a:rPr>
              <a:t>Start the lesson with the class on the next slide.</a:t>
            </a:r>
            <a:br>
              <a:rPr lang="en-GB" sz="2400" dirty="0">
                <a:solidFill>
                  <a:schemeClr val="accent3">
                    <a:lumMod val="75000"/>
                  </a:schemeClr>
                </a:solidFill>
                <a:latin typeface="Abadi" panose="020B0604020104020204" pitchFamily="34" charset="0"/>
              </a:rPr>
            </a:br>
            <a:br>
              <a:rPr lang="en-GB" sz="2400" i="1" dirty="0">
                <a:solidFill>
                  <a:schemeClr val="accent3">
                    <a:lumMod val="75000"/>
                  </a:schemeClr>
                </a:solidFill>
                <a:latin typeface="Abadi" panose="020B0604020104020204" pitchFamily="34" charset="0"/>
              </a:rPr>
            </a:br>
            <a:endParaRPr lang="en-GB" sz="2400" i="1" dirty="0">
              <a:solidFill>
                <a:schemeClr val="accent3">
                  <a:lumMod val="75000"/>
                </a:schemeClr>
              </a:solidFill>
              <a:latin typeface="Abadi" panose="020B0604020104020204" pitchFamily="34" charset="0"/>
            </a:endParaRPr>
          </a:p>
        </p:txBody>
      </p:sp>
      <p:sp>
        <p:nvSpPr>
          <p:cNvPr id="3" name="Subtitle 2">
            <a:extLst>
              <a:ext uri="{FF2B5EF4-FFF2-40B4-BE49-F238E27FC236}">
                <a16:creationId xmlns:a16="http://schemas.microsoft.com/office/drawing/2014/main" id="{807A9AF5-5D14-FDC2-43BD-1480609D2016}"/>
              </a:ext>
            </a:extLst>
          </p:cNvPr>
          <p:cNvSpPr>
            <a:spLocks noGrp="1"/>
          </p:cNvSpPr>
          <p:nvPr>
            <p:ph type="subTitle" idx="1"/>
          </p:nvPr>
        </p:nvSpPr>
        <p:spPr>
          <a:xfrm>
            <a:off x="233915" y="5601753"/>
            <a:ext cx="4074010" cy="969264"/>
          </a:xfrm>
        </p:spPr>
        <p:txBody>
          <a:bodyPr anchor="t">
            <a:noAutofit/>
          </a:bodyPr>
          <a:lstStyle/>
          <a:p>
            <a:pPr>
              <a:lnSpc>
                <a:spcPct val="120000"/>
              </a:lnSpc>
            </a:pPr>
            <a:r>
              <a:rPr lang="en-GB" sz="1100" dirty="0">
                <a:solidFill>
                  <a:srgbClr val="FFFFFF"/>
                </a:solidFill>
                <a:latin typeface="Abadi" panose="020B0604020104020204" pitchFamily="34" charset="0"/>
              </a:rPr>
              <a:t>Primary RE Lessons which use inspirational art from the exhibition ‘CLOUD OF WITNESSESS’ Co-</a:t>
            </a:r>
            <a:r>
              <a:rPr lang="en-GB" sz="1100" dirty="0" err="1">
                <a:solidFill>
                  <a:srgbClr val="FFFFFF"/>
                </a:solidFill>
                <a:latin typeface="Abadi" panose="020B0604020104020204" pitchFamily="34" charset="0"/>
              </a:rPr>
              <a:t>cURATED</a:t>
            </a:r>
            <a:r>
              <a:rPr lang="en-GB" sz="1100" dirty="0">
                <a:solidFill>
                  <a:srgbClr val="FFFFFF"/>
                </a:solidFill>
                <a:latin typeface="Abadi" panose="020B0604020104020204" pitchFamily="34" charset="0"/>
              </a:rPr>
              <a:t> BY The God who Speaks’</a:t>
            </a:r>
          </a:p>
        </p:txBody>
      </p:sp>
      <p:cxnSp>
        <p:nvCxnSpPr>
          <p:cNvPr id="58" name="Straight Connector 57">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480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DF043-8433-0B25-2AC0-C9F86EC62745}"/>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DA4E42-1957-1D6B-7747-1E8E51B8D41D}"/>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20" y="152"/>
            <a:ext cx="12191980" cy="6857848"/>
          </a:xfrm>
          <a:prstGeom prst="rect">
            <a:avLst/>
          </a:prstGeom>
        </p:spPr>
      </p:pic>
      <p:sp>
        <p:nvSpPr>
          <p:cNvPr id="2" name="Title 1">
            <a:extLst>
              <a:ext uri="{FF2B5EF4-FFF2-40B4-BE49-F238E27FC236}">
                <a16:creationId xmlns:a16="http://schemas.microsoft.com/office/drawing/2014/main" id="{D19EEE71-4C6C-A574-4151-7997097D90ED}"/>
              </a:ext>
            </a:extLst>
          </p:cNvPr>
          <p:cNvSpPr>
            <a:spLocks noGrp="1"/>
          </p:cNvSpPr>
          <p:nvPr>
            <p:ph type="ctrTitle"/>
          </p:nvPr>
        </p:nvSpPr>
        <p:spPr>
          <a:xfrm>
            <a:off x="640080" y="985233"/>
            <a:ext cx="5758628" cy="3355853"/>
          </a:xfrm>
        </p:spPr>
        <p:txBody>
          <a:bodyPr vert="horz" lIns="91440" tIns="45720" rIns="91440" bIns="45720" rtlCol="0" anchor="t">
            <a:normAutofit/>
          </a:bodyPr>
          <a:lstStyle/>
          <a:p>
            <a:r>
              <a:rPr lang="en-US" sz="6000" b="1" kern="1200" dirty="0">
                <a:solidFill>
                  <a:srgbClr val="FFFFFF"/>
                </a:solidFill>
                <a:latin typeface="+mj-lt"/>
                <a:ea typeface="+mj-ea"/>
                <a:cs typeface="+mj-cs"/>
              </a:rPr>
              <a:t>Searching </a:t>
            </a:r>
            <a:br>
              <a:rPr lang="en-US" sz="6000" b="1" kern="1200" dirty="0">
                <a:solidFill>
                  <a:srgbClr val="FFFFFF"/>
                </a:solidFill>
                <a:latin typeface="+mj-lt"/>
                <a:ea typeface="+mj-ea"/>
                <a:cs typeface="+mj-cs"/>
              </a:rPr>
            </a:br>
            <a:r>
              <a:rPr lang="en-US" sz="6000" b="1" kern="1200" dirty="0">
                <a:solidFill>
                  <a:srgbClr val="FFFFFF"/>
                </a:solidFill>
                <a:latin typeface="+mj-lt"/>
                <a:ea typeface="+mj-ea"/>
                <a:cs typeface="+mj-cs"/>
              </a:rPr>
              <a:t>for God</a:t>
            </a:r>
            <a:br>
              <a:rPr lang="en-US" sz="6000" b="1" kern="1200" dirty="0">
                <a:solidFill>
                  <a:srgbClr val="FFFFFF"/>
                </a:solidFill>
                <a:latin typeface="+mj-lt"/>
                <a:ea typeface="+mj-ea"/>
                <a:cs typeface="+mj-cs"/>
              </a:rPr>
            </a:br>
            <a:r>
              <a:rPr lang="en-US" sz="6000" b="1" kern="1200" dirty="0">
                <a:solidFill>
                  <a:srgbClr val="FFFFFF"/>
                </a:solidFill>
                <a:latin typeface="+mj-lt"/>
                <a:ea typeface="+mj-ea"/>
                <a:cs typeface="+mj-cs"/>
              </a:rPr>
              <a:t>Lesson 3</a:t>
            </a:r>
          </a:p>
        </p:txBody>
      </p:sp>
      <p:sp>
        <p:nvSpPr>
          <p:cNvPr id="7" name="TextBox 6">
            <a:extLst>
              <a:ext uri="{FF2B5EF4-FFF2-40B4-BE49-F238E27FC236}">
                <a16:creationId xmlns:a16="http://schemas.microsoft.com/office/drawing/2014/main" id="{8800E35F-8E1E-E070-BC6B-28ABBA61CA9E}"/>
              </a:ext>
            </a:extLst>
          </p:cNvPr>
          <p:cNvSpPr txBox="1"/>
          <p:nvPr/>
        </p:nvSpPr>
        <p:spPr>
          <a:xfrm>
            <a:off x="640080" y="4954368"/>
            <a:ext cx="4425215" cy="1903475"/>
          </a:xfrm>
          <a:prstGeom prst="rect">
            <a:avLst/>
          </a:prstGeom>
        </p:spPr>
        <p:txBody>
          <a:bodyPr vert="horz" lIns="91440" tIns="45720" rIns="91440" bIns="45720" rtlCol="0" anchor="t">
            <a:noAutofit/>
          </a:bodyPr>
          <a:lstStyle/>
          <a:p>
            <a:pPr>
              <a:lnSpc>
                <a:spcPct val="130000"/>
              </a:lnSpc>
              <a:spcBef>
                <a:spcPts val="1000"/>
              </a:spcBef>
              <a:spcAft>
                <a:spcPts val="600"/>
              </a:spcAft>
              <a:buSzPct val="87000"/>
            </a:pPr>
            <a:r>
              <a:rPr lang="en-US" sz="4800" b="1" cap="all" spc="3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Palm Crosses</a:t>
            </a:r>
          </a:p>
        </p:txBody>
      </p:sp>
      <p:cxnSp>
        <p:nvCxnSpPr>
          <p:cNvPr id="56" name="Straight Connector 55">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95436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BB0519B-9F73-055A-5945-640BB738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8702" y="1845383"/>
            <a:ext cx="6683278" cy="5012459"/>
          </a:xfrm>
          <a:prstGeom prst="rect">
            <a:avLst/>
          </a:prstGeom>
          <a:ln>
            <a:solidFill>
              <a:schemeClr val="tx1"/>
            </a:solidFill>
          </a:ln>
        </p:spPr>
      </p:pic>
    </p:spTree>
    <p:extLst>
      <p:ext uri="{BB962C8B-B14F-4D97-AF65-F5344CB8AC3E}">
        <p14:creationId xmlns:p14="http://schemas.microsoft.com/office/powerpoint/2010/main" val="29489304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CCF1B3-24E2-CB7A-743E-C4275AB78B0C}"/>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A8327-C877-DA97-462A-2C9D20BDD828}"/>
              </a:ext>
            </a:extLst>
          </p:cNvPr>
          <p:cNvSpPr>
            <a:spLocks noGrp="1"/>
          </p:cNvSpPr>
          <p:nvPr>
            <p:ph type="ctrTitle"/>
          </p:nvPr>
        </p:nvSpPr>
        <p:spPr>
          <a:xfrm>
            <a:off x="8152828" y="1161287"/>
            <a:ext cx="3302010" cy="4535425"/>
          </a:xfrm>
        </p:spPr>
        <p:txBody>
          <a:bodyPr anchor="b">
            <a:noAutofit/>
          </a:bodyPr>
          <a:lstStyle/>
          <a:p>
            <a:pPr>
              <a:lnSpc>
                <a:spcPct val="90000"/>
              </a:lnSpc>
            </a:pPr>
            <a:r>
              <a:rPr lang="en-GB" sz="2000" dirty="0">
                <a:solidFill>
                  <a:schemeClr val="accent5">
                    <a:lumMod val="50000"/>
                  </a:schemeClr>
                </a:solidFill>
              </a:rPr>
              <a:t>In 2025, in London, an Art exhibition called ‘Cloud of Witnesses’ showed lots of artists’ work about God.</a:t>
            </a:r>
            <a:br>
              <a:rPr lang="en-GB" sz="2000" dirty="0">
                <a:solidFill>
                  <a:schemeClr val="accent5">
                    <a:lumMod val="50000"/>
                  </a:schemeClr>
                </a:solidFill>
              </a:rPr>
            </a:br>
            <a:r>
              <a:rPr lang="en-GB" sz="2000" dirty="0">
                <a:solidFill>
                  <a:schemeClr val="accent5">
                    <a:lumMod val="50000"/>
                  </a:schemeClr>
                </a:solidFill>
              </a:rPr>
              <a:t>They explored faith in God and doubt. </a:t>
            </a:r>
            <a:br>
              <a:rPr lang="en-GB" sz="2000" dirty="0">
                <a:solidFill>
                  <a:schemeClr val="accent5">
                    <a:lumMod val="50000"/>
                  </a:schemeClr>
                </a:solidFill>
              </a:rPr>
            </a:br>
            <a:r>
              <a:rPr lang="en-GB" sz="2000" dirty="0">
                <a:solidFill>
                  <a:schemeClr val="accent5">
                    <a:lumMod val="50000"/>
                  </a:schemeClr>
                </a:solidFill>
              </a:rPr>
              <a:t>From different religions and no religion, these art works show us some creative ways to explore some of life’s biggest questions. </a:t>
            </a:r>
            <a:br>
              <a:rPr lang="en-GB" sz="2000" dirty="0">
                <a:solidFill>
                  <a:schemeClr val="accent5">
                    <a:lumMod val="50000"/>
                  </a:schemeClr>
                </a:solidFill>
              </a:rPr>
            </a:br>
            <a:br>
              <a:rPr lang="en-GB" sz="2000" dirty="0">
                <a:solidFill>
                  <a:schemeClr val="accent5">
                    <a:lumMod val="50000"/>
                  </a:schemeClr>
                </a:solidFill>
              </a:rPr>
            </a:br>
            <a:r>
              <a:rPr lang="en-GB" sz="2000" dirty="0">
                <a:solidFill>
                  <a:schemeClr val="accent5">
                    <a:lumMod val="50000"/>
                  </a:schemeClr>
                </a:solidFill>
              </a:rPr>
              <a:t>In this lesson, one work of art will be considered. </a:t>
            </a:r>
            <a:br>
              <a:rPr lang="en-GB" sz="2000" dirty="0">
                <a:solidFill>
                  <a:schemeClr val="accent5">
                    <a:lumMod val="50000"/>
                  </a:schemeClr>
                </a:solidFill>
              </a:rPr>
            </a:br>
            <a:r>
              <a:rPr lang="en-GB" sz="2000" dirty="0">
                <a:solidFill>
                  <a:schemeClr val="accent5">
                    <a:lumMod val="50000"/>
                  </a:schemeClr>
                </a:solidFill>
              </a:rPr>
              <a:t>It looks simple in one way, but it can make you think deeply. Take your time. </a:t>
            </a:r>
          </a:p>
        </p:txBody>
      </p:sp>
      <p:pic>
        <p:nvPicPr>
          <p:cNvPr id="6" name="Picture 5">
            <a:extLst>
              <a:ext uri="{FF2B5EF4-FFF2-40B4-BE49-F238E27FC236}">
                <a16:creationId xmlns:a16="http://schemas.microsoft.com/office/drawing/2014/main" id="{4426C1D4-82F7-A14F-8D8E-CD859492940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914399"/>
            <a:ext cx="3876655" cy="5358373"/>
          </a:xfrm>
          <a:prstGeom prst="rect">
            <a:avLst/>
          </a:prstGeom>
        </p:spPr>
      </p:pic>
      <p:pic>
        <p:nvPicPr>
          <p:cNvPr id="3" name="Picture 2">
            <a:extLst>
              <a:ext uri="{FF2B5EF4-FFF2-40B4-BE49-F238E27FC236}">
                <a16:creationId xmlns:a16="http://schemas.microsoft.com/office/drawing/2014/main" id="{2B623EB4-8029-C80C-ADAB-15A2D75CCBA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76675" y="914400"/>
            <a:ext cx="3857625" cy="5358375"/>
          </a:xfrm>
          <a:prstGeom prst="rect">
            <a:avLst/>
          </a:prstGeom>
          <a:ln>
            <a:solidFill>
              <a:schemeClr val="tx1"/>
            </a:solidFill>
          </a:ln>
        </p:spPr>
      </p:pic>
      <p:cxnSp>
        <p:nvCxnSpPr>
          <p:cNvPr id="52" name="Straight Connector 51">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72784"/>
            <a:ext cx="77343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7E6A49-6EAF-02A7-0EDF-4439E3801ECF}"/>
              </a:ext>
            </a:extLst>
          </p:cNvPr>
          <p:cNvSpPr>
            <a:spLocks noGrp="1"/>
          </p:cNvSpPr>
          <p:nvPr>
            <p:ph type="title"/>
          </p:nvPr>
        </p:nvSpPr>
        <p:spPr>
          <a:xfrm>
            <a:off x="1436371" y="3893073"/>
            <a:ext cx="9549183" cy="2755675"/>
          </a:xfrm>
        </p:spPr>
        <p:txBody>
          <a:bodyPr vert="horz" lIns="91440" tIns="45720" rIns="91440" bIns="45720" rtlCol="0" anchor="b">
            <a:noAutofit/>
          </a:bodyPr>
          <a:lstStyle/>
          <a:p>
            <a:pPr algn="ctr"/>
            <a:r>
              <a:rPr lang="en-US" dirty="0"/>
              <a:t>How do Christians use different crosses?</a:t>
            </a:r>
            <a:br>
              <a:rPr lang="en-US" dirty="0"/>
            </a:br>
            <a:r>
              <a:rPr lang="en-US" dirty="0"/>
              <a:t>For Christians, the sign of the cross is a reminder of… what?</a:t>
            </a:r>
            <a:br>
              <a:rPr lang="en-US" dirty="0"/>
            </a:br>
            <a:r>
              <a:rPr lang="en-US" dirty="0"/>
              <a:t>The love of God and the stories of Jesus.</a:t>
            </a:r>
          </a:p>
        </p:txBody>
      </p:sp>
      <p:pic>
        <p:nvPicPr>
          <p:cNvPr id="11" name="Picture 10">
            <a:extLst>
              <a:ext uri="{FF2B5EF4-FFF2-40B4-BE49-F238E27FC236}">
                <a16:creationId xmlns:a16="http://schemas.microsoft.com/office/drawing/2014/main" id="{FBCE36CC-1211-F2E3-D45B-04A7E8B2292C}"/>
              </a:ext>
            </a:extLst>
          </p:cNvPr>
          <p:cNvPicPr>
            <a:picLocks noChangeAspect="1"/>
          </p:cNvPicPr>
          <p:nvPr/>
        </p:nvPicPr>
        <p:blipFill>
          <a:blip r:embed="rId3" cstate="email">
            <a:extLst>
              <a:ext uri="{28A0092B-C50C-407E-A947-70E740481C1C}">
                <a14:useLocalDpi xmlns:a14="http://schemas.microsoft.com/office/drawing/2010/main"/>
              </a:ext>
            </a:extLst>
          </a:blip>
          <a:srcRect r="4" b="2401"/>
          <a:stretch>
            <a:fillRect/>
          </a:stretch>
        </p:blipFill>
        <p:spPr>
          <a:xfrm>
            <a:off x="996696" y="968783"/>
            <a:ext cx="2039112" cy="2862072"/>
          </a:xfrm>
          <a:prstGeom prst="rect">
            <a:avLst/>
          </a:prstGeom>
        </p:spPr>
      </p:pic>
      <p:pic>
        <p:nvPicPr>
          <p:cNvPr id="7" name="Picture 6">
            <a:extLst>
              <a:ext uri="{FF2B5EF4-FFF2-40B4-BE49-F238E27FC236}">
                <a16:creationId xmlns:a16="http://schemas.microsoft.com/office/drawing/2014/main" id="{B3D264ED-20EC-53DC-BAE5-798C13049F5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01993" y="1000864"/>
            <a:ext cx="2039112" cy="2862072"/>
          </a:xfrm>
          <a:prstGeom prst="rect">
            <a:avLst/>
          </a:prstGeom>
        </p:spPr>
      </p:pic>
      <p:pic>
        <p:nvPicPr>
          <p:cNvPr id="5" name="Content Placeholder 4">
            <a:extLst>
              <a:ext uri="{FF2B5EF4-FFF2-40B4-BE49-F238E27FC236}">
                <a16:creationId xmlns:a16="http://schemas.microsoft.com/office/drawing/2014/main" id="{DFC3F510-C936-DB5B-F433-F80BC61866E4}"/>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rcRect b="-4"/>
          <a:stretch>
            <a:fillRect/>
          </a:stretch>
        </p:blipFill>
        <p:spPr>
          <a:xfrm>
            <a:off x="4941105" y="1012776"/>
            <a:ext cx="2039112" cy="2862072"/>
          </a:xfrm>
          <a:prstGeom prst="rect">
            <a:avLst/>
          </a:prstGeom>
        </p:spPr>
      </p:pic>
      <p:pic>
        <p:nvPicPr>
          <p:cNvPr id="15" name="Picture 14">
            <a:extLst>
              <a:ext uri="{FF2B5EF4-FFF2-40B4-BE49-F238E27FC236}">
                <a16:creationId xmlns:a16="http://schemas.microsoft.com/office/drawing/2014/main" id="{41885676-3E19-ADE2-2576-83A74C7F942B}"/>
              </a:ext>
            </a:extLst>
          </p:cNvPr>
          <p:cNvPicPr>
            <a:picLocks noChangeAspect="1"/>
          </p:cNvPicPr>
          <p:nvPr/>
        </p:nvPicPr>
        <p:blipFill>
          <a:blip r:embed="rId6" cstate="email">
            <a:extLst>
              <a:ext uri="{28A0092B-C50C-407E-A947-70E740481C1C}">
                <a14:useLocalDpi xmlns:a14="http://schemas.microsoft.com/office/drawing/2010/main"/>
              </a:ext>
            </a:extLst>
          </a:blip>
          <a:srcRect b="-2"/>
          <a:stretch>
            <a:fillRect/>
          </a:stretch>
        </p:blipFill>
        <p:spPr>
          <a:xfrm>
            <a:off x="7114032" y="968783"/>
            <a:ext cx="2039112" cy="2862072"/>
          </a:xfrm>
          <a:prstGeom prst="rect">
            <a:avLst/>
          </a:prstGeom>
        </p:spPr>
      </p:pic>
      <p:pic>
        <p:nvPicPr>
          <p:cNvPr id="17" name="Picture 16">
            <a:extLst>
              <a:ext uri="{FF2B5EF4-FFF2-40B4-BE49-F238E27FC236}">
                <a16:creationId xmlns:a16="http://schemas.microsoft.com/office/drawing/2014/main" id="{67205DD8-9586-E362-0664-6B4ECD0563E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153975" y="968783"/>
            <a:ext cx="2039112" cy="2862072"/>
          </a:xfrm>
          <a:prstGeom prst="rect">
            <a:avLst/>
          </a:prstGeom>
        </p:spPr>
      </p:pic>
      <p:cxnSp>
        <p:nvCxnSpPr>
          <p:cNvPr id="26" name="Straight Connector 25">
            <a:extLst>
              <a:ext uri="{FF2B5EF4-FFF2-40B4-BE49-F238E27FC236}">
                <a16:creationId xmlns:a16="http://schemas.microsoft.com/office/drawing/2014/main" id="{84EE7F79-08E8-405E-9B6D-B1560F3484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4218" y="3856621"/>
            <a:ext cx="1019556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4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AF9035-18DB-8A87-3BDC-8611CDFEC961}"/>
            </a:ext>
          </a:extLst>
        </p:cNvPr>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29BC2D7-3D43-2674-3E8C-DCA09B0467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6AB0020A-E0D4-48E7-0549-D9967763C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06A51-07C2-F80C-59F7-49CC418718AA}"/>
              </a:ext>
            </a:extLst>
          </p:cNvPr>
          <p:cNvSpPr>
            <a:spLocks noGrp="1"/>
          </p:cNvSpPr>
          <p:nvPr>
            <p:ph type="title"/>
          </p:nvPr>
        </p:nvSpPr>
        <p:spPr>
          <a:xfrm>
            <a:off x="994218" y="4102324"/>
            <a:ext cx="10703411" cy="2418787"/>
          </a:xfrm>
        </p:spPr>
        <p:txBody>
          <a:bodyPr vert="horz" lIns="91440" tIns="45720" rIns="91440" bIns="45720" rtlCol="0" anchor="b">
            <a:noAutofit/>
          </a:bodyPr>
          <a:lstStyle/>
          <a:p>
            <a:r>
              <a:rPr lang="en-US" sz="3200" dirty="0"/>
              <a:t>Quiz: which cross…</a:t>
            </a:r>
            <a:br>
              <a:rPr lang="en-US" sz="3200" dirty="0"/>
            </a:br>
            <a:r>
              <a:rPr lang="en-US" sz="2400" dirty="0"/>
              <a:t>a. Looks like ‘God’s point of view from above’?</a:t>
            </a:r>
            <a:br>
              <a:rPr lang="en-US" sz="2400" dirty="0"/>
            </a:br>
            <a:r>
              <a:rPr lang="en-US" sz="2400" dirty="0"/>
              <a:t>b. Is most linked to the Christian’s Holy Scripture?</a:t>
            </a:r>
            <a:br>
              <a:rPr lang="en-US" sz="2400" dirty="0"/>
            </a:br>
            <a:r>
              <a:rPr lang="en-US" sz="2400" dirty="0"/>
              <a:t>c. Makes you think of the robe Jesus wore?</a:t>
            </a:r>
            <a:br>
              <a:rPr lang="en-US" sz="2400" dirty="0"/>
            </a:br>
            <a:r>
              <a:rPr lang="en-US" sz="2400" dirty="0"/>
              <a:t>d. Shows what happened on Good Friday?</a:t>
            </a:r>
            <a:br>
              <a:rPr lang="en-US" sz="2400" dirty="0"/>
            </a:br>
            <a:r>
              <a:rPr lang="en-US" sz="2400" dirty="0"/>
              <a:t>e. Could be made out of one piece of rope – or carved in stone?</a:t>
            </a:r>
            <a:endParaRPr lang="en-US" sz="3200" dirty="0"/>
          </a:p>
        </p:txBody>
      </p:sp>
      <p:pic>
        <p:nvPicPr>
          <p:cNvPr id="11" name="Picture 10">
            <a:extLst>
              <a:ext uri="{FF2B5EF4-FFF2-40B4-BE49-F238E27FC236}">
                <a16:creationId xmlns:a16="http://schemas.microsoft.com/office/drawing/2014/main" id="{D99F5172-42B2-EBF0-BCBE-BF85AAF90BBE}"/>
              </a:ext>
            </a:extLst>
          </p:cNvPr>
          <p:cNvPicPr>
            <a:picLocks noChangeAspect="1"/>
          </p:cNvPicPr>
          <p:nvPr/>
        </p:nvPicPr>
        <p:blipFill>
          <a:blip r:embed="rId3" cstate="email">
            <a:extLst>
              <a:ext uri="{28A0092B-C50C-407E-A947-70E740481C1C}">
                <a14:useLocalDpi xmlns:a14="http://schemas.microsoft.com/office/drawing/2010/main"/>
              </a:ext>
            </a:extLst>
          </a:blip>
          <a:srcRect r="4" b="2401"/>
          <a:stretch>
            <a:fillRect/>
          </a:stretch>
        </p:blipFill>
        <p:spPr>
          <a:xfrm>
            <a:off x="996696" y="968783"/>
            <a:ext cx="2039112" cy="2862072"/>
          </a:xfrm>
          <a:prstGeom prst="rect">
            <a:avLst/>
          </a:prstGeom>
        </p:spPr>
      </p:pic>
      <p:pic>
        <p:nvPicPr>
          <p:cNvPr id="7" name="Picture 6">
            <a:extLst>
              <a:ext uri="{FF2B5EF4-FFF2-40B4-BE49-F238E27FC236}">
                <a16:creationId xmlns:a16="http://schemas.microsoft.com/office/drawing/2014/main" id="{F9462E65-583E-9851-3F50-F07E8809F18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01993" y="1000864"/>
            <a:ext cx="2039112" cy="2862072"/>
          </a:xfrm>
          <a:prstGeom prst="rect">
            <a:avLst/>
          </a:prstGeom>
        </p:spPr>
      </p:pic>
      <p:pic>
        <p:nvPicPr>
          <p:cNvPr id="5" name="Content Placeholder 4">
            <a:extLst>
              <a:ext uri="{FF2B5EF4-FFF2-40B4-BE49-F238E27FC236}">
                <a16:creationId xmlns:a16="http://schemas.microsoft.com/office/drawing/2014/main" id="{02D9743C-4A0E-C6E5-BC77-4237143AC1B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rcRect b="-4"/>
          <a:stretch>
            <a:fillRect/>
          </a:stretch>
        </p:blipFill>
        <p:spPr>
          <a:xfrm>
            <a:off x="5008428" y="988235"/>
            <a:ext cx="2039112" cy="2862072"/>
          </a:xfrm>
          <a:prstGeom prst="rect">
            <a:avLst/>
          </a:prstGeom>
        </p:spPr>
      </p:pic>
      <p:pic>
        <p:nvPicPr>
          <p:cNvPr id="15" name="Picture 14">
            <a:extLst>
              <a:ext uri="{FF2B5EF4-FFF2-40B4-BE49-F238E27FC236}">
                <a16:creationId xmlns:a16="http://schemas.microsoft.com/office/drawing/2014/main" id="{F45E117C-1BB1-9622-D3A1-67E88DE57E92}"/>
              </a:ext>
            </a:extLst>
          </p:cNvPr>
          <p:cNvPicPr>
            <a:picLocks noChangeAspect="1"/>
          </p:cNvPicPr>
          <p:nvPr/>
        </p:nvPicPr>
        <p:blipFill>
          <a:blip r:embed="rId6" cstate="email">
            <a:extLst>
              <a:ext uri="{28A0092B-C50C-407E-A947-70E740481C1C}">
                <a14:useLocalDpi xmlns:a14="http://schemas.microsoft.com/office/drawing/2010/main"/>
              </a:ext>
            </a:extLst>
          </a:blip>
          <a:srcRect b="-2"/>
          <a:stretch>
            <a:fillRect/>
          </a:stretch>
        </p:blipFill>
        <p:spPr>
          <a:xfrm>
            <a:off x="7114032" y="968783"/>
            <a:ext cx="2039112" cy="2862072"/>
          </a:xfrm>
          <a:prstGeom prst="rect">
            <a:avLst/>
          </a:prstGeom>
        </p:spPr>
      </p:pic>
      <p:pic>
        <p:nvPicPr>
          <p:cNvPr id="17" name="Picture 16">
            <a:extLst>
              <a:ext uri="{FF2B5EF4-FFF2-40B4-BE49-F238E27FC236}">
                <a16:creationId xmlns:a16="http://schemas.microsoft.com/office/drawing/2014/main" id="{F2042D5F-FDF1-8A53-597A-1000B0C1E2D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153975" y="968783"/>
            <a:ext cx="2039112" cy="2862072"/>
          </a:xfrm>
          <a:prstGeom prst="rect">
            <a:avLst/>
          </a:prstGeom>
        </p:spPr>
      </p:pic>
      <p:cxnSp>
        <p:nvCxnSpPr>
          <p:cNvPr id="26" name="Straight Connector 25">
            <a:extLst>
              <a:ext uri="{FF2B5EF4-FFF2-40B4-BE49-F238E27FC236}">
                <a16:creationId xmlns:a16="http://schemas.microsoft.com/office/drawing/2014/main" id="{EE35FCD5-885A-C187-7970-724BE021C3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4218" y="3856621"/>
            <a:ext cx="1019556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A950F6E-E7B0-E58D-922F-E484828B5A8F}"/>
              </a:ext>
            </a:extLst>
          </p:cNvPr>
          <p:cNvSpPr txBox="1"/>
          <p:nvPr/>
        </p:nvSpPr>
        <p:spPr>
          <a:xfrm>
            <a:off x="8724166" y="4242732"/>
            <a:ext cx="2898730" cy="1631216"/>
          </a:xfrm>
          <a:prstGeom prst="rect">
            <a:avLst/>
          </a:prstGeom>
          <a:noFill/>
        </p:spPr>
        <p:txBody>
          <a:bodyPr wrap="square" rtlCol="0">
            <a:spAutoFit/>
          </a:bodyPr>
          <a:lstStyle/>
          <a:p>
            <a:r>
              <a:rPr lang="en-GB" sz="2000" b="1" dirty="0">
                <a:solidFill>
                  <a:schemeClr val="accent5">
                    <a:lumMod val="50000"/>
                  </a:schemeClr>
                </a:solidFill>
                <a:latin typeface="Abadi" panose="020B0604020104020204" pitchFamily="34" charset="0"/>
              </a:rPr>
              <a:t>What other kinds and shapes of crosses have you seen? </a:t>
            </a:r>
            <a:br>
              <a:rPr lang="en-GB" sz="2000" b="1" dirty="0">
                <a:solidFill>
                  <a:schemeClr val="accent5">
                    <a:lumMod val="50000"/>
                  </a:schemeClr>
                </a:solidFill>
                <a:latin typeface="Abadi" panose="020B0604020104020204" pitchFamily="34" charset="0"/>
              </a:rPr>
            </a:br>
            <a:r>
              <a:rPr lang="en-GB" sz="2000" b="1" dirty="0">
                <a:solidFill>
                  <a:schemeClr val="accent5">
                    <a:lumMod val="50000"/>
                  </a:schemeClr>
                </a:solidFill>
                <a:latin typeface="Abadi" panose="020B0604020104020204" pitchFamily="34" charset="0"/>
              </a:rPr>
              <a:t>Why do you think there are so many?</a:t>
            </a:r>
          </a:p>
        </p:txBody>
      </p:sp>
    </p:spTree>
    <p:extLst>
      <p:ext uri="{BB962C8B-B14F-4D97-AF65-F5344CB8AC3E}">
        <p14:creationId xmlns:p14="http://schemas.microsoft.com/office/powerpoint/2010/main" val="6063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F7609-50FE-F4D5-DFD3-F6FC271FE435}"/>
              </a:ext>
            </a:extLst>
          </p:cNvPr>
          <p:cNvSpPr>
            <a:spLocks noGrp="1"/>
          </p:cNvSpPr>
          <p:nvPr>
            <p:ph type="title"/>
          </p:nvPr>
        </p:nvSpPr>
        <p:spPr>
          <a:xfrm>
            <a:off x="7537528" y="1032764"/>
            <a:ext cx="4308672" cy="3224045"/>
          </a:xfrm>
        </p:spPr>
        <p:txBody>
          <a:bodyPr vert="horz" lIns="91440" tIns="45720" rIns="91440" bIns="45720" rtlCol="0" anchor="b">
            <a:noAutofit/>
          </a:bodyPr>
          <a:lstStyle/>
          <a:p>
            <a:r>
              <a:rPr lang="en-US" b="1" kern="1200" dirty="0">
                <a:solidFill>
                  <a:schemeClr val="tx1"/>
                </a:solidFill>
                <a:latin typeface="+mj-lt"/>
                <a:ea typeface="+mj-ea"/>
                <a:cs typeface="+mj-cs"/>
              </a:rPr>
              <a:t>Palm Sunday</a:t>
            </a:r>
            <a:br>
              <a:rPr lang="en-US" b="1" kern="1200" dirty="0">
                <a:solidFill>
                  <a:schemeClr val="tx1"/>
                </a:solidFill>
                <a:latin typeface="+mj-lt"/>
                <a:ea typeface="+mj-ea"/>
                <a:cs typeface="+mj-cs"/>
              </a:rPr>
            </a:br>
            <a:r>
              <a:rPr lang="en-US" sz="3200" b="1" kern="1200" dirty="0">
                <a:solidFill>
                  <a:schemeClr val="tx1"/>
                </a:solidFill>
                <a:latin typeface="+mj-lt"/>
                <a:ea typeface="+mj-ea"/>
                <a:cs typeface="+mj-cs"/>
              </a:rPr>
              <a:t>Do you know the story?</a:t>
            </a:r>
            <a:br>
              <a:rPr lang="en-US" sz="3200" b="1" kern="1200" dirty="0">
                <a:solidFill>
                  <a:schemeClr val="tx1"/>
                </a:solidFill>
                <a:latin typeface="+mj-lt"/>
                <a:ea typeface="+mj-ea"/>
                <a:cs typeface="+mj-cs"/>
              </a:rPr>
            </a:br>
            <a:r>
              <a:rPr lang="en-US" sz="3200" b="1" kern="1200" dirty="0">
                <a:solidFill>
                  <a:schemeClr val="tx1"/>
                </a:solidFill>
                <a:latin typeface="+mj-lt"/>
                <a:ea typeface="+mj-ea"/>
                <a:cs typeface="+mj-cs"/>
              </a:rPr>
              <a:t>The next slide </a:t>
            </a:r>
            <a:r>
              <a:rPr lang="en-US" sz="3200" dirty="0"/>
              <a:t>tells </a:t>
            </a:r>
            <a:r>
              <a:rPr lang="en-US" sz="3200" b="1" kern="1200" dirty="0">
                <a:solidFill>
                  <a:schemeClr val="tx1"/>
                </a:solidFill>
                <a:latin typeface="+mj-lt"/>
                <a:ea typeface="+mj-ea"/>
                <a:cs typeface="+mj-cs"/>
              </a:rPr>
              <a:t>the Bible story – </a:t>
            </a:r>
            <a:br>
              <a:rPr lang="en-US" sz="3200" b="1" kern="1200" dirty="0">
                <a:solidFill>
                  <a:schemeClr val="tx1"/>
                </a:solidFill>
                <a:latin typeface="+mj-lt"/>
                <a:ea typeface="+mj-ea"/>
                <a:cs typeface="+mj-cs"/>
              </a:rPr>
            </a:br>
            <a:r>
              <a:rPr lang="en-US" sz="3200" b="1" kern="1200" dirty="0">
                <a:solidFill>
                  <a:schemeClr val="tx1"/>
                </a:solidFill>
                <a:latin typeface="+mj-lt"/>
                <a:ea typeface="+mj-ea"/>
                <a:cs typeface="+mj-cs"/>
              </a:rPr>
              <a:t>read it out loud.</a:t>
            </a:r>
          </a:p>
        </p:txBody>
      </p:sp>
      <p:pic>
        <p:nvPicPr>
          <p:cNvPr id="7" name="Content Placeholder 6">
            <a:extLst>
              <a:ext uri="{FF2B5EF4-FFF2-40B4-BE49-F238E27FC236}">
                <a16:creationId xmlns:a16="http://schemas.microsoft.com/office/drawing/2014/main" id="{067C9D6F-9ECB-53E8-2657-430BFABC596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b="-1"/>
          <a:stretch>
            <a:fillRect/>
          </a:stretch>
        </p:blipFill>
        <p:spPr>
          <a:xfrm>
            <a:off x="20" y="10"/>
            <a:ext cx="6931132" cy="6857990"/>
          </a:xfrm>
          <a:prstGeom prst="rect">
            <a:avLst/>
          </a:prstGeom>
        </p:spPr>
      </p:pic>
      <p:cxnSp>
        <p:nvCxnSpPr>
          <p:cNvPr id="16" name="Straight Connector 15">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84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DF42F9-FA72-55DD-0AE5-5DDFBD82B637}"/>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16B69A-9E8C-E829-AAD6-7DDBDBCA4E53}"/>
              </a:ext>
            </a:extLst>
          </p:cNvPr>
          <p:cNvSpPr>
            <a:spLocks noGrp="1"/>
          </p:cNvSpPr>
          <p:nvPr>
            <p:ph type="ctrTitle"/>
          </p:nvPr>
        </p:nvSpPr>
        <p:spPr>
          <a:xfrm>
            <a:off x="640079" y="638117"/>
            <a:ext cx="10813983" cy="3603599"/>
          </a:xfrm>
        </p:spPr>
        <p:txBody>
          <a:bodyPr anchor="t">
            <a:noAutofit/>
          </a:bodyPr>
          <a:lstStyle/>
          <a:p>
            <a:pPr>
              <a:lnSpc>
                <a:spcPct val="90000"/>
              </a:lnSpc>
            </a:pPr>
            <a:r>
              <a:rPr lang="en-GB" sz="2800" b="0" dirty="0">
                <a:latin typeface="Abadi" panose="020B0604020104020204" pitchFamily="34" charset="0"/>
              </a:rPr>
              <a:t>When Jesus and his followers approached Jerusalem… Jesus gave two disciples a task: “Go into the village over there. As soon as you enter it, you will find tied up there a colt that no one has ridden. Untie it and bring it here.</a:t>
            </a:r>
            <a:r>
              <a:rPr lang="en-GB" sz="2800" baseline="30000" dirty="0">
                <a:latin typeface="Abadi" panose="020B0604020104020204" pitchFamily="34" charset="0"/>
              </a:rPr>
              <a:t> </a:t>
            </a:r>
            <a:r>
              <a:rPr lang="en-GB" sz="2800" b="0" dirty="0">
                <a:latin typeface="Abadi" panose="020B0604020104020204" pitchFamily="34" charset="0"/>
              </a:rPr>
              <a:t>If anyone says to you, ‘Why are you doing this?’ say, ‘Its master needs it, and he will send it back right away.’”</a:t>
            </a:r>
            <a:br>
              <a:rPr lang="en-GB" sz="2800" b="0" dirty="0">
                <a:latin typeface="Abadi" panose="020B0604020104020204" pitchFamily="34" charset="0"/>
              </a:rPr>
            </a:br>
            <a:r>
              <a:rPr lang="en-GB" sz="2800" b="0" dirty="0">
                <a:latin typeface="Abadi" panose="020B0604020104020204" pitchFamily="34" charset="0"/>
              </a:rPr>
              <a:t>They went and found a colt tied to a gate outside on the street, and they untied it. Some people standing around said to them, “What are you doing, untying the colt?” They told them just what Jesus said, and they left them alone. </a:t>
            </a:r>
            <a:endParaRPr lang="en-GB" sz="2800" dirty="0">
              <a:latin typeface="Abadi" panose="020B0604020104020204" pitchFamily="34" charset="0"/>
            </a:endParaRPr>
          </a:p>
        </p:txBody>
      </p:sp>
      <p:cxnSp>
        <p:nvCxnSpPr>
          <p:cNvPr id="37" name="Straight Connector 36">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0D0573-4319-6FB9-A746-F16D111D6E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79" y="4984595"/>
            <a:ext cx="1891575" cy="1871611"/>
          </a:xfrm>
          <a:prstGeom prst="rect">
            <a:avLst/>
          </a:prstGeom>
        </p:spPr>
      </p:pic>
      <p:sp>
        <p:nvSpPr>
          <p:cNvPr id="8" name="TextBox 7">
            <a:extLst>
              <a:ext uri="{FF2B5EF4-FFF2-40B4-BE49-F238E27FC236}">
                <a16:creationId xmlns:a16="http://schemas.microsoft.com/office/drawing/2014/main" id="{73AF40E0-CBBF-F54D-9FB3-CE0C380EB8F8}"/>
              </a:ext>
            </a:extLst>
          </p:cNvPr>
          <p:cNvSpPr txBox="1"/>
          <p:nvPr/>
        </p:nvSpPr>
        <p:spPr>
          <a:xfrm>
            <a:off x="2748189" y="4511723"/>
            <a:ext cx="8892942" cy="1708160"/>
          </a:xfrm>
          <a:prstGeom prst="rect">
            <a:avLst/>
          </a:prstGeom>
          <a:solidFill>
            <a:schemeClr val="accent2">
              <a:lumMod val="40000"/>
              <a:lumOff val="60000"/>
            </a:schemeClr>
          </a:solidFill>
        </p:spPr>
        <p:txBody>
          <a:bodyPr wrap="square" rtlCol="0">
            <a:spAutoFit/>
          </a:bodyPr>
          <a:lstStyle/>
          <a:p>
            <a:r>
              <a:rPr lang="en-GB" sz="2100" b="1" dirty="0"/>
              <a:t>This is a famous story in Jesus’ last days: it all happened on Palm Sunday in Jerusalem, 20 centuries ago. Just 6 days later, the crowd turned against Jesus and he was killed. </a:t>
            </a:r>
            <a:br>
              <a:rPr lang="en-GB" sz="2100" b="1" dirty="0"/>
            </a:br>
            <a:r>
              <a:rPr lang="en-GB" sz="2100" b="1" dirty="0"/>
              <a:t>Do you know how Christians today remember and celebrate Palm Sunday? </a:t>
            </a:r>
            <a:br>
              <a:rPr lang="en-GB" sz="2100" b="1" dirty="0"/>
            </a:br>
            <a:r>
              <a:rPr lang="en-GB" sz="2100" b="1" dirty="0"/>
              <a:t>They use Palm leaves. We will find out what happens.</a:t>
            </a:r>
          </a:p>
        </p:txBody>
      </p:sp>
    </p:spTree>
    <p:extLst>
      <p:ext uri="{BB962C8B-B14F-4D97-AF65-F5344CB8AC3E}">
        <p14:creationId xmlns:p14="http://schemas.microsoft.com/office/powerpoint/2010/main" val="7278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5152</Words>
  <Application>Microsoft Office PowerPoint</Application>
  <PresentationFormat>Widescreen</PresentationFormat>
  <Paragraphs>171</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Abadi</vt:lpstr>
      <vt:lpstr>ADLaM Display</vt:lpstr>
      <vt:lpstr>Aptos</vt:lpstr>
      <vt:lpstr>Arial</vt:lpstr>
      <vt:lpstr>Grandview Display</vt:lpstr>
      <vt:lpstr>Neue Haas Grotesk Text Pro</vt:lpstr>
      <vt:lpstr>DashVTI</vt:lpstr>
      <vt:lpstr>Searching for God Lesson 3, Primary  The symbol of Jesus: A Cross.</vt:lpstr>
      <vt:lpstr>Searching for God: Aims  These lessons aim to enable learners to:  a. Think about art works that express big ideas about God and spiritual questions. b. Develop broad minded and open-hearted responses to the ideas of others. c. Consider religious teachings about God for themselves. d. Respond creatively for themselves to theological learning in RE.  These aims mean each lesson intends to be theological, interfaith-informed, rooted in religious ideas and creative.</vt:lpstr>
      <vt:lpstr>Searching for God: Aims for this lesson.  Learners will be able to: a. Learn facts and think about  the symbolism of Christian crosses. b. Develop broad minded and open-hearted ideas about symbolism and the meanings of Jesus’ death. c. Consider a religious narrative – about Palm Sunday - for themselves. d. Respond creatively for themselves to learning about the cross in RE.  Start the lesson with the class on the next slide.  </vt:lpstr>
      <vt:lpstr>Searching  for God Lesson 3</vt:lpstr>
      <vt:lpstr>In 2025, in London, an Art exhibition called ‘Cloud of Witnesses’ showed lots of artists’ work about God. They explored faith in God and doubt.  From different religions and no religion, these art works show us some creative ways to explore some of life’s biggest questions.   In this lesson, one work of art will be considered.  It looks simple in one way, but it can make you think deeply. Take your time. </vt:lpstr>
      <vt:lpstr>How do Christians use different crosses? For Christians, the sign of the cross is a reminder of… what? The love of God and the stories of Jesus.</vt:lpstr>
      <vt:lpstr>Quiz: which cross… a. Looks like ‘God’s point of view from above’? b. Is most linked to the Christian’s Holy Scripture? c. Makes you think of the robe Jesus wore? d. Shows what happened on Good Friday? e. Could be made out of one piece of rope – or carved in stone?</vt:lpstr>
      <vt:lpstr>Palm Sunday Do you know the story? The next slide tells the Bible story –  read it out loud.</vt:lpstr>
      <vt:lpstr>When Jesus and his followers approached Jerusalem… Jesus gave two disciples a task: “Go into the village over there. As soon as you enter it, you will find tied up there a colt that no one has ridden. Untie it and bring it here. If anyone says to you, ‘Why are you doing this?’ say, ‘Its master needs it, and he will send it back right away.’” They went and found a colt tied to a gate outside on the street, and they untied it. Some people standing around said to them, “What are you doing, untying the colt?” They told them just what Jesus said, and they left them alone. </vt:lpstr>
      <vt:lpstr>They brought the colt to Jesus and threw their clothes upon it, and he sat on it. Many people spread out their clothes on the road while others spread branches cut from the fields.  Those in front of him and those following were shouting, ‘Hosanna! Blessings on the one who  comes in the name of the Lord!’ Blessings on the coming kingdom of our ancestor David! Hosanna  in the highest!” Jesus entered Jerusalem and went into the temple. After he looked around at everything, because it was already late in the evening, he returned to Bethany with the Twelve.</vt:lpstr>
      <vt:lpstr>Bethan, 8, made this picture of Jesus riding into Jerusalem.  What do you think is good about her work?  How has she made the figure of Jesus stand out?  Can you remember what ‘Hosanna’ means?</vt:lpstr>
      <vt:lpstr>Palm Sunday by 8YO Emilia   “My picture is based on Palm Sunday and it is called ‘Waiting for Jesus in Surprise.’  My picture shows that everybody was surprised to see Jesus riding on a donkey as he came into Jerusalem.  It shows that on that day, everyone loved Jesus, and Jesus loves everyone.” </vt:lpstr>
      <vt:lpstr>Palm Sunday Celebrations</vt:lpstr>
      <vt:lpstr>PowerPoint Presentation</vt:lpstr>
      <vt:lpstr>unravelling</vt:lpstr>
      <vt:lpstr>Shaeron Caton Rose  Unravelling, 2021  www.shaeron.com    Shaeron is a Christian, so she is interested in how Bible stories like ‘Palm Sunday’ relate to our lives.  She believes that faith is rather deep and rather wide: symbols can connect us up to the past, and to people all over the world.  In 2021 it was the first Covid lockdown in Lent, the period before Easter. Shaeron sent palm leaves though the post to 14 friends. She asked: ‘please make a palm cross and tell me about you during the pandemic.’ When she got the crosses back, she left them to one side for three days before opening the parcels – a safety rule. She felt that opening her friends’ packages was like Easter – finding the beauty, meaning and personal connection in the envelopes! She made two drawings of Palm Crosses being unravelled as a way of thinking about how faith might help some people in hard times. </vt:lpstr>
      <vt:lpstr>unravelling</vt:lpstr>
      <vt:lpstr>Shaeron Caton Rose  Unravelling, 2021  www.shaeron.com     Questions for discussion: 1. ‘Unravelling’ is about things being taken to pieces.  Why do you think Shaeron chose this title?  2. On Palm Sunday, Jesus gets a big welcome, He’s praised by huge cheering crowds. He has a good day. What unravelled for Jesus in the next few days, and why?  3. Good Friday is a story about a tragic death. So why is it called ‘Good’?  4. Is a Palm Cross a symbol of sadness, or hope, or danger – or something else?</vt:lpstr>
      <vt:lpstr>PowerPoint Presentation</vt:lpstr>
      <vt:lpstr>What did people think?  What do you think?</vt:lpstr>
      <vt:lpstr>This response to the art from an 8YO pupil illustrates how art in RE can sometimes be simply profound.</vt:lpstr>
      <vt:lpstr>PowerPoint Presentation</vt:lpstr>
      <vt:lpstr>Have a look at Shaeron’s website for lots more examples of her beautiful, intriguing and wistfully spiritual art.   www.shaeron.com/practice </vt:lpstr>
      <vt:lpstr>Display: Make ‘Palm Crosses’ out of strips of paper</vt:lpstr>
      <vt:lpstr>Writing my prayer or reflection about the Palm Cross.</vt:lpstr>
      <vt:lpstr>Many kinds of crosses, many different meanings. How would you explain the meaning of the Palm Cross to children three years younger than you?  Make a labelled diagram? Write a short talk?</vt:lpstr>
      <vt:lpstr>PowerPoint Presentation</vt:lpstr>
      <vt:lpstr>Partnership</vt:lpstr>
      <vt:lpstr>Connections to the Catholic RE Directory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 Blaylock</dc:creator>
  <cp:lastModifiedBy>Fleur Dorrell</cp:lastModifiedBy>
  <cp:revision>17</cp:revision>
  <dcterms:created xsi:type="dcterms:W3CDTF">2025-04-24T14:32:16Z</dcterms:created>
  <dcterms:modified xsi:type="dcterms:W3CDTF">2026-05-01T10:34:17Z</dcterms:modified>
</cp:coreProperties>
</file>