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305" r:id="rId3"/>
    <p:sldId id="258" r:id="rId4"/>
    <p:sldId id="259" r:id="rId5"/>
    <p:sldId id="260" r:id="rId6"/>
    <p:sldId id="264" r:id="rId7"/>
    <p:sldId id="373" r:id="rId8"/>
    <p:sldId id="307" r:id="rId9"/>
    <p:sldId id="310" r:id="rId10"/>
    <p:sldId id="306" r:id="rId11"/>
    <p:sldId id="308" r:id="rId12"/>
    <p:sldId id="311" r:id="rId13"/>
    <p:sldId id="312" r:id="rId14"/>
    <p:sldId id="374" r:id="rId15"/>
    <p:sldId id="313" r:id="rId16"/>
    <p:sldId id="314" r:id="rId17"/>
    <p:sldId id="265" r:id="rId18"/>
    <p:sldId id="315" r:id="rId19"/>
    <p:sldId id="316" r:id="rId20"/>
    <p:sldId id="261" r:id="rId21"/>
    <p:sldId id="317" r:id="rId22"/>
    <p:sldId id="266" r:id="rId23"/>
    <p:sldId id="270" r:id="rId24"/>
    <p:sldId id="318" r:id="rId25"/>
    <p:sldId id="267" r:id="rId26"/>
    <p:sldId id="257" r:id="rId27"/>
    <p:sldId id="268" r:id="rId28"/>
    <p:sldId id="269" r:id="rId29"/>
    <p:sldId id="263" r:id="rId30"/>
    <p:sldId id="320" r:id="rId31"/>
    <p:sldId id="319" r:id="rId32"/>
    <p:sldId id="322" r:id="rId33"/>
    <p:sldId id="369" r:id="rId34"/>
    <p:sldId id="370" r:id="rId35"/>
    <p:sldId id="371" r:id="rId36"/>
    <p:sldId id="348" r:id="rId37"/>
    <p:sldId id="372" r:id="rId38"/>
    <p:sldId id="321" r:id="rId39"/>
    <p:sldId id="37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E67501-74B7-07B8-86C2-8B0FA0743BCA}" name="Fleur Dorrell" initials="FD" userId="S::Fleur.Dorrell@cbcew.org.uk::29f7f9b2-a62b-47d4-9532-761751c4a8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10BF12-0D89-47A2-910A-EF5893A36BCD}" v="159" dt="2026-04-30T15:37:02.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76774" autoAdjust="0"/>
  </p:normalViewPr>
  <p:slideViewPr>
    <p:cSldViewPr snapToGrid="0">
      <p:cViewPr varScale="1">
        <p:scale>
          <a:sx n="57" d="100"/>
          <a:sy n="57" d="100"/>
        </p:scale>
        <p:origin x="103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eur Dorrell" userId="29f7f9b2-a62b-47d4-9532-761751c4a846" providerId="ADAL" clId="{7ABC6883-4636-4685-92EA-1F00858387A8}"/>
    <pc:docChg chg="undo custSel addSld delSld modSld">
      <pc:chgData name="Fleur Dorrell" userId="29f7f9b2-a62b-47d4-9532-761751c4a846" providerId="ADAL" clId="{7ABC6883-4636-4685-92EA-1F00858387A8}" dt="2026-05-01T09:20:31.129" v="511" actId="1076"/>
      <pc:docMkLst>
        <pc:docMk/>
      </pc:docMkLst>
      <pc:sldChg chg="modSp mod">
        <pc:chgData name="Fleur Dorrell" userId="29f7f9b2-a62b-47d4-9532-761751c4a846" providerId="ADAL" clId="{7ABC6883-4636-4685-92EA-1F00858387A8}" dt="2026-04-30T11:19:18.038" v="5" actId="1076"/>
        <pc:sldMkLst>
          <pc:docMk/>
          <pc:sldMk cId="869963449" sldId="256"/>
        </pc:sldMkLst>
        <pc:spChg chg="mod">
          <ac:chgData name="Fleur Dorrell" userId="29f7f9b2-a62b-47d4-9532-761751c4a846" providerId="ADAL" clId="{7ABC6883-4636-4685-92EA-1F00858387A8}" dt="2026-04-30T11:19:18.038" v="5" actId="1076"/>
          <ac:spMkLst>
            <pc:docMk/>
            <pc:sldMk cId="869963449" sldId="256"/>
            <ac:spMk id="3" creationId="{79D0A5D0-0AA3-D6B0-10F3-729550183D56}"/>
          </ac:spMkLst>
        </pc:spChg>
      </pc:sldChg>
      <pc:sldChg chg="modSp mod">
        <pc:chgData name="Fleur Dorrell" userId="29f7f9b2-a62b-47d4-9532-761751c4a846" providerId="ADAL" clId="{7ABC6883-4636-4685-92EA-1F00858387A8}" dt="2026-04-30T15:20:35.394" v="346" actId="113"/>
        <pc:sldMkLst>
          <pc:docMk/>
          <pc:sldMk cId="1942223696" sldId="257"/>
        </pc:sldMkLst>
        <pc:spChg chg="mod">
          <ac:chgData name="Fleur Dorrell" userId="29f7f9b2-a62b-47d4-9532-761751c4a846" providerId="ADAL" clId="{7ABC6883-4636-4685-92EA-1F00858387A8}" dt="2026-04-30T15:20:35.394" v="346" actId="113"/>
          <ac:spMkLst>
            <pc:docMk/>
            <pc:sldMk cId="1942223696" sldId="257"/>
            <ac:spMk id="2" creationId="{671CEE19-3DA1-4124-96BF-661648DCFA8B}"/>
          </ac:spMkLst>
        </pc:spChg>
        <pc:picChg chg="mod modCrop">
          <ac:chgData name="Fleur Dorrell" userId="29f7f9b2-a62b-47d4-9532-761751c4a846" providerId="ADAL" clId="{7ABC6883-4636-4685-92EA-1F00858387A8}" dt="2026-04-30T15:20:17.227" v="343" actId="14100"/>
          <ac:picMkLst>
            <pc:docMk/>
            <pc:sldMk cId="1942223696" sldId="257"/>
            <ac:picMk id="7" creationId="{E65481EB-9585-4E61-A088-137620240432}"/>
          </ac:picMkLst>
        </pc:picChg>
      </pc:sldChg>
      <pc:sldChg chg="modSp mod">
        <pc:chgData name="Fleur Dorrell" userId="29f7f9b2-a62b-47d4-9532-761751c4a846" providerId="ADAL" clId="{7ABC6883-4636-4685-92EA-1F00858387A8}" dt="2026-04-30T11:22:04.299" v="85" actId="20577"/>
        <pc:sldMkLst>
          <pc:docMk/>
          <pc:sldMk cId="2340160423" sldId="258"/>
        </pc:sldMkLst>
        <pc:spChg chg="mod">
          <ac:chgData name="Fleur Dorrell" userId="29f7f9b2-a62b-47d4-9532-761751c4a846" providerId="ADAL" clId="{7ABC6883-4636-4685-92EA-1F00858387A8}" dt="2026-04-30T11:22:04.299" v="85" actId="20577"/>
          <ac:spMkLst>
            <pc:docMk/>
            <pc:sldMk cId="2340160423" sldId="258"/>
            <ac:spMk id="2" creationId="{9655C2FD-E86F-5F43-6B3F-31B81CA8D17E}"/>
          </ac:spMkLst>
        </pc:spChg>
        <pc:spChg chg="mod">
          <ac:chgData name="Fleur Dorrell" userId="29f7f9b2-a62b-47d4-9532-761751c4a846" providerId="ADAL" clId="{7ABC6883-4636-4685-92EA-1F00858387A8}" dt="2026-04-30T11:21:40.790" v="78" actId="1076"/>
          <ac:spMkLst>
            <pc:docMk/>
            <pc:sldMk cId="2340160423" sldId="258"/>
            <ac:spMk id="3" creationId="{48FAE643-E27B-3F06-6C48-0283D4AED358}"/>
          </ac:spMkLst>
        </pc:spChg>
        <pc:picChg chg="mod">
          <ac:chgData name="Fleur Dorrell" userId="29f7f9b2-a62b-47d4-9532-761751c4a846" providerId="ADAL" clId="{7ABC6883-4636-4685-92EA-1F00858387A8}" dt="2026-04-30T11:21:55.853" v="81" actId="1076"/>
          <ac:picMkLst>
            <pc:docMk/>
            <pc:sldMk cId="2340160423" sldId="258"/>
            <ac:picMk id="4" creationId="{209CF662-54AE-CBD0-E49D-202A84A8998F}"/>
          </ac:picMkLst>
        </pc:picChg>
      </pc:sldChg>
      <pc:sldChg chg="modSp mod">
        <pc:chgData name="Fleur Dorrell" userId="29f7f9b2-a62b-47d4-9532-761751c4a846" providerId="ADAL" clId="{7ABC6883-4636-4685-92EA-1F00858387A8}" dt="2026-04-30T15:04:31.327" v="296" actId="1036"/>
        <pc:sldMkLst>
          <pc:docMk/>
          <pc:sldMk cId="2948930465" sldId="259"/>
        </pc:sldMkLst>
        <pc:spChg chg="mod">
          <ac:chgData name="Fleur Dorrell" userId="29f7f9b2-a62b-47d4-9532-761751c4a846" providerId="ADAL" clId="{7ABC6883-4636-4685-92EA-1F00858387A8}" dt="2026-04-30T15:04:26.472" v="294" actId="14100"/>
          <ac:spMkLst>
            <pc:docMk/>
            <pc:sldMk cId="2948930465" sldId="259"/>
            <ac:spMk id="7" creationId="{8800E35F-8E1E-E070-BC6B-28ABBA61CA9E}"/>
          </ac:spMkLst>
        </pc:spChg>
        <pc:picChg chg="mod">
          <ac:chgData name="Fleur Dorrell" userId="29f7f9b2-a62b-47d4-9532-761751c4a846" providerId="ADAL" clId="{7ABC6883-4636-4685-92EA-1F00858387A8}" dt="2026-04-30T15:04:31.327" v="296" actId="1036"/>
          <ac:picMkLst>
            <pc:docMk/>
            <pc:sldMk cId="2948930465" sldId="259"/>
            <ac:picMk id="4" creationId="{383ACF06-65B4-D9CE-F537-5937D1897ACE}"/>
          </ac:picMkLst>
        </pc:picChg>
      </pc:sldChg>
      <pc:sldChg chg="modSp mod">
        <pc:chgData name="Fleur Dorrell" userId="29f7f9b2-a62b-47d4-9532-761751c4a846" providerId="ADAL" clId="{7ABC6883-4636-4685-92EA-1F00858387A8}" dt="2026-04-30T11:23:11.940" v="92" actId="208"/>
        <pc:sldMkLst>
          <pc:docMk/>
          <pc:sldMk cId="178410663" sldId="260"/>
        </pc:sldMkLst>
        <pc:picChg chg="mod">
          <ac:chgData name="Fleur Dorrell" userId="29f7f9b2-a62b-47d4-9532-761751c4a846" providerId="ADAL" clId="{7ABC6883-4636-4685-92EA-1F00858387A8}" dt="2026-04-30T11:23:11.940" v="92" actId="208"/>
          <ac:picMkLst>
            <pc:docMk/>
            <pc:sldMk cId="178410663" sldId="260"/>
            <ac:picMk id="6" creationId="{4426C1D4-82F7-A14F-8D8E-CD8594929405}"/>
          </ac:picMkLst>
        </pc:picChg>
      </pc:sldChg>
      <pc:sldChg chg="modSp mod">
        <pc:chgData name="Fleur Dorrell" userId="29f7f9b2-a62b-47d4-9532-761751c4a846" providerId="ADAL" clId="{7ABC6883-4636-4685-92EA-1F00858387A8}" dt="2026-04-30T15:05:22.379" v="298" actId="1036"/>
        <pc:sldMkLst>
          <pc:docMk/>
          <pc:sldMk cId="3972175467" sldId="261"/>
        </pc:sldMkLst>
        <pc:spChg chg="mod">
          <ac:chgData name="Fleur Dorrell" userId="29f7f9b2-a62b-47d4-9532-761751c4a846" providerId="ADAL" clId="{7ABC6883-4636-4685-92EA-1F00858387A8}" dt="2026-04-30T15:05:22.379" v="298" actId="1036"/>
          <ac:spMkLst>
            <pc:docMk/>
            <pc:sldMk cId="3972175467" sldId="261"/>
            <ac:spMk id="17" creationId="{FD29829A-4F07-5FA3-E33B-8EADAA496B57}"/>
          </ac:spMkLst>
        </pc:spChg>
        <pc:picChg chg="mod">
          <ac:chgData name="Fleur Dorrell" userId="29f7f9b2-a62b-47d4-9532-761751c4a846" providerId="ADAL" clId="{7ABC6883-4636-4685-92EA-1F00858387A8}" dt="2026-04-30T12:54:13.007" v="269" actId="14100"/>
          <ac:picMkLst>
            <pc:docMk/>
            <pc:sldMk cId="3972175467" sldId="261"/>
            <ac:picMk id="3" creationId="{11A8E98F-38D9-441F-9968-97D31D080A52}"/>
          </ac:picMkLst>
        </pc:picChg>
      </pc:sldChg>
      <pc:sldChg chg="addSp delSp modSp del mod">
        <pc:chgData name="Fleur Dorrell" userId="29f7f9b2-a62b-47d4-9532-761751c4a846" providerId="ADAL" clId="{7ABC6883-4636-4685-92EA-1F00858387A8}" dt="2026-04-30T15:37:10.162" v="471" actId="2696"/>
        <pc:sldMkLst>
          <pc:docMk/>
          <pc:sldMk cId="1390614365" sldId="262"/>
        </pc:sldMkLst>
        <pc:spChg chg="del">
          <ac:chgData name="Fleur Dorrell" userId="29f7f9b2-a62b-47d4-9532-761751c4a846" providerId="ADAL" clId="{7ABC6883-4636-4685-92EA-1F00858387A8}" dt="2026-04-30T15:36:57.365" v="468" actId="21"/>
          <ac:spMkLst>
            <pc:docMk/>
            <pc:sldMk cId="1390614365" sldId="262"/>
            <ac:spMk id="2" creationId="{EF0AB24A-76B8-9412-5FEE-DDAE10EAE21F}"/>
          </ac:spMkLst>
        </pc:spChg>
        <pc:spChg chg="add mod">
          <ac:chgData name="Fleur Dorrell" userId="29f7f9b2-a62b-47d4-9532-761751c4a846" providerId="ADAL" clId="{7ABC6883-4636-4685-92EA-1F00858387A8}" dt="2026-04-30T15:36:57.365" v="468" actId="21"/>
          <ac:spMkLst>
            <pc:docMk/>
            <pc:sldMk cId="1390614365" sldId="262"/>
            <ac:spMk id="4" creationId="{D587E89E-E808-9911-C7B1-DFB9F03EF28F}"/>
          </ac:spMkLst>
        </pc:spChg>
        <pc:picChg chg="mod">
          <ac:chgData name="Fleur Dorrell" userId="29f7f9b2-a62b-47d4-9532-761751c4a846" providerId="ADAL" clId="{7ABC6883-4636-4685-92EA-1F00858387A8}" dt="2026-04-30T15:34:46.603" v="445" actId="1076"/>
          <ac:picMkLst>
            <pc:docMk/>
            <pc:sldMk cId="1390614365" sldId="262"/>
            <ac:picMk id="5" creationId="{D428F536-5F0F-1425-E818-3ACD35012C22}"/>
          </ac:picMkLst>
        </pc:picChg>
        <pc:picChg chg="mod">
          <ac:chgData name="Fleur Dorrell" userId="29f7f9b2-a62b-47d4-9532-761751c4a846" providerId="ADAL" clId="{7ABC6883-4636-4685-92EA-1F00858387A8}" dt="2026-04-30T15:34:48.868" v="446" actId="1076"/>
          <ac:picMkLst>
            <pc:docMk/>
            <pc:sldMk cId="1390614365" sldId="262"/>
            <ac:picMk id="7" creationId="{C99BBDB8-48F9-188E-E314-934E7F144A5A}"/>
          </ac:picMkLst>
        </pc:picChg>
        <pc:picChg chg="mod">
          <ac:chgData name="Fleur Dorrell" userId="29f7f9b2-a62b-47d4-9532-761751c4a846" providerId="ADAL" clId="{7ABC6883-4636-4685-92EA-1F00858387A8}" dt="2026-04-30T15:34:50.956" v="447" actId="1076"/>
          <ac:picMkLst>
            <pc:docMk/>
            <pc:sldMk cId="1390614365" sldId="262"/>
            <ac:picMk id="9" creationId="{41E23320-9830-CF2C-34D8-6170B13897DB}"/>
          </ac:picMkLst>
        </pc:picChg>
      </pc:sldChg>
      <pc:sldChg chg="modSp mod">
        <pc:chgData name="Fleur Dorrell" userId="29f7f9b2-a62b-47d4-9532-761751c4a846" providerId="ADAL" clId="{7ABC6883-4636-4685-92EA-1F00858387A8}" dt="2026-04-30T15:23:54.530" v="374" actId="14100"/>
        <pc:sldMkLst>
          <pc:docMk/>
          <pc:sldMk cId="1014782658" sldId="263"/>
        </pc:sldMkLst>
        <pc:spChg chg="mod">
          <ac:chgData name="Fleur Dorrell" userId="29f7f9b2-a62b-47d4-9532-761751c4a846" providerId="ADAL" clId="{7ABC6883-4636-4685-92EA-1F00858387A8}" dt="2026-04-30T15:23:54.530" v="374" actId="14100"/>
          <ac:spMkLst>
            <pc:docMk/>
            <pc:sldMk cId="1014782658" sldId="263"/>
            <ac:spMk id="3" creationId="{A48E4749-9F72-747B-567E-E6FDB780D53A}"/>
          </ac:spMkLst>
        </pc:spChg>
      </pc:sldChg>
      <pc:sldChg chg="modSp mod">
        <pc:chgData name="Fleur Dorrell" userId="29f7f9b2-a62b-47d4-9532-761751c4a846" providerId="ADAL" clId="{7ABC6883-4636-4685-92EA-1F00858387A8}" dt="2026-04-30T11:24:38.514" v="112" actId="20577"/>
        <pc:sldMkLst>
          <pc:docMk/>
          <pc:sldMk cId="83350168" sldId="264"/>
        </pc:sldMkLst>
        <pc:spChg chg="mod">
          <ac:chgData name="Fleur Dorrell" userId="29f7f9b2-a62b-47d4-9532-761751c4a846" providerId="ADAL" clId="{7ABC6883-4636-4685-92EA-1F00858387A8}" dt="2026-04-30T11:24:38.514" v="112" actId="20577"/>
          <ac:spMkLst>
            <pc:docMk/>
            <pc:sldMk cId="83350168" sldId="264"/>
            <ac:spMk id="2" creationId="{62B53D84-0C2D-DC61-3160-7ECA2D8678A7}"/>
          </ac:spMkLst>
        </pc:spChg>
      </pc:sldChg>
      <pc:sldChg chg="modSp mod">
        <pc:chgData name="Fleur Dorrell" userId="29f7f9b2-a62b-47d4-9532-761751c4a846" providerId="ADAL" clId="{7ABC6883-4636-4685-92EA-1F00858387A8}" dt="2026-04-30T12:52:34.144" v="256" actId="207"/>
        <pc:sldMkLst>
          <pc:docMk/>
          <pc:sldMk cId="2359260221" sldId="265"/>
        </pc:sldMkLst>
        <pc:spChg chg="mod">
          <ac:chgData name="Fleur Dorrell" userId="29f7f9b2-a62b-47d4-9532-761751c4a846" providerId="ADAL" clId="{7ABC6883-4636-4685-92EA-1F00858387A8}" dt="2026-04-30T12:52:02.631" v="252" actId="20577"/>
          <ac:spMkLst>
            <pc:docMk/>
            <pc:sldMk cId="2359260221" sldId="265"/>
            <ac:spMk id="3" creationId="{B08DB4DE-CEDB-4094-857F-0722E415B861}"/>
          </ac:spMkLst>
        </pc:spChg>
        <pc:spChg chg="mod">
          <ac:chgData name="Fleur Dorrell" userId="29f7f9b2-a62b-47d4-9532-761751c4a846" providerId="ADAL" clId="{7ABC6883-4636-4685-92EA-1F00858387A8}" dt="2026-04-30T12:52:34.144" v="256" actId="207"/>
          <ac:spMkLst>
            <pc:docMk/>
            <pc:sldMk cId="2359260221" sldId="265"/>
            <ac:spMk id="7" creationId="{350325AF-6204-B998-B790-EEB4A8FDF17F}"/>
          </ac:spMkLst>
        </pc:spChg>
      </pc:sldChg>
      <pc:sldChg chg="addSp delSp modSp mod">
        <pc:chgData name="Fleur Dorrell" userId="29f7f9b2-a62b-47d4-9532-761751c4a846" providerId="ADAL" clId="{7ABC6883-4636-4685-92EA-1F00858387A8}" dt="2026-05-01T09:13:24.440" v="503" actId="14100"/>
        <pc:sldMkLst>
          <pc:docMk/>
          <pc:sldMk cId="2903593911" sldId="266"/>
        </pc:sldMkLst>
        <pc:graphicFrameChg chg="mod">
          <ac:chgData name="Fleur Dorrell" userId="29f7f9b2-a62b-47d4-9532-761751c4a846" providerId="ADAL" clId="{7ABC6883-4636-4685-92EA-1F00858387A8}" dt="2026-04-30T15:11:09.230" v="321" actId="255"/>
          <ac:graphicFrameMkLst>
            <pc:docMk/>
            <pc:sldMk cId="2903593911" sldId="266"/>
            <ac:graphicFrameMk id="19" creationId="{199AFB50-397A-288F-0AC4-CDEB6A81592A}"/>
          </ac:graphicFrameMkLst>
        </pc:graphicFrameChg>
        <pc:picChg chg="add mod">
          <ac:chgData name="Fleur Dorrell" userId="29f7f9b2-a62b-47d4-9532-761751c4a846" providerId="ADAL" clId="{7ABC6883-4636-4685-92EA-1F00858387A8}" dt="2026-05-01T09:13:14.461" v="500" actId="14100"/>
          <ac:picMkLst>
            <pc:docMk/>
            <pc:sldMk cId="2903593911" sldId="266"/>
            <ac:picMk id="3" creationId="{70C56092-0F74-8499-DBD2-333A4481EE5C}"/>
          </ac:picMkLst>
        </pc:picChg>
        <pc:picChg chg="del">
          <ac:chgData name="Fleur Dorrell" userId="29f7f9b2-a62b-47d4-9532-761751c4a846" providerId="ADAL" clId="{7ABC6883-4636-4685-92EA-1F00858387A8}" dt="2026-04-30T15:07:30.209" v="299" actId="478"/>
          <ac:picMkLst>
            <pc:docMk/>
            <pc:sldMk cId="2903593911" sldId="266"/>
            <ac:picMk id="5" creationId="{F3DE423E-8022-4796-8562-5439C155A9EC}"/>
          </ac:picMkLst>
        </pc:picChg>
        <pc:picChg chg="mod">
          <ac:chgData name="Fleur Dorrell" userId="29f7f9b2-a62b-47d4-9532-761751c4a846" providerId="ADAL" clId="{7ABC6883-4636-4685-92EA-1F00858387A8}" dt="2026-05-01T09:13:10.643" v="499" actId="14100"/>
          <ac:picMkLst>
            <pc:docMk/>
            <pc:sldMk cId="2903593911" sldId="266"/>
            <ac:picMk id="7" creationId="{E65481EB-9585-4E61-A088-137620240432}"/>
          </ac:picMkLst>
        </pc:picChg>
        <pc:picChg chg="mod">
          <ac:chgData name="Fleur Dorrell" userId="29f7f9b2-a62b-47d4-9532-761751c4a846" providerId="ADAL" clId="{7ABC6883-4636-4685-92EA-1F00858387A8}" dt="2026-05-01T09:13:24.440" v="503" actId="14100"/>
          <ac:picMkLst>
            <pc:docMk/>
            <pc:sldMk cId="2903593911" sldId="266"/>
            <ac:picMk id="9" creationId="{69F51677-362D-4752-8F49-84DF6F256D2F}"/>
          </ac:picMkLst>
        </pc:picChg>
      </pc:sldChg>
      <pc:sldChg chg="modSp">
        <pc:chgData name="Fleur Dorrell" userId="29f7f9b2-a62b-47d4-9532-761751c4a846" providerId="ADAL" clId="{7ABC6883-4636-4685-92EA-1F00858387A8}" dt="2026-04-30T15:19:23.509" v="335" actId="113"/>
        <pc:sldMkLst>
          <pc:docMk/>
          <pc:sldMk cId="1742931392" sldId="267"/>
        </pc:sldMkLst>
        <pc:spChg chg="mod">
          <ac:chgData name="Fleur Dorrell" userId="29f7f9b2-a62b-47d4-9532-761751c4a846" providerId="ADAL" clId="{7ABC6883-4636-4685-92EA-1F00858387A8}" dt="2026-04-30T15:19:23.509" v="335" actId="113"/>
          <ac:spMkLst>
            <pc:docMk/>
            <pc:sldMk cId="1742931392" sldId="267"/>
            <ac:spMk id="7" creationId="{E48544A2-5644-4372-AF01-000C215C242B}"/>
          </ac:spMkLst>
        </pc:spChg>
      </pc:sldChg>
      <pc:sldChg chg="modSp mod">
        <pc:chgData name="Fleur Dorrell" userId="29f7f9b2-a62b-47d4-9532-761751c4a846" providerId="ADAL" clId="{7ABC6883-4636-4685-92EA-1F00858387A8}" dt="2026-04-30T15:21:28.357" v="348" actId="1076"/>
        <pc:sldMkLst>
          <pc:docMk/>
          <pc:sldMk cId="4168711462" sldId="268"/>
        </pc:sldMkLst>
        <pc:spChg chg="mod">
          <ac:chgData name="Fleur Dorrell" userId="29f7f9b2-a62b-47d4-9532-761751c4a846" providerId="ADAL" clId="{7ABC6883-4636-4685-92EA-1F00858387A8}" dt="2026-04-30T15:21:28.357" v="348" actId="1076"/>
          <ac:spMkLst>
            <pc:docMk/>
            <pc:sldMk cId="4168711462" sldId="268"/>
            <ac:spMk id="2" creationId="{671CEE19-3DA1-4124-96BF-661648DCFA8B}"/>
          </ac:spMkLst>
        </pc:spChg>
        <pc:spChg chg="mod">
          <ac:chgData name="Fleur Dorrell" userId="29f7f9b2-a62b-47d4-9532-761751c4a846" providerId="ADAL" clId="{7ABC6883-4636-4685-92EA-1F00858387A8}" dt="2026-04-30T15:21:13.954" v="347" actId="113"/>
          <ac:spMkLst>
            <pc:docMk/>
            <pc:sldMk cId="4168711462" sldId="268"/>
            <ac:spMk id="17" creationId="{FD29829A-4F07-5FA3-E33B-8EADAA496B57}"/>
          </ac:spMkLst>
        </pc:spChg>
      </pc:sldChg>
      <pc:sldChg chg="modSp mod">
        <pc:chgData name="Fleur Dorrell" userId="29f7f9b2-a62b-47d4-9532-761751c4a846" providerId="ADAL" clId="{7ABC6883-4636-4685-92EA-1F00858387A8}" dt="2026-04-30T15:40:15.521" v="495" actId="1035"/>
        <pc:sldMkLst>
          <pc:docMk/>
          <pc:sldMk cId="3331037933" sldId="269"/>
        </pc:sldMkLst>
        <pc:spChg chg="mod">
          <ac:chgData name="Fleur Dorrell" userId="29f7f9b2-a62b-47d4-9532-761751c4a846" providerId="ADAL" clId="{7ABC6883-4636-4685-92EA-1F00858387A8}" dt="2026-04-30T15:21:51.691" v="350" actId="14100"/>
          <ac:spMkLst>
            <pc:docMk/>
            <pc:sldMk cId="3331037933" sldId="269"/>
            <ac:spMk id="2" creationId="{671CEE19-3DA1-4124-96BF-661648DCFA8B}"/>
          </ac:spMkLst>
        </pc:spChg>
        <pc:spChg chg="mod">
          <ac:chgData name="Fleur Dorrell" userId="29f7f9b2-a62b-47d4-9532-761751c4a846" providerId="ADAL" clId="{7ABC6883-4636-4685-92EA-1F00858387A8}" dt="2026-04-30T15:22:53.514" v="365" actId="20577"/>
          <ac:spMkLst>
            <pc:docMk/>
            <pc:sldMk cId="3331037933" sldId="269"/>
            <ac:spMk id="17" creationId="{FD29829A-4F07-5FA3-E33B-8EADAA496B57}"/>
          </ac:spMkLst>
        </pc:spChg>
        <pc:picChg chg="mod">
          <ac:chgData name="Fleur Dorrell" userId="29f7f9b2-a62b-47d4-9532-761751c4a846" providerId="ADAL" clId="{7ABC6883-4636-4685-92EA-1F00858387A8}" dt="2026-04-30T15:22:29.749" v="360" actId="1076"/>
          <ac:picMkLst>
            <pc:docMk/>
            <pc:sldMk cId="3331037933" sldId="269"/>
            <ac:picMk id="5" creationId="{F3DE423E-8022-4796-8562-5439C155A9EC}"/>
          </ac:picMkLst>
        </pc:picChg>
        <pc:picChg chg="mod">
          <ac:chgData name="Fleur Dorrell" userId="29f7f9b2-a62b-47d4-9532-761751c4a846" providerId="ADAL" clId="{7ABC6883-4636-4685-92EA-1F00858387A8}" dt="2026-04-30T15:22:21.478" v="358" actId="1076"/>
          <ac:picMkLst>
            <pc:docMk/>
            <pc:sldMk cId="3331037933" sldId="269"/>
            <ac:picMk id="9" creationId="{69F51677-362D-4752-8F49-84DF6F256D2F}"/>
          </ac:picMkLst>
        </pc:picChg>
        <pc:picChg chg="mod">
          <ac:chgData name="Fleur Dorrell" userId="29f7f9b2-a62b-47d4-9532-761751c4a846" providerId="ADAL" clId="{7ABC6883-4636-4685-92EA-1F00858387A8}" dt="2026-04-30T15:40:15.521" v="495" actId="1035"/>
          <ac:picMkLst>
            <pc:docMk/>
            <pc:sldMk cId="3331037933" sldId="269"/>
            <ac:picMk id="13" creationId="{8B4FC894-BEEE-4397-A9EB-18795DEA4639}"/>
          </ac:picMkLst>
        </pc:picChg>
      </pc:sldChg>
      <pc:sldChg chg="modSp mod">
        <pc:chgData name="Fleur Dorrell" userId="29f7f9b2-a62b-47d4-9532-761751c4a846" providerId="ADAL" clId="{7ABC6883-4636-4685-92EA-1F00858387A8}" dt="2026-04-30T11:21:12.262" v="47" actId="14100"/>
        <pc:sldMkLst>
          <pc:docMk/>
          <pc:sldMk cId="2260165519" sldId="305"/>
        </pc:sldMkLst>
        <pc:spChg chg="mod">
          <ac:chgData name="Fleur Dorrell" userId="29f7f9b2-a62b-47d4-9532-761751c4a846" providerId="ADAL" clId="{7ABC6883-4636-4685-92EA-1F00858387A8}" dt="2026-04-30T11:20:23.595" v="13" actId="20577"/>
          <ac:spMkLst>
            <pc:docMk/>
            <pc:sldMk cId="2260165519" sldId="305"/>
            <ac:spMk id="2" creationId="{01E3C3C2-0B3A-F1D6-5726-885592CB1AD7}"/>
          </ac:spMkLst>
        </pc:spChg>
        <pc:spChg chg="mod">
          <ac:chgData name="Fleur Dorrell" userId="29f7f9b2-a62b-47d4-9532-761751c4a846" providerId="ADAL" clId="{7ABC6883-4636-4685-92EA-1F00858387A8}" dt="2026-04-30T11:21:12.262" v="47" actId="14100"/>
          <ac:spMkLst>
            <pc:docMk/>
            <pc:sldMk cId="2260165519" sldId="305"/>
            <ac:spMk id="3" creationId="{5B270979-8B1D-B0C3-3195-2E6CED0D6AF3}"/>
          </ac:spMkLst>
        </pc:spChg>
      </pc:sldChg>
      <pc:sldChg chg="modSp mod modAnim">
        <pc:chgData name="Fleur Dorrell" userId="29f7f9b2-a62b-47d4-9532-761751c4a846" providerId="ADAL" clId="{7ABC6883-4636-4685-92EA-1F00858387A8}" dt="2026-04-30T11:27:59.273" v="159" actId="20577"/>
        <pc:sldMkLst>
          <pc:docMk/>
          <pc:sldMk cId="860195279" sldId="306"/>
        </pc:sldMkLst>
        <pc:spChg chg="mod">
          <ac:chgData name="Fleur Dorrell" userId="29f7f9b2-a62b-47d4-9532-761751c4a846" providerId="ADAL" clId="{7ABC6883-4636-4685-92EA-1F00858387A8}" dt="2026-04-30T11:27:59.273" v="159" actId="20577"/>
          <ac:spMkLst>
            <pc:docMk/>
            <pc:sldMk cId="860195279" sldId="306"/>
            <ac:spMk id="8" creationId="{B1E13810-5D45-973C-49F2-187B4F02470B}"/>
          </ac:spMkLst>
        </pc:spChg>
      </pc:sldChg>
      <pc:sldChg chg="modSp mod">
        <pc:chgData name="Fleur Dorrell" userId="29f7f9b2-a62b-47d4-9532-761751c4a846" providerId="ADAL" clId="{7ABC6883-4636-4685-92EA-1F00858387A8}" dt="2026-04-30T11:26:16.955" v="129" actId="20577"/>
        <pc:sldMkLst>
          <pc:docMk/>
          <pc:sldMk cId="2540518102" sldId="307"/>
        </pc:sldMkLst>
        <pc:spChg chg="mod">
          <ac:chgData name="Fleur Dorrell" userId="29f7f9b2-a62b-47d4-9532-761751c4a846" providerId="ADAL" clId="{7ABC6883-4636-4685-92EA-1F00858387A8}" dt="2026-04-30T11:25:37.055" v="115" actId="20577"/>
          <ac:spMkLst>
            <pc:docMk/>
            <pc:sldMk cId="2540518102" sldId="307"/>
            <ac:spMk id="4" creationId="{B10AFA05-04D2-CF27-EE60-F3E5A9293A94}"/>
          </ac:spMkLst>
        </pc:spChg>
        <pc:spChg chg="mod">
          <ac:chgData name="Fleur Dorrell" userId="29f7f9b2-a62b-47d4-9532-761751c4a846" providerId="ADAL" clId="{7ABC6883-4636-4685-92EA-1F00858387A8}" dt="2026-04-30T11:26:16.955" v="129" actId="20577"/>
          <ac:spMkLst>
            <pc:docMk/>
            <pc:sldMk cId="2540518102" sldId="307"/>
            <ac:spMk id="5" creationId="{920EED11-6711-8603-D260-8C333E579ED3}"/>
          </ac:spMkLst>
        </pc:spChg>
      </pc:sldChg>
      <pc:sldChg chg="modSp mod">
        <pc:chgData name="Fleur Dorrell" userId="29f7f9b2-a62b-47d4-9532-761751c4a846" providerId="ADAL" clId="{7ABC6883-4636-4685-92EA-1F00858387A8}" dt="2026-04-30T11:28:36.542" v="161" actId="20577"/>
        <pc:sldMkLst>
          <pc:docMk/>
          <pc:sldMk cId="16317273" sldId="312"/>
        </pc:sldMkLst>
        <pc:spChg chg="mod">
          <ac:chgData name="Fleur Dorrell" userId="29f7f9b2-a62b-47d4-9532-761751c4a846" providerId="ADAL" clId="{7ABC6883-4636-4685-92EA-1F00858387A8}" dt="2026-04-30T11:28:36.542" v="161" actId="20577"/>
          <ac:spMkLst>
            <pc:docMk/>
            <pc:sldMk cId="16317273" sldId="312"/>
            <ac:spMk id="4" creationId="{6FB74063-4C19-EC73-00F8-0F6C4C69DDEF}"/>
          </ac:spMkLst>
        </pc:spChg>
      </pc:sldChg>
      <pc:sldChg chg="modSp mod">
        <pc:chgData name="Fleur Dorrell" userId="29f7f9b2-a62b-47d4-9532-761751c4a846" providerId="ADAL" clId="{7ABC6883-4636-4685-92EA-1F00858387A8}" dt="2026-04-30T12:49:26.291" v="232" actId="20577"/>
        <pc:sldMkLst>
          <pc:docMk/>
          <pc:sldMk cId="3910458632" sldId="313"/>
        </pc:sldMkLst>
        <pc:spChg chg="mod">
          <ac:chgData name="Fleur Dorrell" userId="29f7f9b2-a62b-47d4-9532-761751c4a846" providerId="ADAL" clId="{7ABC6883-4636-4685-92EA-1F00858387A8}" dt="2026-04-30T12:47:30.500" v="175" actId="1076"/>
          <ac:spMkLst>
            <pc:docMk/>
            <pc:sldMk cId="3910458632" sldId="313"/>
            <ac:spMk id="2" creationId="{325FBF91-53F9-4D8B-AF50-7E61B12F21D5}"/>
          </ac:spMkLst>
        </pc:spChg>
        <pc:spChg chg="mod">
          <ac:chgData name="Fleur Dorrell" userId="29f7f9b2-a62b-47d4-9532-761751c4a846" providerId="ADAL" clId="{7ABC6883-4636-4685-92EA-1F00858387A8}" dt="2026-04-30T12:49:26.291" v="232" actId="20577"/>
          <ac:spMkLst>
            <pc:docMk/>
            <pc:sldMk cId="3910458632" sldId="313"/>
            <ac:spMk id="3" creationId="{44BDB9E3-6E74-4088-A42F-E10C03BAFE44}"/>
          </ac:spMkLst>
        </pc:spChg>
        <pc:picChg chg="mod">
          <ac:chgData name="Fleur Dorrell" userId="29f7f9b2-a62b-47d4-9532-761751c4a846" providerId="ADAL" clId="{7ABC6883-4636-4685-92EA-1F00858387A8}" dt="2026-04-30T12:48:07.907" v="183" actId="1076"/>
          <ac:picMkLst>
            <pc:docMk/>
            <pc:sldMk cId="3910458632" sldId="313"/>
            <ac:picMk id="4" creationId="{1DB213A4-E44B-4F58-B6F1-77A766723BAF}"/>
          </ac:picMkLst>
        </pc:picChg>
      </pc:sldChg>
      <pc:sldChg chg="modSp mod">
        <pc:chgData name="Fleur Dorrell" userId="29f7f9b2-a62b-47d4-9532-761751c4a846" providerId="ADAL" clId="{7ABC6883-4636-4685-92EA-1F00858387A8}" dt="2026-04-30T12:51:09.533" v="244" actId="20577"/>
        <pc:sldMkLst>
          <pc:docMk/>
          <pc:sldMk cId="3460364563" sldId="314"/>
        </pc:sldMkLst>
        <pc:spChg chg="mod">
          <ac:chgData name="Fleur Dorrell" userId="29f7f9b2-a62b-47d4-9532-761751c4a846" providerId="ADAL" clId="{7ABC6883-4636-4685-92EA-1F00858387A8}" dt="2026-04-30T12:51:09.533" v="244" actId="20577"/>
          <ac:spMkLst>
            <pc:docMk/>
            <pc:sldMk cId="3460364563" sldId="314"/>
            <ac:spMk id="7" creationId="{E48544A2-5644-4372-AF01-000C215C242B}"/>
          </ac:spMkLst>
        </pc:spChg>
      </pc:sldChg>
      <pc:sldChg chg="modSp mod">
        <pc:chgData name="Fleur Dorrell" userId="29f7f9b2-a62b-47d4-9532-761751c4a846" providerId="ADAL" clId="{7ABC6883-4636-4685-92EA-1F00858387A8}" dt="2026-04-30T12:52:43.226" v="257" actId="20577"/>
        <pc:sldMkLst>
          <pc:docMk/>
          <pc:sldMk cId="1873887575" sldId="315"/>
        </pc:sldMkLst>
        <pc:spChg chg="mod">
          <ac:chgData name="Fleur Dorrell" userId="29f7f9b2-a62b-47d4-9532-761751c4a846" providerId="ADAL" clId="{7ABC6883-4636-4685-92EA-1F00858387A8}" dt="2026-04-30T12:52:43.226" v="257" actId="20577"/>
          <ac:spMkLst>
            <pc:docMk/>
            <pc:sldMk cId="1873887575" sldId="315"/>
            <ac:spMk id="17" creationId="{FD29829A-4F07-5FA3-E33B-8EADAA496B57}"/>
          </ac:spMkLst>
        </pc:spChg>
        <pc:picChg chg="mod">
          <ac:chgData name="Fleur Dorrell" userId="29f7f9b2-a62b-47d4-9532-761751c4a846" providerId="ADAL" clId="{7ABC6883-4636-4685-92EA-1F00858387A8}" dt="2026-04-30T12:52:14.969" v="254" actId="14100"/>
          <ac:picMkLst>
            <pc:docMk/>
            <pc:sldMk cId="1873887575" sldId="315"/>
            <ac:picMk id="4" creationId="{9F8CC1B5-658D-4441-B5CA-24DB9F41D9C7}"/>
          </ac:picMkLst>
        </pc:picChg>
      </pc:sldChg>
      <pc:sldChg chg="modSp mod">
        <pc:chgData name="Fleur Dorrell" userId="29f7f9b2-a62b-47d4-9532-761751c4a846" providerId="ADAL" clId="{7ABC6883-4636-4685-92EA-1F00858387A8}" dt="2026-04-30T12:54:01.294" v="268" actId="14100"/>
        <pc:sldMkLst>
          <pc:docMk/>
          <pc:sldMk cId="266270430" sldId="316"/>
        </pc:sldMkLst>
        <pc:spChg chg="mod">
          <ac:chgData name="Fleur Dorrell" userId="29f7f9b2-a62b-47d4-9532-761751c4a846" providerId="ADAL" clId="{7ABC6883-4636-4685-92EA-1F00858387A8}" dt="2026-04-30T12:53:01.254" v="258" actId="20577"/>
          <ac:spMkLst>
            <pc:docMk/>
            <pc:sldMk cId="266270430" sldId="316"/>
            <ac:spMk id="2" creationId="{671CEE19-3DA1-4124-96BF-661648DCFA8B}"/>
          </ac:spMkLst>
        </pc:spChg>
        <pc:spChg chg="mod">
          <ac:chgData name="Fleur Dorrell" userId="29f7f9b2-a62b-47d4-9532-761751c4a846" providerId="ADAL" clId="{7ABC6883-4636-4685-92EA-1F00858387A8}" dt="2026-04-30T12:53:08.026" v="259" actId="207"/>
          <ac:spMkLst>
            <pc:docMk/>
            <pc:sldMk cId="266270430" sldId="316"/>
            <ac:spMk id="10" creationId="{BEAAD7E5-27A7-401D-A3EF-E2B60753C24A}"/>
          </ac:spMkLst>
        </pc:spChg>
        <pc:picChg chg="mod">
          <ac:chgData name="Fleur Dorrell" userId="29f7f9b2-a62b-47d4-9532-761751c4a846" providerId="ADAL" clId="{7ABC6883-4636-4685-92EA-1F00858387A8}" dt="2026-04-30T12:54:01.294" v="268" actId="14100"/>
          <ac:picMkLst>
            <pc:docMk/>
            <pc:sldMk cId="266270430" sldId="316"/>
            <ac:picMk id="4" creationId="{5C35B9FC-A2C7-4959-A9F8-7ABAB46EB117}"/>
          </ac:picMkLst>
        </pc:picChg>
      </pc:sldChg>
      <pc:sldChg chg="modSp mod">
        <pc:chgData name="Fleur Dorrell" userId="29f7f9b2-a62b-47d4-9532-761751c4a846" providerId="ADAL" clId="{7ABC6883-4636-4685-92EA-1F00858387A8}" dt="2026-04-30T12:54:27.475" v="273" actId="20577"/>
        <pc:sldMkLst>
          <pc:docMk/>
          <pc:sldMk cId="590826497" sldId="317"/>
        </pc:sldMkLst>
        <pc:spChg chg="mod">
          <ac:chgData name="Fleur Dorrell" userId="29f7f9b2-a62b-47d4-9532-761751c4a846" providerId="ADAL" clId="{7ABC6883-4636-4685-92EA-1F00858387A8}" dt="2026-04-30T12:54:27.475" v="273" actId="20577"/>
          <ac:spMkLst>
            <pc:docMk/>
            <pc:sldMk cId="590826497" sldId="317"/>
            <ac:spMk id="9" creationId="{BD2A1DB5-AD71-4ED7-AB80-E722F51C784E}"/>
          </ac:spMkLst>
        </pc:spChg>
        <pc:picChg chg="mod">
          <ac:chgData name="Fleur Dorrell" userId="29f7f9b2-a62b-47d4-9532-761751c4a846" providerId="ADAL" clId="{7ABC6883-4636-4685-92EA-1F00858387A8}" dt="2026-04-30T12:54:19.659" v="270" actId="14100"/>
          <ac:picMkLst>
            <pc:docMk/>
            <pc:sldMk cId="590826497" sldId="317"/>
            <ac:picMk id="4" creationId="{0A71A044-453A-4F89-B9EE-00ECF07FDB7A}"/>
          </ac:picMkLst>
        </pc:picChg>
      </pc:sldChg>
      <pc:sldChg chg="modSp mod">
        <pc:chgData name="Fleur Dorrell" userId="29f7f9b2-a62b-47d4-9532-761751c4a846" providerId="ADAL" clId="{7ABC6883-4636-4685-92EA-1F00858387A8}" dt="2026-04-30T15:18:17.869" v="333" actId="14100"/>
        <pc:sldMkLst>
          <pc:docMk/>
          <pc:sldMk cId="3343900690" sldId="318"/>
        </pc:sldMkLst>
        <pc:spChg chg="mod">
          <ac:chgData name="Fleur Dorrell" userId="29f7f9b2-a62b-47d4-9532-761751c4a846" providerId="ADAL" clId="{7ABC6883-4636-4685-92EA-1F00858387A8}" dt="2026-04-30T15:17:11.892" v="327" actId="1076"/>
          <ac:spMkLst>
            <pc:docMk/>
            <pc:sldMk cId="3343900690" sldId="318"/>
            <ac:spMk id="2" creationId="{671CEE19-3DA1-4124-96BF-661648DCFA8B}"/>
          </ac:spMkLst>
        </pc:spChg>
        <pc:spChg chg="mod">
          <ac:chgData name="Fleur Dorrell" userId="29f7f9b2-a62b-47d4-9532-761751c4a846" providerId="ADAL" clId="{7ABC6883-4636-4685-92EA-1F00858387A8}" dt="2026-04-30T15:17:54.050" v="332" actId="20577"/>
          <ac:spMkLst>
            <pc:docMk/>
            <pc:sldMk cId="3343900690" sldId="318"/>
            <ac:spMk id="5" creationId="{11FD7CE5-5D8C-4652-AFC5-22B0DA837E7D}"/>
          </ac:spMkLst>
        </pc:spChg>
        <pc:picChg chg="mod">
          <ac:chgData name="Fleur Dorrell" userId="29f7f9b2-a62b-47d4-9532-761751c4a846" providerId="ADAL" clId="{7ABC6883-4636-4685-92EA-1F00858387A8}" dt="2026-04-30T15:18:17.869" v="333" actId="14100"/>
          <ac:picMkLst>
            <pc:docMk/>
            <pc:sldMk cId="3343900690" sldId="318"/>
            <ac:picMk id="4" creationId="{025FE2E9-29D8-4818-8CA8-118DE795FBB2}"/>
          </ac:picMkLst>
        </pc:picChg>
      </pc:sldChg>
      <pc:sldChg chg="modSp">
        <pc:chgData name="Fleur Dorrell" userId="29f7f9b2-a62b-47d4-9532-761751c4a846" providerId="ADAL" clId="{7ABC6883-4636-4685-92EA-1F00858387A8}" dt="2026-04-30T15:24:53.846" v="379" actId="20577"/>
        <pc:sldMkLst>
          <pc:docMk/>
          <pc:sldMk cId="3473366040" sldId="319"/>
        </pc:sldMkLst>
        <pc:spChg chg="mod">
          <ac:chgData name="Fleur Dorrell" userId="29f7f9b2-a62b-47d4-9532-761751c4a846" providerId="ADAL" clId="{7ABC6883-4636-4685-92EA-1F00858387A8}" dt="2026-04-30T15:24:53.846" v="379" actId="20577"/>
          <ac:spMkLst>
            <pc:docMk/>
            <pc:sldMk cId="3473366040" sldId="319"/>
            <ac:spMk id="17" creationId="{2149E138-E54D-9E92-A75D-FEBE2B28F5A0}"/>
          </ac:spMkLst>
        </pc:spChg>
      </pc:sldChg>
      <pc:sldChg chg="addSp delSp modSp mod modNotesTx">
        <pc:chgData name="Fleur Dorrell" userId="29f7f9b2-a62b-47d4-9532-761751c4a846" providerId="ADAL" clId="{7ABC6883-4636-4685-92EA-1F00858387A8}" dt="2026-05-01T09:20:31.129" v="511" actId="1076"/>
        <pc:sldMkLst>
          <pc:docMk/>
          <pc:sldMk cId="3522975730" sldId="321"/>
        </pc:sldMkLst>
        <pc:spChg chg="del">
          <ac:chgData name="Fleur Dorrell" userId="29f7f9b2-a62b-47d4-9532-761751c4a846" providerId="ADAL" clId="{7ABC6883-4636-4685-92EA-1F00858387A8}" dt="2026-04-30T15:35:46.998" v="451" actId="478"/>
          <ac:spMkLst>
            <pc:docMk/>
            <pc:sldMk cId="3522975730" sldId="321"/>
            <ac:spMk id="2" creationId="{3F0337CF-35D8-1E67-E834-C1A4DC8B4DF3}"/>
          </ac:spMkLst>
        </pc:spChg>
        <pc:spChg chg="del mod">
          <ac:chgData name="Fleur Dorrell" userId="29f7f9b2-a62b-47d4-9532-761751c4a846" providerId="ADAL" clId="{7ABC6883-4636-4685-92EA-1F00858387A8}" dt="2026-04-30T15:35:59.238" v="454" actId="478"/>
          <ac:spMkLst>
            <pc:docMk/>
            <pc:sldMk cId="3522975730" sldId="321"/>
            <ac:spMk id="3" creationId="{E4D8B79D-824C-3E07-4E6C-04EFDA14E59A}"/>
          </ac:spMkLst>
        </pc:spChg>
        <pc:spChg chg="add del mod">
          <ac:chgData name="Fleur Dorrell" userId="29f7f9b2-a62b-47d4-9532-761751c4a846" providerId="ADAL" clId="{7ABC6883-4636-4685-92EA-1F00858387A8}" dt="2026-04-30T15:35:49.137" v="452" actId="478"/>
          <ac:spMkLst>
            <pc:docMk/>
            <pc:sldMk cId="3522975730" sldId="321"/>
            <ac:spMk id="6" creationId="{33945933-8F19-0F58-9FA1-E18FA8322D63}"/>
          </ac:spMkLst>
        </pc:spChg>
        <pc:spChg chg="add mod">
          <ac:chgData name="Fleur Dorrell" userId="29f7f9b2-a62b-47d4-9532-761751c4a846" providerId="ADAL" clId="{7ABC6883-4636-4685-92EA-1F00858387A8}" dt="2026-04-30T15:37:04.874" v="470" actId="1076"/>
          <ac:spMkLst>
            <pc:docMk/>
            <pc:sldMk cId="3522975730" sldId="321"/>
            <ac:spMk id="8" creationId="{EF0AB24A-76B8-9412-5FEE-DDAE10EAE21F}"/>
          </ac:spMkLst>
        </pc:spChg>
        <pc:picChg chg="mod">
          <ac:chgData name="Fleur Dorrell" userId="29f7f9b2-a62b-47d4-9532-761751c4a846" providerId="ADAL" clId="{7ABC6883-4636-4685-92EA-1F00858387A8}" dt="2026-05-01T09:20:28.558" v="509" actId="1076"/>
          <ac:picMkLst>
            <pc:docMk/>
            <pc:sldMk cId="3522975730" sldId="321"/>
            <ac:picMk id="5" creationId="{9100ACA0-8633-EEFF-762D-15CE60ED5D01}"/>
          </ac:picMkLst>
        </pc:picChg>
        <pc:picChg chg="mod">
          <ac:chgData name="Fleur Dorrell" userId="29f7f9b2-a62b-47d4-9532-761751c4a846" providerId="ADAL" clId="{7ABC6883-4636-4685-92EA-1F00858387A8}" dt="2026-05-01T09:20:29.952" v="510" actId="1076"/>
          <ac:picMkLst>
            <pc:docMk/>
            <pc:sldMk cId="3522975730" sldId="321"/>
            <ac:picMk id="7" creationId="{E01AEC18-1C3B-6DAC-15AC-C360D9396E44}"/>
          </ac:picMkLst>
        </pc:picChg>
        <pc:picChg chg="mod">
          <ac:chgData name="Fleur Dorrell" userId="29f7f9b2-a62b-47d4-9532-761751c4a846" providerId="ADAL" clId="{7ABC6883-4636-4685-92EA-1F00858387A8}" dt="2026-05-01T09:20:31.129" v="511" actId="1076"/>
          <ac:picMkLst>
            <pc:docMk/>
            <pc:sldMk cId="3522975730" sldId="321"/>
            <ac:picMk id="9" creationId="{49841088-9E69-5BC2-673D-7689A8CE1E19}"/>
          </ac:picMkLst>
        </pc:picChg>
      </pc:sldChg>
      <pc:sldChg chg="modSp mod">
        <pc:chgData name="Fleur Dorrell" userId="29f7f9b2-a62b-47d4-9532-761751c4a846" providerId="ADAL" clId="{7ABC6883-4636-4685-92EA-1F00858387A8}" dt="2026-04-30T15:25:33.913" v="381" actId="20577"/>
        <pc:sldMkLst>
          <pc:docMk/>
          <pc:sldMk cId="2325199669" sldId="322"/>
        </pc:sldMkLst>
        <pc:spChg chg="mod">
          <ac:chgData name="Fleur Dorrell" userId="29f7f9b2-a62b-47d4-9532-761751c4a846" providerId="ADAL" clId="{7ABC6883-4636-4685-92EA-1F00858387A8}" dt="2026-04-30T15:25:33.913" v="381" actId="20577"/>
          <ac:spMkLst>
            <pc:docMk/>
            <pc:sldMk cId="2325199669" sldId="322"/>
            <ac:spMk id="3" creationId="{B12EE499-325C-2A91-9BEE-2EAE43FD567E}"/>
          </ac:spMkLst>
        </pc:spChg>
      </pc:sldChg>
      <pc:sldChg chg="modSp mod">
        <pc:chgData name="Fleur Dorrell" userId="29f7f9b2-a62b-47d4-9532-761751c4a846" providerId="ADAL" clId="{7ABC6883-4636-4685-92EA-1F00858387A8}" dt="2026-04-30T15:32:02.880" v="428" actId="20577"/>
        <pc:sldMkLst>
          <pc:docMk/>
          <pc:sldMk cId="2385734850" sldId="348"/>
        </pc:sldMkLst>
        <pc:spChg chg="mod">
          <ac:chgData name="Fleur Dorrell" userId="29f7f9b2-a62b-47d4-9532-761751c4a846" providerId="ADAL" clId="{7ABC6883-4636-4685-92EA-1F00858387A8}" dt="2026-04-30T15:30:45.480" v="412" actId="20577"/>
          <ac:spMkLst>
            <pc:docMk/>
            <pc:sldMk cId="2385734850" sldId="348"/>
            <ac:spMk id="2" creationId="{8904A8CD-9A18-518C-65E3-A67497CFF905}"/>
          </ac:spMkLst>
        </pc:spChg>
        <pc:spChg chg="mod">
          <ac:chgData name="Fleur Dorrell" userId="29f7f9b2-a62b-47d4-9532-761751c4a846" providerId="ADAL" clId="{7ABC6883-4636-4685-92EA-1F00858387A8}" dt="2026-04-30T15:32:02.880" v="428" actId="20577"/>
          <ac:spMkLst>
            <pc:docMk/>
            <pc:sldMk cId="2385734850" sldId="348"/>
            <ac:spMk id="3" creationId="{6F5EF0EC-A328-D201-B069-D0B614396D42}"/>
          </ac:spMkLst>
        </pc:spChg>
        <pc:picChg chg="mod">
          <ac:chgData name="Fleur Dorrell" userId="29f7f9b2-a62b-47d4-9532-761751c4a846" providerId="ADAL" clId="{7ABC6883-4636-4685-92EA-1F00858387A8}" dt="2026-04-30T15:31:32.344" v="424" actId="208"/>
          <ac:picMkLst>
            <pc:docMk/>
            <pc:sldMk cId="2385734850" sldId="348"/>
            <ac:picMk id="9218" creationId="{596C8575-4B1C-B548-878D-BFD485BD90A7}"/>
          </ac:picMkLst>
        </pc:picChg>
      </pc:sldChg>
      <pc:sldChg chg="modSp mod">
        <pc:chgData name="Fleur Dorrell" userId="29f7f9b2-a62b-47d4-9532-761751c4a846" providerId="ADAL" clId="{7ABC6883-4636-4685-92EA-1F00858387A8}" dt="2026-04-30T15:29:40.598" v="406" actId="113"/>
        <pc:sldMkLst>
          <pc:docMk/>
          <pc:sldMk cId="1533360604" sldId="369"/>
        </pc:sldMkLst>
        <pc:spChg chg="mod">
          <ac:chgData name="Fleur Dorrell" userId="29f7f9b2-a62b-47d4-9532-761751c4a846" providerId="ADAL" clId="{7ABC6883-4636-4685-92EA-1F00858387A8}" dt="2026-04-30T15:29:40.598" v="406" actId="113"/>
          <ac:spMkLst>
            <pc:docMk/>
            <pc:sldMk cId="1533360604" sldId="369"/>
            <ac:spMk id="5" creationId="{5885FC93-88C9-634A-A536-C10C1C0C1C0B}"/>
          </ac:spMkLst>
        </pc:spChg>
        <pc:picChg chg="mod">
          <ac:chgData name="Fleur Dorrell" userId="29f7f9b2-a62b-47d4-9532-761751c4a846" providerId="ADAL" clId="{7ABC6883-4636-4685-92EA-1F00858387A8}" dt="2026-04-30T15:26:31.902" v="385" actId="208"/>
          <ac:picMkLst>
            <pc:docMk/>
            <pc:sldMk cId="1533360604" sldId="369"/>
            <ac:picMk id="37890" creationId="{6607877B-E49A-8E59-A35B-A9DAFE0C1C28}"/>
          </ac:picMkLst>
        </pc:picChg>
      </pc:sldChg>
      <pc:sldChg chg="addSp delSp modSp mod">
        <pc:chgData name="Fleur Dorrell" userId="29f7f9b2-a62b-47d4-9532-761751c4a846" providerId="ADAL" clId="{7ABC6883-4636-4685-92EA-1F00858387A8}" dt="2026-04-30T15:29:52.004" v="409" actId="20577"/>
        <pc:sldMkLst>
          <pc:docMk/>
          <pc:sldMk cId="1704463640" sldId="370"/>
        </pc:sldMkLst>
        <pc:spChg chg="mod">
          <ac:chgData name="Fleur Dorrell" userId="29f7f9b2-a62b-47d4-9532-761751c4a846" providerId="ADAL" clId="{7ABC6883-4636-4685-92EA-1F00858387A8}" dt="2026-04-30T15:29:52.004" v="409" actId="20577"/>
          <ac:spMkLst>
            <pc:docMk/>
            <pc:sldMk cId="1704463640" sldId="370"/>
            <ac:spMk id="2" creationId="{6B6CCD2C-ADF7-8F4F-C20B-6E11F10DE248}"/>
          </ac:spMkLst>
        </pc:spChg>
        <pc:spChg chg="mod">
          <ac:chgData name="Fleur Dorrell" userId="29f7f9b2-a62b-47d4-9532-761751c4a846" providerId="ADAL" clId="{7ABC6883-4636-4685-92EA-1F00858387A8}" dt="2026-04-30T15:28:43.441" v="400" actId="27636"/>
          <ac:spMkLst>
            <pc:docMk/>
            <pc:sldMk cId="1704463640" sldId="370"/>
            <ac:spMk id="3" creationId="{06DD21A4-938C-58F0-A3F2-BCDCEA8586D9}"/>
          </ac:spMkLst>
        </pc:spChg>
        <pc:graphicFrameChg chg="add del modGraphic">
          <ac:chgData name="Fleur Dorrell" userId="29f7f9b2-a62b-47d4-9532-761751c4a846" providerId="ADAL" clId="{7ABC6883-4636-4685-92EA-1F00858387A8}" dt="2026-04-30T15:29:47.012" v="408" actId="27309"/>
          <ac:graphicFrameMkLst>
            <pc:docMk/>
            <pc:sldMk cId="1704463640" sldId="370"/>
            <ac:graphicFrameMk id="5" creationId="{542588D2-163C-8BA0-5ED5-1080F16CADC4}"/>
          </ac:graphicFrameMkLst>
        </pc:graphicFrameChg>
        <pc:picChg chg="mod">
          <ac:chgData name="Fleur Dorrell" userId="29f7f9b2-a62b-47d4-9532-761751c4a846" providerId="ADAL" clId="{7ABC6883-4636-4685-92EA-1F00858387A8}" dt="2026-04-30T15:28:18.194" v="396" actId="14100"/>
          <ac:picMkLst>
            <pc:docMk/>
            <pc:sldMk cId="1704463640" sldId="370"/>
            <ac:picMk id="14338" creationId="{32A74ED1-0211-F3D5-0469-B558AD091957}"/>
          </ac:picMkLst>
        </pc:picChg>
      </pc:sldChg>
      <pc:sldChg chg="modSp mod">
        <pc:chgData name="Fleur Dorrell" userId="29f7f9b2-a62b-47d4-9532-761751c4a846" providerId="ADAL" clId="{7ABC6883-4636-4685-92EA-1F00858387A8}" dt="2026-04-30T15:30:25.954" v="411" actId="20577"/>
        <pc:sldMkLst>
          <pc:docMk/>
          <pc:sldMk cId="95647783" sldId="371"/>
        </pc:sldMkLst>
        <pc:spChg chg="mod">
          <ac:chgData name="Fleur Dorrell" userId="29f7f9b2-a62b-47d4-9532-761751c4a846" providerId="ADAL" clId="{7ABC6883-4636-4685-92EA-1F00858387A8}" dt="2026-04-30T15:29:15.113" v="403" actId="20577"/>
          <ac:spMkLst>
            <pc:docMk/>
            <pc:sldMk cId="95647783" sldId="371"/>
            <ac:spMk id="2" creationId="{9881A77C-E4FF-A69F-B26C-3D42FB21256F}"/>
          </ac:spMkLst>
        </pc:spChg>
        <pc:spChg chg="mod">
          <ac:chgData name="Fleur Dorrell" userId="29f7f9b2-a62b-47d4-9532-761751c4a846" providerId="ADAL" clId="{7ABC6883-4636-4685-92EA-1F00858387A8}" dt="2026-04-30T15:30:25.954" v="411" actId="20577"/>
          <ac:spMkLst>
            <pc:docMk/>
            <pc:sldMk cId="95647783" sldId="371"/>
            <ac:spMk id="3" creationId="{93FA5B07-6218-D263-C75E-A6E08A0C9B80}"/>
          </ac:spMkLst>
        </pc:spChg>
        <pc:picChg chg="mod">
          <ac:chgData name="Fleur Dorrell" userId="29f7f9b2-a62b-47d4-9532-761751c4a846" providerId="ADAL" clId="{7ABC6883-4636-4685-92EA-1F00858387A8}" dt="2026-04-30T15:29:08.455" v="402" actId="208"/>
          <ac:picMkLst>
            <pc:docMk/>
            <pc:sldMk cId="95647783" sldId="371"/>
            <ac:picMk id="5" creationId="{E0086363-9976-9678-2BC4-5DF99423E50F}"/>
          </ac:picMkLst>
        </pc:picChg>
      </pc:sldChg>
      <pc:sldChg chg="modSp mod">
        <pc:chgData name="Fleur Dorrell" userId="29f7f9b2-a62b-47d4-9532-761751c4a846" providerId="ADAL" clId="{7ABC6883-4636-4685-92EA-1F00858387A8}" dt="2026-04-30T15:34:32.305" v="444" actId="20577"/>
        <pc:sldMkLst>
          <pc:docMk/>
          <pc:sldMk cId="3235473643" sldId="372"/>
        </pc:sldMkLst>
        <pc:spChg chg="mod">
          <ac:chgData name="Fleur Dorrell" userId="29f7f9b2-a62b-47d4-9532-761751c4a846" providerId="ADAL" clId="{7ABC6883-4636-4685-92EA-1F00858387A8}" dt="2026-04-30T15:34:32.305" v="444" actId="20577"/>
          <ac:spMkLst>
            <pc:docMk/>
            <pc:sldMk cId="3235473643" sldId="372"/>
            <ac:spMk id="7" creationId="{5D6467E4-606A-A9F2-20CF-4C2D2FD4F19D}"/>
          </ac:spMkLst>
        </pc:spChg>
        <pc:picChg chg="mod">
          <ac:chgData name="Fleur Dorrell" userId="29f7f9b2-a62b-47d4-9532-761751c4a846" providerId="ADAL" clId="{7ABC6883-4636-4685-92EA-1F00858387A8}" dt="2026-04-30T15:34:17.031" v="441" actId="1076"/>
          <ac:picMkLst>
            <pc:docMk/>
            <pc:sldMk cId="3235473643" sldId="372"/>
            <ac:picMk id="9" creationId="{1960AAD7-0355-8BA5-65D8-7F5FF1533A94}"/>
          </ac:picMkLst>
        </pc:picChg>
        <pc:picChg chg="mod modCrop">
          <ac:chgData name="Fleur Dorrell" userId="29f7f9b2-a62b-47d4-9532-761751c4a846" providerId="ADAL" clId="{7ABC6883-4636-4685-92EA-1F00858387A8}" dt="2026-04-30T15:34:23.467" v="442" actId="1076"/>
          <ac:picMkLst>
            <pc:docMk/>
            <pc:sldMk cId="3235473643" sldId="372"/>
            <ac:picMk id="10" creationId="{93A9D44B-257E-22D7-11AB-ACEDF75CE977}"/>
          </ac:picMkLst>
        </pc:picChg>
        <pc:picChg chg="mod">
          <ac:chgData name="Fleur Dorrell" userId="29f7f9b2-a62b-47d4-9532-761751c4a846" providerId="ADAL" clId="{7ABC6883-4636-4685-92EA-1F00858387A8}" dt="2026-04-30T15:32:48.051" v="429" actId="1076"/>
          <ac:picMkLst>
            <pc:docMk/>
            <pc:sldMk cId="3235473643" sldId="372"/>
            <ac:picMk id="11" creationId="{18B59BCF-ABA7-A6CB-AC12-A983D195160A}"/>
          </ac:picMkLst>
        </pc:picChg>
        <pc:picChg chg="mod">
          <ac:chgData name="Fleur Dorrell" userId="29f7f9b2-a62b-47d4-9532-761751c4a846" providerId="ADAL" clId="{7ABC6883-4636-4685-92EA-1F00858387A8}" dt="2026-04-30T15:34:07.978" v="440" actId="1076"/>
          <ac:picMkLst>
            <pc:docMk/>
            <pc:sldMk cId="3235473643" sldId="372"/>
            <ac:picMk id="9218" creationId="{8FFF2F83-DE81-E227-086E-4293280C7C90}"/>
          </ac:picMkLst>
        </pc:picChg>
      </pc:sldChg>
      <pc:sldChg chg="modSp add mod">
        <pc:chgData name="Fleur Dorrell" userId="29f7f9b2-a62b-47d4-9532-761751c4a846" providerId="ADAL" clId="{7ABC6883-4636-4685-92EA-1F00858387A8}" dt="2026-04-30T15:39:10.164" v="492" actId="20577"/>
        <pc:sldMkLst>
          <pc:docMk/>
          <pc:sldMk cId="620681788" sldId="375"/>
        </pc:sldMkLst>
        <pc:spChg chg="mod">
          <ac:chgData name="Fleur Dorrell" userId="29f7f9b2-a62b-47d4-9532-761751c4a846" providerId="ADAL" clId="{7ABC6883-4636-4685-92EA-1F00858387A8}" dt="2026-04-30T15:39:10.164" v="492" actId="20577"/>
          <ac:spMkLst>
            <pc:docMk/>
            <pc:sldMk cId="620681788" sldId="375"/>
            <ac:spMk id="3" creationId="{A98D5D8E-FEC4-4438-5702-3D09B86FA8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BB914-1D48-44AA-9C50-9169EAB23C7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51A4812-5C1C-4FD4-A897-4967C07E4654}">
      <dgm:prSet custT="1"/>
      <dgm:spPr/>
      <dgm:t>
        <a:bodyPr/>
        <a:lstStyle/>
        <a:p>
          <a:r>
            <a:rPr lang="en-US" sz="2000" b="1" dirty="0"/>
            <a:t>Which do you like best and why? </a:t>
          </a:r>
          <a:endParaRPr lang="en-US" sz="2000" dirty="0"/>
        </a:p>
      </dgm:t>
    </dgm:pt>
    <dgm:pt modelId="{E641FD28-B0B7-4DCA-B756-1AFFB7B978B2}" type="parTrans" cxnId="{B620351C-D056-4BA3-BA50-B1612B3741CB}">
      <dgm:prSet/>
      <dgm:spPr/>
      <dgm:t>
        <a:bodyPr/>
        <a:lstStyle/>
        <a:p>
          <a:endParaRPr lang="en-US"/>
        </a:p>
      </dgm:t>
    </dgm:pt>
    <dgm:pt modelId="{B9D623A2-4555-49F0-8423-3A4B4EA67EF4}" type="sibTrans" cxnId="{B620351C-D056-4BA3-BA50-B1612B3741CB}">
      <dgm:prSet/>
      <dgm:spPr/>
      <dgm:t>
        <a:bodyPr/>
        <a:lstStyle/>
        <a:p>
          <a:endParaRPr lang="en-US"/>
        </a:p>
      </dgm:t>
    </dgm:pt>
    <dgm:pt modelId="{EFC5D1AD-30D0-4ACE-8E9E-B65315636E73}">
      <dgm:prSet custT="1"/>
      <dgm:spPr/>
      <dgm:t>
        <a:bodyPr/>
        <a:lstStyle/>
        <a:p>
          <a:r>
            <a:rPr lang="en-US" sz="2000" b="1" dirty="0"/>
            <a:t>Why is it important to Muslims to repeat the Shahadah? </a:t>
          </a:r>
          <a:endParaRPr lang="en-US" sz="2000" dirty="0"/>
        </a:p>
      </dgm:t>
    </dgm:pt>
    <dgm:pt modelId="{534C2058-8848-4F00-9413-EC82D3B419F1}" type="parTrans" cxnId="{E89DDBF4-CC14-4474-BB5C-E4CD5089EC3D}">
      <dgm:prSet/>
      <dgm:spPr/>
      <dgm:t>
        <a:bodyPr/>
        <a:lstStyle/>
        <a:p>
          <a:endParaRPr lang="en-US"/>
        </a:p>
      </dgm:t>
    </dgm:pt>
    <dgm:pt modelId="{8DA55C56-EB19-43D7-AA4F-13890AE5DEEC}" type="sibTrans" cxnId="{E89DDBF4-CC14-4474-BB5C-E4CD5089EC3D}">
      <dgm:prSet/>
      <dgm:spPr/>
      <dgm:t>
        <a:bodyPr/>
        <a:lstStyle/>
        <a:p>
          <a:endParaRPr lang="en-US"/>
        </a:p>
      </dgm:t>
    </dgm:pt>
    <dgm:pt modelId="{6EBBC534-F774-4FD7-966D-92AFB2F0A84F}">
      <dgm:prSet custT="1"/>
      <dgm:spPr/>
      <dgm:t>
        <a:bodyPr/>
        <a:lstStyle/>
        <a:p>
          <a:r>
            <a:rPr lang="en-US" sz="2000" b="1" dirty="0"/>
            <a:t>What does Ali’s art tell you about Islamic commitments?</a:t>
          </a:r>
          <a:endParaRPr lang="en-US" sz="2000" dirty="0"/>
        </a:p>
      </dgm:t>
    </dgm:pt>
    <dgm:pt modelId="{225C4560-F921-490D-BD77-EA7906DD0C62}" type="parTrans" cxnId="{161D43A4-10EB-4420-8471-AAD54142051B}">
      <dgm:prSet/>
      <dgm:spPr/>
      <dgm:t>
        <a:bodyPr/>
        <a:lstStyle/>
        <a:p>
          <a:endParaRPr lang="en-US"/>
        </a:p>
      </dgm:t>
    </dgm:pt>
    <dgm:pt modelId="{62ED9F47-C535-471B-96A2-C2E5D2D94C9B}" type="sibTrans" cxnId="{161D43A4-10EB-4420-8471-AAD54142051B}">
      <dgm:prSet/>
      <dgm:spPr/>
      <dgm:t>
        <a:bodyPr/>
        <a:lstStyle/>
        <a:p>
          <a:endParaRPr lang="en-US"/>
        </a:p>
      </dgm:t>
    </dgm:pt>
    <dgm:pt modelId="{AC437D6B-9F66-4AF2-833B-94972867F4B3}">
      <dgm:prSet custT="1"/>
      <dgm:spPr/>
      <dgm:t>
        <a:bodyPr/>
        <a:lstStyle/>
        <a:p>
          <a:r>
            <a:rPr lang="en-US" sz="2000" b="1" dirty="0"/>
            <a:t>‘There is no God but Allah and Muhammad is the Prophet of Allah’: ‘Muslim belief is very simple. The religion is accessible to all’ What do you think?</a:t>
          </a:r>
          <a:endParaRPr lang="en-US" sz="2000" dirty="0"/>
        </a:p>
      </dgm:t>
    </dgm:pt>
    <dgm:pt modelId="{93830239-6079-4BFC-9BC0-A77D55219FAA}" type="parTrans" cxnId="{2BF6A466-B324-475B-82A0-179683081086}">
      <dgm:prSet/>
      <dgm:spPr/>
      <dgm:t>
        <a:bodyPr/>
        <a:lstStyle/>
        <a:p>
          <a:endParaRPr lang="en-US"/>
        </a:p>
      </dgm:t>
    </dgm:pt>
    <dgm:pt modelId="{F706BF14-DDBA-454F-8986-F285BCE7F604}" type="sibTrans" cxnId="{2BF6A466-B324-475B-82A0-179683081086}">
      <dgm:prSet/>
      <dgm:spPr/>
      <dgm:t>
        <a:bodyPr/>
        <a:lstStyle/>
        <a:p>
          <a:endParaRPr lang="en-US"/>
        </a:p>
      </dgm:t>
    </dgm:pt>
    <dgm:pt modelId="{ACE11BE9-8470-4BDA-A695-A9ABC71AE90E}" type="pres">
      <dgm:prSet presAssocID="{AFBBB914-1D48-44AA-9C50-9169EAB23C71}" presName="vert0" presStyleCnt="0">
        <dgm:presLayoutVars>
          <dgm:dir/>
          <dgm:animOne val="branch"/>
          <dgm:animLvl val="lvl"/>
        </dgm:presLayoutVars>
      </dgm:prSet>
      <dgm:spPr/>
    </dgm:pt>
    <dgm:pt modelId="{C5F29CCA-C015-434E-B835-1C91EE82C88D}" type="pres">
      <dgm:prSet presAssocID="{751A4812-5C1C-4FD4-A897-4967C07E4654}" presName="thickLine" presStyleLbl="alignNode1" presStyleIdx="0" presStyleCnt="4"/>
      <dgm:spPr/>
    </dgm:pt>
    <dgm:pt modelId="{C8AABF2F-145C-4CF8-A8FD-FF879EFA0E3D}" type="pres">
      <dgm:prSet presAssocID="{751A4812-5C1C-4FD4-A897-4967C07E4654}" presName="horz1" presStyleCnt="0"/>
      <dgm:spPr/>
    </dgm:pt>
    <dgm:pt modelId="{1D91489F-1313-477D-946B-FFC718816CDE}" type="pres">
      <dgm:prSet presAssocID="{751A4812-5C1C-4FD4-A897-4967C07E4654}" presName="tx1" presStyleLbl="revTx" presStyleIdx="0" presStyleCnt="4"/>
      <dgm:spPr/>
    </dgm:pt>
    <dgm:pt modelId="{6333844B-A9B9-4195-B1BA-64361CC9E7E9}" type="pres">
      <dgm:prSet presAssocID="{751A4812-5C1C-4FD4-A897-4967C07E4654}" presName="vert1" presStyleCnt="0"/>
      <dgm:spPr/>
    </dgm:pt>
    <dgm:pt modelId="{EBAB05CD-1C14-4B93-86AF-5686F41D3DB1}" type="pres">
      <dgm:prSet presAssocID="{EFC5D1AD-30D0-4ACE-8E9E-B65315636E73}" presName="thickLine" presStyleLbl="alignNode1" presStyleIdx="1" presStyleCnt="4"/>
      <dgm:spPr/>
    </dgm:pt>
    <dgm:pt modelId="{2E795D8C-F769-4ED7-B60B-AB8F1B26EB18}" type="pres">
      <dgm:prSet presAssocID="{EFC5D1AD-30D0-4ACE-8E9E-B65315636E73}" presName="horz1" presStyleCnt="0"/>
      <dgm:spPr/>
    </dgm:pt>
    <dgm:pt modelId="{5D768A41-3BFC-4A24-9D89-FE9241372B10}" type="pres">
      <dgm:prSet presAssocID="{EFC5D1AD-30D0-4ACE-8E9E-B65315636E73}" presName="tx1" presStyleLbl="revTx" presStyleIdx="1" presStyleCnt="4"/>
      <dgm:spPr/>
    </dgm:pt>
    <dgm:pt modelId="{84B97287-359F-49C3-998E-C8E7C0BF6D1F}" type="pres">
      <dgm:prSet presAssocID="{EFC5D1AD-30D0-4ACE-8E9E-B65315636E73}" presName="vert1" presStyleCnt="0"/>
      <dgm:spPr/>
    </dgm:pt>
    <dgm:pt modelId="{42EF5543-8481-4245-B23E-5E81C2BE5A8D}" type="pres">
      <dgm:prSet presAssocID="{6EBBC534-F774-4FD7-966D-92AFB2F0A84F}" presName="thickLine" presStyleLbl="alignNode1" presStyleIdx="2" presStyleCnt="4"/>
      <dgm:spPr/>
    </dgm:pt>
    <dgm:pt modelId="{C9E69BE9-76CE-4E3A-88F5-7A270C23491E}" type="pres">
      <dgm:prSet presAssocID="{6EBBC534-F774-4FD7-966D-92AFB2F0A84F}" presName="horz1" presStyleCnt="0"/>
      <dgm:spPr/>
    </dgm:pt>
    <dgm:pt modelId="{FFBCFC06-BC1D-4100-8F5A-F1349F632C25}" type="pres">
      <dgm:prSet presAssocID="{6EBBC534-F774-4FD7-966D-92AFB2F0A84F}" presName="tx1" presStyleLbl="revTx" presStyleIdx="2" presStyleCnt="4"/>
      <dgm:spPr/>
    </dgm:pt>
    <dgm:pt modelId="{F06462CB-F03D-4E26-9351-72106D6F60C8}" type="pres">
      <dgm:prSet presAssocID="{6EBBC534-F774-4FD7-966D-92AFB2F0A84F}" presName="vert1" presStyleCnt="0"/>
      <dgm:spPr/>
    </dgm:pt>
    <dgm:pt modelId="{2550788C-239C-4B41-B706-9EF339941096}" type="pres">
      <dgm:prSet presAssocID="{AC437D6B-9F66-4AF2-833B-94972867F4B3}" presName="thickLine" presStyleLbl="alignNode1" presStyleIdx="3" presStyleCnt="4"/>
      <dgm:spPr/>
    </dgm:pt>
    <dgm:pt modelId="{5F93B96C-C516-4205-9D52-2570C7E8D594}" type="pres">
      <dgm:prSet presAssocID="{AC437D6B-9F66-4AF2-833B-94972867F4B3}" presName="horz1" presStyleCnt="0"/>
      <dgm:spPr/>
    </dgm:pt>
    <dgm:pt modelId="{95B2BF07-33B4-45C1-A6A4-AF3A27A29257}" type="pres">
      <dgm:prSet presAssocID="{AC437D6B-9F66-4AF2-833B-94972867F4B3}" presName="tx1" presStyleLbl="revTx" presStyleIdx="3" presStyleCnt="4"/>
      <dgm:spPr/>
    </dgm:pt>
    <dgm:pt modelId="{86401AE1-7CFE-43DD-B45B-E7A4E0E135DA}" type="pres">
      <dgm:prSet presAssocID="{AC437D6B-9F66-4AF2-833B-94972867F4B3}" presName="vert1" presStyleCnt="0"/>
      <dgm:spPr/>
    </dgm:pt>
  </dgm:ptLst>
  <dgm:cxnLst>
    <dgm:cxn modelId="{B620351C-D056-4BA3-BA50-B1612B3741CB}" srcId="{AFBBB914-1D48-44AA-9C50-9169EAB23C71}" destId="{751A4812-5C1C-4FD4-A897-4967C07E4654}" srcOrd="0" destOrd="0" parTransId="{E641FD28-B0B7-4DCA-B756-1AFFB7B978B2}" sibTransId="{B9D623A2-4555-49F0-8423-3A4B4EA67EF4}"/>
    <dgm:cxn modelId="{2BF6A466-B324-475B-82A0-179683081086}" srcId="{AFBBB914-1D48-44AA-9C50-9169EAB23C71}" destId="{AC437D6B-9F66-4AF2-833B-94972867F4B3}" srcOrd="3" destOrd="0" parTransId="{93830239-6079-4BFC-9BC0-A77D55219FAA}" sibTransId="{F706BF14-DDBA-454F-8986-F285BCE7F604}"/>
    <dgm:cxn modelId="{A7E21084-92B4-4573-B9BF-1784DFB5B29E}" type="presOf" srcId="{EFC5D1AD-30D0-4ACE-8E9E-B65315636E73}" destId="{5D768A41-3BFC-4A24-9D89-FE9241372B10}" srcOrd="0" destOrd="0" presId="urn:microsoft.com/office/officeart/2008/layout/LinedList"/>
    <dgm:cxn modelId="{161D43A4-10EB-4420-8471-AAD54142051B}" srcId="{AFBBB914-1D48-44AA-9C50-9169EAB23C71}" destId="{6EBBC534-F774-4FD7-966D-92AFB2F0A84F}" srcOrd="2" destOrd="0" parTransId="{225C4560-F921-490D-BD77-EA7906DD0C62}" sibTransId="{62ED9F47-C535-471B-96A2-C2E5D2D94C9B}"/>
    <dgm:cxn modelId="{888936B8-26D4-4020-BFFE-85D3FD9A7E08}" type="presOf" srcId="{AC437D6B-9F66-4AF2-833B-94972867F4B3}" destId="{95B2BF07-33B4-45C1-A6A4-AF3A27A29257}" srcOrd="0" destOrd="0" presId="urn:microsoft.com/office/officeart/2008/layout/LinedList"/>
    <dgm:cxn modelId="{2D6A70BC-6019-4557-B956-A68BFDC86405}" type="presOf" srcId="{751A4812-5C1C-4FD4-A897-4967C07E4654}" destId="{1D91489F-1313-477D-946B-FFC718816CDE}" srcOrd="0" destOrd="0" presId="urn:microsoft.com/office/officeart/2008/layout/LinedList"/>
    <dgm:cxn modelId="{697BD6E1-9870-4B94-9668-81C430C2FF88}" type="presOf" srcId="{6EBBC534-F774-4FD7-966D-92AFB2F0A84F}" destId="{FFBCFC06-BC1D-4100-8F5A-F1349F632C25}" srcOrd="0" destOrd="0" presId="urn:microsoft.com/office/officeart/2008/layout/LinedList"/>
    <dgm:cxn modelId="{11AF62E6-2E31-4941-ABD0-ED4ED61E4F88}" type="presOf" srcId="{AFBBB914-1D48-44AA-9C50-9169EAB23C71}" destId="{ACE11BE9-8470-4BDA-A695-A9ABC71AE90E}" srcOrd="0" destOrd="0" presId="urn:microsoft.com/office/officeart/2008/layout/LinedList"/>
    <dgm:cxn modelId="{E89DDBF4-CC14-4474-BB5C-E4CD5089EC3D}" srcId="{AFBBB914-1D48-44AA-9C50-9169EAB23C71}" destId="{EFC5D1AD-30D0-4ACE-8E9E-B65315636E73}" srcOrd="1" destOrd="0" parTransId="{534C2058-8848-4F00-9413-EC82D3B419F1}" sibTransId="{8DA55C56-EB19-43D7-AA4F-13890AE5DEEC}"/>
    <dgm:cxn modelId="{F75FB175-8F69-4B21-B23B-2226B55606EC}" type="presParOf" srcId="{ACE11BE9-8470-4BDA-A695-A9ABC71AE90E}" destId="{C5F29CCA-C015-434E-B835-1C91EE82C88D}" srcOrd="0" destOrd="0" presId="urn:microsoft.com/office/officeart/2008/layout/LinedList"/>
    <dgm:cxn modelId="{247F936C-8D9B-4863-8D1F-9C5028738A64}" type="presParOf" srcId="{ACE11BE9-8470-4BDA-A695-A9ABC71AE90E}" destId="{C8AABF2F-145C-4CF8-A8FD-FF879EFA0E3D}" srcOrd="1" destOrd="0" presId="urn:microsoft.com/office/officeart/2008/layout/LinedList"/>
    <dgm:cxn modelId="{A714AE78-28EB-484A-AF6D-2EA30D9CA1EB}" type="presParOf" srcId="{C8AABF2F-145C-4CF8-A8FD-FF879EFA0E3D}" destId="{1D91489F-1313-477D-946B-FFC718816CDE}" srcOrd="0" destOrd="0" presId="urn:microsoft.com/office/officeart/2008/layout/LinedList"/>
    <dgm:cxn modelId="{CECF9683-332D-401D-AB20-A0CAB372F4C4}" type="presParOf" srcId="{C8AABF2F-145C-4CF8-A8FD-FF879EFA0E3D}" destId="{6333844B-A9B9-4195-B1BA-64361CC9E7E9}" srcOrd="1" destOrd="0" presId="urn:microsoft.com/office/officeart/2008/layout/LinedList"/>
    <dgm:cxn modelId="{BC7B8520-1091-41B9-92AB-80F1FCF930C3}" type="presParOf" srcId="{ACE11BE9-8470-4BDA-A695-A9ABC71AE90E}" destId="{EBAB05CD-1C14-4B93-86AF-5686F41D3DB1}" srcOrd="2" destOrd="0" presId="urn:microsoft.com/office/officeart/2008/layout/LinedList"/>
    <dgm:cxn modelId="{84176BFB-21F3-4246-834F-76673A60E358}" type="presParOf" srcId="{ACE11BE9-8470-4BDA-A695-A9ABC71AE90E}" destId="{2E795D8C-F769-4ED7-B60B-AB8F1B26EB18}" srcOrd="3" destOrd="0" presId="urn:microsoft.com/office/officeart/2008/layout/LinedList"/>
    <dgm:cxn modelId="{E40A947C-7FE9-4166-B64A-FAE2293AA94E}" type="presParOf" srcId="{2E795D8C-F769-4ED7-B60B-AB8F1B26EB18}" destId="{5D768A41-3BFC-4A24-9D89-FE9241372B10}" srcOrd="0" destOrd="0" presId="urn:microsoft.com/office/officeart/2008/layout/LinedList"/>
    <dgm:cxn modelId="{FE3308B6-7C56-4587-BB64-F8E059BB1D2E}" type="presParOf" srcId="{2E795D8C-F769-4ED7-B60B-AB8F1B26EB18}" destId="{84B97287-359F-49C3-998E-C8E7C0BF6D1F}" srcOrd="1" destOrd="0" presId="urn:microsoft.com/office/officeart/2008/layout/LinedList"/>
    <dgm:cxn modelId="{A1B11B80-D858-4DB6-8C46-EF5F126946DA}" type="presParOf" srcId="{ACE11BE9-8470-4BDA-A695-A9ABC71AE90E}" destId="{42EF5543-8481-4245-B23E-5E81C2BE5A8D}" srcOrd="4" destOrd="0" presId="urn:microsoft.com/office/officeart/2008/layout/LinedList"/>
    <dgm:cxn modelId="{2D883A66-79E7-4D86-8BE7-15C118C9BEB1}" type="presParOf" srcId="{ACE11BE9-8470-4BDA-A695-A9ABC71AE90E}" destId="{C9E69BE9-76CE-4E3A-88F5-7A270C23491E}" srcOrd="5" destOrd="0" presId="urn:microsoft.com/office/officeart/2008/layout/LinedList"/>
    <dgm:cxn modelId="{259489C5-B747-46C8-9697-29F880407641}" type="presParOf" srcId="{C9E69BE9-76CE-4E3A-88F5-7A270C23491E}" destId="{FFBCFC06-BC1D-4100-8F5A-F1349F632C25}" srcOrd="0" destOrd="0" presId="urn:microsoft.com/office/officeart/2008/layout/LinedList"/>
    <dgm:cxn modelId="{3A3D7690-191E-4124-970C-3338631A1FD8}" type="presParOf" srcId="{C9E69BE9-76CE-4E3A-88F5-7A270C23491E}" destId="{F06462CB-F03D-4E26-9351-72106D6F60C8}" srcOrd="1" destOrd="0" presId="urn:microsoft.com/office/officeart/2008/layout/LinedList"/>
    <dgm:cxn modelId="{8AFED007-DEEF-478F-BD7A-0BC3F9384D7A}" type="presParOf" srcId="{ACE11BE9-8470-4BDA-A695-A9ABC71AE90E}" destId="{2550788C-239C-4B41-B706-9EF339941096}" srcOrd="6" destOrd="0" presId="urn:microsoft.com/office/officeart/2008/layout/LinedList"/>
    <dgm:cxn modelId="{3716F9F8-4A84-42FC-92E6-8709D382A12D}" type="presParOf" srcId="{ACE11BE9-8470-4BDA-A695-A9ABC71AE90E}" destId="{5F93B96C-C516-4205-9D52-2570C7E8D594}" srcOrd="7" destOrd="0" presId="urn:microsoft.com/office/officeart/2008/layout/LinedList"/>
    <dgm:cxn modelId="{747BF6FF-4A97-4260-B3C1-AEB0C2D4C034}" type="presParOf" srcId="{5F93B96C-C516-4205-9D52-2570C7E8D594}" destId="{95B2BF07-33B4-45C1-A6A4-AF3A27A29257}" srcOrd="0" destOrd="0" presId="urn:microsoft.com/office/officeart/2008/layout/LinedList"/>
    <dgm:cxn modelId="{811CC771-BF75-4662-92E5-3E364D64604F}" type="presParOf" srcId="{5F93B96C-C516-4205-9D52-2570C7E8D594}" destId="{86401AE1-7CFE-43DD-B45B-E7A4E0E135D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29CCA-C015-434E-B835-1C91EE82C88D}">
      <dsp:nvSpPr>
        <dsp:cNvPr id="0" name=""/>
        <dsp:cNvSpPr/>
      </dsp:nvSpPr>
      <dsp:spPr>
        <a:xfrm>
          <a:off x="0" y="0"/>
          <a:ext cx="901916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91489F-1313-477D-946B-FFC718816CDE}">
      <dsp:nvSpPr>
        <dsp:cNvPr id="0" name=""/>
        <dsp:cNvSpPr/>
      </dsp:nvSpPr>
      <dsp:spPr>
        <a:xfrm>
          <a:off x="0" y="0"/>
          <a:ext cx="9019162" cy="54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Which do you like best and why? </a:t>
          </a:r>
          <a:endParaRPr lang="en-US" sz="2000" kern="1200" dirty="0"/>
        </a:p>
      </dsp:txBody>
      <dsp:txXfrm>
        <a:off x="0" y="0"/>
        <a:ext cx="9019162" cy="549882"/>
      </dsp:txXfrm>
    </dsp:sp>
    <dsp:sp modelId="{EBAB05CD-1C14-4B93-86AF-5686F41D3DB1}">
      <dsp:nvSpPr>
        <dsp:cNvPr id="0" name=""/>
        <dsp:cNvSpPr/>
      </dsp:nvSpPr>
      <dsp:spPr>
        <a:xfrm>
          <a:off x="0" y="549883"/>
          <a:ext cx="901916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68A41-3BFC-4A24-9D89-FE9241372B10}">
      <dsp:nvSpPr>
        <dsp:cNvPr id="0" name=""/>
        <dsp:cNvSpPr/>
      </dsp:nvSpPr>
      <dsp:spPr>
        <a:xfrm>
          <a:off x="0" y="549882"/>
          <a:ext cx="9019162" cy="54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Why is it important to Muslims to repeat the Shahadah? </a:t>
          </a:r>
          <a:endParaRPr lang="en-US" sz="2000" kern="1200" dirty="0"/>
        </a:p>
      </dsp:txBody>
      <dsp:txXfrm>
        <a:off x="0" y="549882"/>
        <a:ext cx="9019162" cy="549882"/>
      </dsp:txXfrm>
    </dsp:sp>
    <dsp:sp modelId="{42EF5543-8481-4245-B23E-5E81C2BE5A8D}">
      <dsp:nvSpPr>
        <dsp:cNvPr id="0" name=""/>
        <dsp:cNvSpPr/>
      </dsp:nvSpPr>
      <dsp:spPr>
        <a:xfrm>
          <a:off x="0" y="1099766"/>
          <a:ext cx="901916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BCFC06-BC1D-4100-8F5A-F1349F632C25}">
      <dsp:nvSpPr>
        <dsp:cNvPr id="0" name=""/>
        <dsp:cNvSpPr/>
      </dsp:nvSpPr>
      <dsp:spPr>
        <a:xfrm>
          <a:off x="0" y="1099765"/>
          <a:ext cx="9019162" cy="54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What does Ali’s art tell you about Islamic commitments?</a:t>
          </a:r>
          <a:endParaRPr lang="en-US" sz="2000" kern="1200" dirty="0"/>
        </a:p>
      </dsp:txBody>
      <dsp:txXfrm>
        <a:off x="0" y="1099765"/>
        <a:ext cx="9019162" cy="549882"/>
      </dsp:txXfrm>
    </dsp:sp>
    <dsp:sp modelId="{2550788C-239C-4B41-B706-9EF339941096}">
      <dsp:nvSpPr>
        <dsp:cNvPr id="0" name=""/>
        <dsp:cNvSpPr/>
      </dsp:nvSpPr>
      <dsp:spPr>
        <a:xfrm>
          <a:off x="0" y="1649648"/>
          <a:ext cx="901916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B2BF07-33B4-45C1-A6A4-AF3A27A29257}">
      <dsp:nvSpPr>
        <dsp:cNvPr id="0" name=""/>
        <dsp:cNvSpPr/>
      </dsp:nvSpPr>
      <dsp:spPr>
        <a:xfrm>
          <a:off x="0" y="1649648"/>
          <a:ext cx="9019162" cy="54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‘There is no God but Allah and Muhammad is the Prophet of Allah’: ‘Muslim belief is very simple. The religion is accessible to all’ What do you think?</a:t>
          </a:r>
          <a:endParaRPr lang="en-US" sz="2000" kern="1200" dirty="0"/>
        </a:p>
      </dsp:txBody>
      <dsp:txXfrm>
        <a:off x="0" y="1649648"/>
        <a:ext cx="9019162" cy="5498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59A6F-478F-4B70-BF6A-E6CD6F67F42A}" type="datetimeFigureOut">
              <a:rPr lang="en-GB" smtClean="0"/>
              <a:t>01/05/2026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D569C-AD6F-4D5A-A034-789B46E22DFE}" type="slidenum">
              <a:rPr lang="en-GB" smtClean="0"/>
              <a:t>‹#›</a:t>
            </a:fld>
            <a:endParaRPr lang="en-GB"/>
          </a:p>
        </p:txBody>
      </p:sp>
    </p:spTree>
    <p:extLst>
      <p:ext uri="{BB962C8B-B14F-4D97-AF65-F5344CB8AC3E}">
        <p14:creationId xmlns:p14="http://schemas.microsoft.com/office/powerpoint/2010/main" val="1916067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2025, the Catholic Bishops’ Conference in partnership with St John’s Church, Waterloo and Art &amp; Christianity ran an art exhibition called ‘Cloud of Witnesses’. </a:t>
            </a:r>
            <a:br>
              <a:rPr lang="en-GB" dirty="0"/>
            </a:br>
            <a:r>
              <a:rPr lang="en-GB" dirty="0"/>
              <a:t>It represented different visions and insights from interfaith integrities. The exhibition was a big success. These art and RE lessons share some of their work. Artists were invited to portray art which explored human searches for the divine in many and varied ways. Stunning work resulted, and the project enabled a link to be made to school RE. These lessons, four for primary RE and four for secondary RE, have been created to enable excellent RE which uses some of the art from the exhibition for the purposes of excellent school RE. </a:t>
            </a:r>
          </a:p>
        </p:txBody>
      </p:sp>
      <p:sp>
        <p:nvSpPr>
          <p:cNvPr id="4" name="Slide Number Placeholder 3"/>
          <p:cNvSpPr>
            <a:spLocks noGrp="1"/>
          </p:cNvSpPr>
          <p:nvPr>
            <p:ph type="sldNum" sz="quarter" idx="5"/>
          </p:nvPr>
        </p:nvSpPr>
        <p:spPr/>
        <p:txBody>
          <a:bodyPr/>
          <a:lstStyle/>
          <a:p>
            <a:fld id="{712D569C-AD6F-4D5A-A034-789B46E22DFE}" type="slidenum">
              <a:rPr lang="en-GB" smtClean="0"/>
              <a:t>1</a:t>
            </a:fld>
            <a:endParaRPr lang="en-GB"/>
          </a:p>
        </p:txBody>
      </p:sp>
    </p:spTree>
    <p:extLst>
      <p:ext uri="{BB962C8B-B14F-4D97-AF65-F5344CB8AC3E}">
        <p14:creationId xmlns:p14="http://schemas.microsoft.com/office/powerpoint/2010/main" val="913976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Spend a bit of time just looking at this one – there are loads of symbols of Jewish Biblical narrative to find. The impact of the stained glass art can be high.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Photo credit: The Twentieth Century Society  </a:t>
            </a:r>
            <a:r>
              <a:rPr lang="en-GB" sz="1200" b="1" kern="1200" dirty="0">
                <a:solidFill>
                  <a:schemeClr val="tx1"/>
                </a:solidFill>
                <a:effectLst/>
                <a:latin typeface="+mn-lt"/>
                <a:ea typeface="+mn-ea"/>
                <a:cs typeface="+mn-cs"/>
              </a:rPr>
              <a:t>John East / C20 Society</a:t>
            </a:r>
            <a:endParaRPr lang="en-GB" dirty="0"/>
          </a:p>
        </p:txBody>
      </p:sp>
      <p:sp>
        <p:nvSpPr>
          <p:cNvPr id="4" name="Slide Number Placeholder 3"/>
          <p:cNvSpPr>
            <a:spLocks noGrp="1"/>
          </p:cNvSpPr>
          <p:nvPr>
            <p:ph type="sldNum" sz="quarter" idx="5"/>
          </p:nvPr>
        </p:nvSpPr>
        <p:spPr/>
        <p:txBody>
          <a:bodyPr/>
          <a:lstStyle/>
          <a:p>
            <a:fld id="{712D569C-AD6F-4D5A-A034-789B46E22DFE}" type="slidenum">
              <a:rPr lang="en-GB" smtClean="0"/>
              <a:t>11</a:t>
            </a:fld>
            <a:endParaRPr lang="en-GB"/>
          </a:p>
        </p:txBody>
      </p:sp>
    </p:spTree>
    <p:extLst>
      <p:ext uri="{BB962C8B-B14F-4D97-AF65-F5344CB8AC3E}">
        <p14:creationId xmlns:p14="http://schemas.microsoft.com/office/powerpoint/2010/main" val="241568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really is an amazingly rich image, full of ideas and symbols of the story of the Jewish people in Jewish Scripture and in centuries of history. Spend a bit of time just looking at this one – there are loads of symbols of Jewish Biblical narrative to find. The impact of the stained-glass art can be high. It’s 40 feet – 14 metres – wide. It is a holocaust memorial window, and the oppression of Jewish people is symbolised by barbed wire and chains running all along its length.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Photo credit: The Twentieth Century Society  </a:t>
            </a:r>
            <a:r>
              <a:rPr lang="en-GB" sz="1200" b="1" kern="1200" dirty="0">
                <a:solidFill>
                  <a:schemeClr val="tx1"/>
                </a:solidFill>
                <a:effectLst/>
                <a:latin typeface="+mn-lt"/>
                <a:ea typeface="+mn-ea"/>
                <a:cs typeface="+mn-cs"/>
              </a:rPr>
              <a:t>John East / C20 Society  Here are some of the symbols and biblical connections, from left to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Left panels: A ram for a sacrifice / Jacob’s ladder with angel wings / tree of life / seven branched menorah / water from the rock / the grapes of the promised land / Noah’s dove / the shofar / the name of the Almighty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Centre panels: star or shield of David / pillar of cloud / burning bush / the Ten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Right panels: Passover food / broken chains / crowned Torah scrolls / the fruit and wine of blessing / a </a:t>
            </a:r>
            <a:r>
              <a:rPr lang="en-GB" sz="1200" b="1" kern="1200" dirty="0" err="1">
                <a:solidFill>
                  <a:schemeClr val="tx1"/>
                </a:solidFill>
                <a:effectLst/>
                <a:latin typeface="+mn-lt"/>
                <a:ea typeface="+mn-ea"/>
                <a:cs typeface="+mn-cs"/>
              </a:rPr>
              <a:t>hanukkah</a:t>
            </a:r>
            <a:r>
              <a:rPr lang="en-GB" sz="1200" b="1" kern="1200" dirty="0">
                <a:solidFill>
                  <a:schemeClr val="tx1"/>
                </a:solidFill>
                <a:effectLst/>
                <a:latin typeface="+mn-lt"/>
                <a:ea typeface="+mn-ea"/>
                <a:cs typeface="+mn-cs"/>
              </a:rPr>
              <a:t> nine-branched candlestick / a shelter for the festival of Sukkot. </a:t>
            </a:r>
          </a:p>
          <a:p>
            <a:endParaRPr lang="en-GB" dirty="0"/>
          </a:p>
        </p:txBody>
      </p:sp>
      <p:sp>
        <p:nvSpPr>
          <p:cNvPr id="4" name="Slide Number Placeholder 3"/>
          <p:cNvSpPr>
            <a:spLocks noGrp="1"/>
          </p:cNvSpPr>
          <p:nvPr>
            <p:ph type="sldNum" sz="quarter" idx="5"/>
          </p:nvPr>
        </p:nvSpPr>
        <p:spPr/>
        <p:txBody>
          <a:bodyPr/>
          <a:lstStyle/>
          <a:p>
            <a:fld id="{712D569C-AD6F-4D5A-A034-789B46E22DFE}" type="slidenum">
              <a:rPr lang="en-GB" smtClean="0"/>
              <a:t>12</a:t>
            </a:fld>
            <a:endParaRPr lang="en-GB"/>
          </a:p>
        </p:txBody>
      </p:sp>
    </p:spTree>
    <p:extLst>
      <p:ext uri="{BB962C8B-B14F-4D97-AF65-F5344CB8AC3E}">
        <p14:creationId xmlns:p14="http://schemas.microsoft.com/office/powerpoint/2010/main" val="3303146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splendid photos, courtesy of</a:t>
            </a:r>
            <a:r>
              <a:rPr lang="en-GB" sz="1200" kern="1200" dirty="0">
                <a:solidFill>
                  <a:schemeClr val="tx1"/>
                </a:solidFill>
                <a:effectLst/>
                <a:latin typeface="+mn-lt"/>
                <a:ea typeface="+mn-ea"/>
                <a:cs typeface="+mn-cs"/>
              </a:rPr>
              <a:t> The Twentieth Century Society  </a:t>
            </a:r>
            <a:r>
              <a:rPr lang="en-GB" sz="1200" b="1" kern="1200" dirty="0">
                <a:solidFill>
                  <a:schemeClr val="tx1"/>
                </a:solidFill>
                <a:effectLst/>
                <a:latin typeface="+mn-lt"/>
                <a:ea typeface="+mn-ea"/>
                <a:cs typeface="+mn-cs"/>
              </a:rPr>
              <a:t>John East / C20 Society, </a:t>
            </a:r>
            <a:r>
              <a:rPr lang="en-GB" sz="1200" b="0" kern="1200" dirty="0">
                <a:solidFill>
                  <a:schemeClr val="tx1"/>
                </a:solidFill>
                <a:effectLst/>
                <a:latin typeface="+mn-lt"/>
                <a:ea typeface="+mn-ea"/>
                <a:cs typeface="+mn-cs"/>
              </a:rPr>
              <a:t>are full of learning potential.</a:t>
            </a:r>
          </a:p>
          <a:p>
            <a:endParaRPr lang="en-GB" dirty="0"/>
          </a:p>
        </p:txBody>
      </p:sp>
      <p:sp>
        <p:nvSpPr>
          <p:cNvPr id="4" name="Slide Number Placeholder 3"/>
          <p:cNvSpPr>
            <a:spLocks noGrp="1"/>
          </p:cNvSpPr>
          <p:nvPr>
            <p:ph type="sldNum" sz="quarter" idx="5"/>
          </p:nvPr>
        </p:nvSpPr>
        <p:spPr/>
        <p:txBody>
          <a:bodyPr/>
          <a:lstStyle/>
          <a:p>
            <a:fld id="{712D569C-AD6F-4D5A-A034-789B46E22DFE}" type="slidenum">
              <a:rPr lang="en-GB" smtClean="0"/>
              <a:t>13</a:t>
            </a:fld>
            <a:endParaRPr lang="en-GB"/>
          </a:p>
        </p:txBody>
      </p:sp>
    </p:spTree>
    <p:extLst>
      <p:ext uri="{BB962C8B-B14F-4D97-AF65-F5344CB8AC3E}">
        <p14:creationId xmlns:p14="http://schemas.microsoft.com/office/powerpoint/2010/main" val="3377380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Ali speaks in his interview about ‘making what is true also beautiful’ a key idea in interpreting Islamic art. Make sure students understand why this matters to Muslims.</a:t>
            </a:r>
          </a:p>
        </p:txBody>
      </p:sp>
      <p:sp>
        <p:nvSpPr>
          <p:cNvPr id="4" name="Slide Number Placeholder 3"/>
          <p:cNvSpPr>
            <a:spLocks noGrp="1"/>
          </p:cNvSpPr>
          <p:nvPr>
            <p:ph type="sldNum" sz="quarter" idx="5"/>
          </p:nvPr>
        </p:nvSpPr>
        <p:spPr/>
        <p:txBody>
          <a:bodyPr/>
          <a:lstStyle/>
          <a:p>
            <a:fld id="{712D569C-AD6F-4D5A-A034-789B46E22DFE}" type="slidenum">
              <a:rPr lang="en-GB" smtClean="0"/>
              <a:t>18</a:t>
            </a:fld>
            <a:endParaRPr lang="en-GB"/>
          </a:p>
        </p:txBody>
      </p:sp>
    </p:spTree>
    <p:extLst>
      <p:ext uri="{BB962C8B-B14F-4D97-AF65-F5344CB8AC3E}">
        <p14:creationId xmlns:p14="http://schemas.microsoft.com/office/powerpoint/2010/main" val="2544610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D569C-AD6F-4D5A-A034-789B46E22DFE}" type="slidenum">
              <a:rPr lang="en-GB" smtClean="0"/>
              <a:t>22</a:t>
            </a:fld>
            <a:endParaRPr lang="en-GB"/>
          </a:p>
        </p:txBody>
      </p:sp>
    </p:spTree>
    <p:extLst>
      <p:ext uri="{BB962C8B-B14F-4D97-AF65-F5344CB8AC3E}">
        <p14:creationId xmlns:p14="http://schemas.microsoft.com/office/powerpoint/2010/main" val="2959473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send examples of student work to me lat@retoday.org.uk. You might enter them for NATRE’s annual ‘Spirited Arts’ competition under the category ‘Where is God?’ Details from the NATRE website.</a:t>
            </a:r>
          </a:p>
        </p:txBody>
      </p:sp>
      <p:sp>
        <p:nvSpPr>
          <p:cNvPr id="4" name="Slide Number Placeholder 3"/>
          <p:cNvSpPr>
            <a:spLocks noGrp="1"/>
          </p:cNvSpPr>
          <p:nvPr>
            <p:ph type="sldNum" sz="quarter" idx="5"/>
          </p:nvPr>
        </p:nvSpPr>
        <p:spPr/>
        <p:txBody>
          <a:bodyPr/>
          <a:lstStyle/>
          <a:p>
            <a:fld id="{712D569C-AD6F-4D5A-A034-789B46E22DFE}" type="slidenum">
              <a:rPr lang="en-GB" smtClean="0"/>
              <a:t>28</a:t>
            </a:fld>
            <a:endParaRPr lang="en-GB"/>
          </a:p>
        </p:txBody>
      </p:sp>
    </p:spTree>
    <p:extLst>
      <p:ext uri="{BB962C8B-B14F-4D97-AF65-F5344CB8AC3E}">
        <p14:creationId xmlns:p14="http://schemas.microsoft.com/office/powerpoint/2010/main" val="4275097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98219-1289-95DB-FD55-D86C2FDCB0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30246-E61A-F1B4-DFDA-30111AD02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DC4131-9473-27D9-4556-B533634891B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715548-C1CF-9296-D415-2B54E93DF11C}"/>
              </a:ext>
            </a:extLst>
          </p:cNvPr>
          <p:cNvSpPr>
            <a:spLocks noGrp="1"/>
          </p:cNvSpPr>
          <p:nvPr>
            <p:ph type="sldNum" sz="quarter" idx="5"/>
          </p:nvPr>
        </p:nvSpPr>
        <p:spPr/>
        <p:txBody>
          <a:bodyPr/>
          <a:lstStyle/>
          <a:p>
            <a:fld id="{712D569C-AD6F-4D5A-A034-789B46E22DFE}" type="slidenum">
              <a:rPr lang="en-GB" smtClean="0"/>
              <a:t>29</a:t>
            </a:fld>
            <a:endParaRPr lang="en-GB"/>
          </a:p>
        </p:txBody>
      </p:sp>
    </p:spTree>
    <p:extLst>
      <p:ext uri="{BB962C8B-B14F-4D97-AF65-F5344CB8AC3E}">
        <p14:creationId xmlns:p14="http://schemas.microsoft.com/office/powerpoint/2010/main" val="3281626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begins to sum up the learning, and the next slide reminds pupils what they have seen and studied. Use them both together. The writing frame is copiable from the </a:t>
            </a:r>
            <a:r>
              <a:rPr lang="en-GB" dirty="0" err="1"/>
              <a:t>NotePad</a:t>
            </a:r>
            <a:r>
              <a:rPr lang="en-GB" dirty="0"/>
              <a:t>.</a:t>
            </a:r>
          </a:p>
        </p:txBody>
      </p:sp>
      <p:sp>
        <p:nvSpPr>
          <p:cNvPr id="4" name="Slide Number Placeholder 3"/>
          <p:cNvSpPr>
            <a:spLocks noGrp="1"/>
          </p:cNvSpPr>
          <p:nvPr>
            <p:ph type="sldNum" sz="quarter" idx="5"/>
          </p:nvPr>
        </p:nvSpPr>
        <p:spPr/>
        <p:txBody>
          <a:bodyPr/>
          <a:lstStyle/>
          <a:p>
            <a:fld id="{712D569C-AD6F-4D5A-A034-789B46E22DFE}" type="slidenum">
              <a:rPr lang="en-GB" smtClean="0"/>
              <a:t>30</a:t>
            </a:fld>
            <a:endParaRPr lang="en-GB"/>
          </a:p>
        </p:txBody>
      </p:sp>
    </p:spTree>
    <p:extLst>
      <p:ext uri="{BB962C8B-B14F-4D97-AF65-F5344CB8AC3E}">
        <p14:creationId xmlns:p14="http://schemas.microsoft.com/office/powerpoint/2010/main" val="3590220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of these ideas might be best in pairs to begin with and then as a whole group, facilitated by the teacher.</a:t>
            </a:r>
          </a:p>
        </p:txBody>
      </p:sp>
      <p:sp>
        <p:nvSpPr>
          <p:cNvPr id="4" name="Slide Number Placeholder 3"/>
          <p:cNvSpPr>
            <a:spLocks noGrp="1"/>
          </p:cNvSpPr>
          <p:nvPr>
            <p:ph type="sldNum" sz="quarter" idx="5"/>
          </p:nvPr>
        </p:nvSpPr>
        <p:spPr/>
        <p:txBody>
          <a:bodyPr/>
          <a:lstStyle/>
          <a:p>
            <a:fld id="{712D569C-AD6F-4D5A-A034-789B46E22DFE}" type="slidenum">
              <a:rPr lang="en-GB" smtClean="0"/>
              <a:t>31</a:t>
            </a:fld>
            <a:endParaRPr lang="en-GB"/>
          </a:p>
        </p:txBody>
      </p:sp>
    </p:spTree>
    <p:extLst>
      <p:ext uri="{BB962C8B-B14F-4D97-AF65-F5344CB8AC3E}">
        <p14:creationId xmlns:p14="http://schemas.microsoft.com/office/powerpoint/2010/main" val="3622864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 amazing responses to questions of truth in interfaith contexts. We thank NATRE for the use of these which are from the Spirited Arts competition.</a:t>
            </a:r>
          </a:p>
        </p:txBody>
      </p:sp>
      <p:sp>
        <p:nvSpPr>
          <p:cNvPr id="4" name="Slide Number Placeholder 3"/>
          <p:cNvSpPr>
            <a:spLocks noGrp="1"/>
          </p:cNvSpPr>
          <p:nvPr>
            <p:ph type="sldNum" sz="quarter" idx="5"/>
          </p:nvPr>
        </p:nvSpPr>
        <p:spPr/>
        <p:txBody>
          <a:bodyPr/>
          <a:lstStyle/>
          <a:p>
            <a:fld id="{712D569C-AD6F-4D5A-A034-789B46E22DFE}" type="slidenum">
              <a:rPr lang="en-GB" smtClean="0"/>
              <a:t>37</a:t>
            </a:fld>
            <a:endParaRPr lang="en-GB"/>
          </a:p>
        </p:txBody>
      </p:sp>
    </p:spTree>
    <p:extLst>
      <p:ext uri="{BB962C8B-B14F-4D97-AF65-F5344CB8AC3E}">
        <p14:creationId xmlns:p14="http://schemas.microsoft.com/office/powerpoint/2010/main" val="187271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6D144-57D0-F333-0537-7AE35B4FE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0298A6-9617-8B90-41B6-4CCADF5A1C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94EF1-F7A3-7453-9BA5-9FE4D5319972}"/>
              </a:ext>
            </a:extLst>
          </p:cNvPr>
          <p:cNvSpPr>
            <a:spLocks noGrp="1"/>
          </p:cNvSpPr>
          <p:nvPr>
            <p:ph type="body" idx="1"/>
          </p:nvPr>
        </p:nvSpPr>
        <p:spPr/>
        <p:txBody>
          <a:bodyPr/>
          <a:lstStyle/>
          <a:p>
            <a:r>
              <a:rPr lang="en-GB" dirty="0"/>
              <a:t>The specific learning objectives of each of our four primary and four secondary lessons are given on the next slide, but these general aims fit in with the purposes of RE as they are articulated in various contexts, for Catholic schools, other schools with a religious character, community schools and academies. Teachers are invited to use these PPTs and the notepads that go with them containing additional resources, learning activities information and learning activities, in flexible ways that suit their own pupils. Seeking to represent different visions and insights from interfaith integrities, the exhibition ‘Cloud of Witnesses’ was a big success. These art and RE lessons share the work.</a:t>
            </a:r>
          </a:p>
        </p:txBody>
      </p:sp>
      <p:sp>
        <p:nvSpPr>
          <p:cNvPr id="4" name="Slide Number Placeholder 3">
            <a:extLst>
              <a:ext uri="{FF2B5EF4-FFF2-40B4-BE49-F238E27FC236}">
                <a16:creationId xmlns:a16="http://schemas.microsoft.com/office/drawing/2014/main" id="{0203A9CC-0526-E847-99A6-8C13BA4AF0F7}"/>
              </a:ext>
            </a:extLst>
          </p:cNvPr>
          <p:cNvSpPr>
            <a:spLocks noGrp="1"/>
          </p:cNvSpPr>
          <p:nvPr>
            <p:ph type="sldNum" sz="quarter" idx="5"/>
          </p:nvPr>
        </p:nvSpPr>
        <p:spPr/>
        <p:txBody>
          <a:bodyPr/>
          <a:lstStyle/>
          <a:p>
            <a:fld id="{712D569C-AD6F-4D5A-A034-789B46E22DFE}" type="slidenum">
              <a:rPr lang="en-GB" smtClean="0"/>
              <a:t>2</a:t>
            </a:fld>
            <a:endParaRPr lang="en-GB"/>
          </a:p>
        </p:txBody>
      </p:sp>
    </p:spTree>
    <p:extLst>
      <p:ext uri="{BB962C8B-B14F-4D97-AF65-F5344CB8AC3E}">
        <p14:creationId xmlns:p14="http://schemas.microsoft.com/office/powerpoint/2010/main" val="36932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578B6-FB3F-70FC-C149-9AE0B73CBD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7AEC5-DE61-6B30-2479-E941E9A0E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D2D10-D3DE-B5DF-E43B-F0B4C4F79C06}"/>
              </a:ext>
            </a:extLst>
          </p:cNvPr>
          <p:cNvSpPr>
            <a:spLocks noGrp="1"/>
          </p:cNvSpPr>
          <p:nvPr>
            <p:ph type="body" idx="1"/>
          </p:nvPr>
        </p:nvSpPr>
        <p:spPr/>
        <p:txBody>
          <a:bodyPr/>
          <a:lstStyle/>
          <a:p>
            <a:r>
              <a:rPr lang="en-GB" dirty="0"/>
              <a:t>These lessons and resources have been created by Lat Blaylock and Fleur Dorrell in a partnership between the Catholic Bishops’ Conference through its work on the bible (‘The God who Speaks’), NATRE (who run the Spirited Arts competition) and RE Today. The lessons are free to use, and suitable for RE in any school, connecting in many ways to different schemes of work , wherever pupils use critical and creative skills to explore theological and spiritual questions. https://www.godwhospeaks.uk/ </a:t>
            </a:r>
          </a:p>
          <a:p>
            <a:r>
              <a:rPr lang="en-GB" dirty="0"/>
              <a:t>Respondents, users of the lessons, anyone who wants to send in samples of pupils’; work, please contact me, Lat Blaylock, on lat@retoday.org.uk </a:t>
            </a:r>
          </a:p>
          <a:p>
            <a:endParaRPr lang="en-GB" dirty="0"/>
          </a:p>
        </p:txBody>
      </p:sp>
      <p:sp>
        <p:nvSpPr>
          <p:cNvPr id="4" name="Slide Number Placeholder 3">
            <a:extLst>
              <a:ext uri="{FF2B5EF4-FFF2-40B4-BE49-F238E27FC236}">
                <a16:creationId xmlns:a16="http://schemas.microsoft.com/office/drawing/2014/main" id="{DC9E15D0-9D4F-15B8-90E6-6B6573D2D4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D569C-AD6F-4D5A-A034-789B46E22DF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6067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73D8F-C5AD-4FD8-8A60-325D7F1DB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CF3CCB-2532-85BA-B903-E980D71FE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311A8B-0CFF-448B-DC6C-CDAA2510B2E6}"/>
              </a:ext>
            </a:extLst>
          </p:cNvPr>
          <p:cNvSpPr>
            <a:spLocks noGrp="1"/>
          </p:cNvSpPr>
          <p:nvPr>
            <p:ph type="body" idx="1"/>
          </p:nvPr>
        </p:nvSpPr>
        <p:spPr/>
        <p:txBody>
          <a:bodyPr/>
          <a:lstStyle/>
          <a:p>
            <a:r>
              <a:rPr lang="en-GB" dirty="0"/>
              <a:t>Here are some connections to the RE Directory used in Catholic RE. They are illustrative rather than exhaustive and enable teachers to consider how to use these lessons in planned RE for 11-14s. They lessons are also usable by those working from many Agreed Syllabuses and other programmes of study, as well as with 14-16s taking Core RE courses or GCSE RS papers.</a:t>
            </a:r>
          </a:p>
          <a:p>
            <a:r>
              <a:rPr lang="en-GB" dirty="0"/>
              <a:t>We invite you to share interesting examples of your pupils’ work: lat@retoday.org.uk </a:t>
            </a:r>
          </a:p>
          <a:p>
            <a:r>
              <a:rPr lang="en-GB" dirty="0"/>
              <a:t> </a:t>
            </a:r>
          </a:p>
        </p:txBody>
      </p:sp>
      <p:sp>
        <p:nvSpPr>
          <p:cNvPr id="4" name="Slide Number Placeholder 3">
            <a:extLst>
              <a:ext uri="{FF2B5EF4-FFF2-40B4-BE49-F238E27FC236}">
                <a16:creationId xmlns:a16="http://schemas.microsoft.com/office/drawing/2014/main" id="{84524DF4-02C6-C1C3-C4FD-60C2DDE1D5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D569C-AD6F-4D5A-A034-789B46E22DF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8594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2149D-8196-22AD-AC4D-139A014E9A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EA722-FB18-D97C-4E2C-FB3149F171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18AB2-79CC-9FFC-132C-9938DAD91A54}"/>
              </a:ext>
            </a:extLst>
          </p:cNvPr>
          <p:cNvSpPr>
            <a:spLocks noGrp="1"/>
          </p:cNvSpPr>
          <p:nvPr>
            <p:ph type="body" idx="1"/>
          </p:nvPr>
        </p:nvSpPr>
        <p:spPr/>
        <p:txBody>
          <a:bodyPr/>
          <a:lstStyle/>
          <a:p>
            <a:r>
              <a:rPr lang="en-GB" dirty="0"/>
              <a:t>The specific learning objectives of each of our four primary and four secondary lessons are given on the next slide, but these general aims fit in with the purposes of RE as they are articulated in various contexts, for Catholic schools, other schools with a religious character, community schools and academies. Teachers are invited to use these PPTs and the notepads that go with them containing additional resources, learning activities information and learning activities, in flexible ways that suit their own pupils. Seeking to represent different visions and insights from interfaith integrities, the exhibition ‘Cloud of Witnesses’ was a big success. These art and RE lessons share the work.</a:t>
            </a:r>
          </a:p>
        </p:txBody>
      </p:sp>
      <p:sp>
        <p:nvSpPr>
          <p:cNvPr id="4" name="Slide Number Placeholder 3">
            <a:extLst>
              <a:ext uri="{FF2B5EF4-FFF2-40B4-BE49-F238E27FC236}">
                <a16:creationId xmlns:a16="http://schemas.microsoft.com/office/drawing/2014/main" id="{DF9C9747-BFA2-D434-26F1-BC2A37451B55}"/>
              </a:ext>
            </a:extLst>
          </p:cNvPr>
          <p:cNvSpPr>
            <a:spLocks noGrp="1"/>
          </p:cNvSpPr>
          <p:nvPr>
            <p:ph type="sldNum" sz="quarter" idx="5"/>
          </p:nvPr>
        </p:nvSpPr>
        <p:spPr/>
        <p:txBody>
          <a:bodyPr/>
          <a:lstStyle/>
          <a:p>
            <a:fld id="{712D569C-AD6F-4D5A-A034-789B46E22DFE}" type="slidenum">
              <a:rPr lang="en-GB" smtClean="0"/>
              <a:t>3</a:t>
            </a:fld>
            <a:endParaRPr lang="en-GB"/>
          </a:p>
        </p:txBody>
      </p:sp>
    </p:spTree>
    <p:extLst>
      <p:ext uri="{BB962C8B-B14F-4D97-AF65-F5344CB8AC3E}">
        <p14:creationId xmlns:p14="http://schemas.microsoft.com/office/powerpoint/2010/main" val="254417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0A18B-EF08-74F8-E912-2556C09B49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7F16C-9C60-8B71-6B51-F14FB022D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33061-4066-4884-DC59-28F992D37111}"/>
              </a:ext>
            </a:extLst>
          </p:cNvPr>
          <p:cNvSpPr>
            <a:spLocks noGrp="1"/>
          </p:cNvSpPr>
          <p:nvPr>
            <p:ph type="body" idx="1"/>
          </p:nvPr>
        </p:nvSpPr>
        <p:spPr/>
        <p:txBody>
          <a:bodyPr/>
          <a:lstStyle/>
          <a:p>
            <a:r>
              <a:rPr lang="en-GB" dirty="0"/>
              <a:t>Introduce the work to pupils in these terms. You don’t have to use all four lessons in the sequence, though they will fit will with units of work about any theological topic in RE.</a:t>
            </a:r>
          </a:p>
          <a:p>
            <a:r>
              <a:rPr lang="en-GB" dirty="0"/>
              <a:t>Expect pupils to gather and debate ideas in the first three lessons in ways that enable them to be creative for themselves in lesson 4. Referring to the final task throughout this mini-unit of RE will help all pupils to bring their learning together in a final piece of work at the end. It’s important that they can create work they are proud of: time and quality resources are a great help with this. </a:t>
            </a:r>
          </a:p>
          <a:p>
            <a:endParaRPr lang="en-GB" dirty="0"/>
          </a:p>
        </p:txBody>
      </p:sp>
      <p:sp>
        <p:nvSpPr>
          <p:cNvPr id="4" name="Slide Number Placeholder 3">
            <a:extLst>
              <a:ext uri="{FF2B5EF4-FFF2-40B4-BE49-F238E27FC236}">
                <a16:creationId xmlns:a16="http://schemas.microsoft.com/office/drawing/2014/main" id="{E86A406A-B9AD-5072-4927-C6EE361BA031}"/>
              </a:ext>
            </a:extLst>
          </p:cNvPr>
          <p:cNvSpPr>
            <a:spLocks noGrp="1"/>
          </p:cNvSpPr>
          <p:nvPr>
            <p:ph type="sldNum" sz="quarter" idx="5"/>
          </p:nvPr>
        </p:nvSpPr>
        <p:spPr/>
        <p:txBody>
          <a:bodyPr/>
          <a:lstStyle/>
          <a:p>
            <a:fld id="{712D569C-AD6F-4D5A-A034-789B46E22DFE}" type="slidenum">
              <a:rPr lang="en-GB" smtClean="0"/>
              <a:t>4</a:t>
            </a:fld>
            <a:endParaRPr lang="en-GB"/>
          </a:p>
        </p:txBody>
      </p:sp>
    </p:spTree>
    <p:extLst>
      <p:ext uri="{BB962C8B-B14F-4D97-AF65-F5344CB8AC3E}">
        <p14:creationId xmlns:p14="http://schemas.microsoft.com/office/powerpoint/2010/main" val="3563038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4FE86-20E2-3C41-B794-DD2F219E0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B32FD-0B85-F35C-8C23-D81E18F11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78FE2-E3B8-9E51-7C8C-C0BDFAD51CE1}"/>
              </a:ext>
            </a:extLst>
          </p:cNvPr>
          <p:cNvSpPr>
            <a:spLocks noGrp="1"/>
          </p:cNvSpPr>
          <p:nvPr>
            <p:ph type="body" idx="1"/>
          </p:nvPr>
        </p:nvSpPr>
        <p:spPr/>
        <p:txBody>
          <a:bodyPr/>
          <a:lstStyle/>
          <a:p>
            <a:r>
              <a:rPr lang="en-GB" dirty="0"/>
              <a:t>In 2025, the Catholic Bishops’ Conference co-curated an art exhibition called ‘Cloud of Witnesses’, digitally available here: www.godwhospeaks.uk/cloud-of-witnesses-art-exhibition/  </a:t>
            </a:r>
            <a:br>
              <a:rPr lang="en-GB" dirty="0"/>
            </a:br>
            <a:r>
              <a:rPr lang="en-GB" dirty="0"/>
              <a:t>‘The God who Speaks’ is a digital space where Catholic Biblical resources, insights, projects and visions are shared. </a:t>
            </a:r>
            <a:br>
              <a:rPr lang="en-GB" dirty="0"/>
            </a:br>
            <a:r>
              <a:rPr lang="en-GB" dirty="0"/>
              <a:t>For this art exhibition, artists were invited to show work which explored human searches for the divine in many and varied ways. Stunning work resulted, and the project enabled a link to be made to school RE. These lessons, four for primary RE and four for secondary RE, have been created to enable excellent RE which uses some of the art from the exhibition for the purposes of excellent school RE. Seeking to represent different visions and insights from interfaith integrities, the exhibition has created an ongoing conversation. These art and RE lessons share some of the work.</a:t>
            </a:r>
          </a:p>
        </p:txBody>
      </p:sp>
      <p:sp>
        <p:nvSpPr>
          <p:cNvPr id="4" name="Slide Number Placeholder 3">
            <a:extLst>
              <a:ext uri="{FF2B5EF4-FFF2-40B4-BE49-F238E27FC236}">
                <a16:creationId xmlns:a16="http://schemas.microsoft.com/office/drawing/2014/main" id="{F81F6FBC-2B44-46FB-8EF4-5B60018CE7A3}"/>
              </a:ext>
            </a:extLst>
          </p:cNvPr>
          <p:cNvSpPr>
            <a:spLocks noGrp="1"/>
          </p:cNvSpPr>
          <p:nvPr>
            <p:ph type="sldNum" sz="quarter" idx="5"/>
          </p:nvPr>
        </p:nvSpPr>
        <p:spPr/>
        <p:txBody>
          <a:bodyPr/>
          <a:lstStyle/>
          <a:p>
            <a:fld id="{712D569C-AD6F-4D5A-A034-789B46E22DFE}" type="slidenum">
              <a:rPr lang="en-GB" smtClean="0"/>
              <a:t>5</a:t>
            </a:fld>
            <a:endParaRPr lang="en-GB"/>
          </a:p>
        </p:txBody>
      </p:sp>
    </p:spTree>
    <p:extLst>
      <p:ext uri="{BB962C8B-B14F-4D97-AF65-F5344CB8AC3E}">
        <p14:creationId xmlns:p14="http://schemas.microsoft.com/office/powerpoint/2010/main" val="64385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9031A-239E-C3FE-4B63-E36B4C111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59261B-4EB4-B89E-C7BE-D73FE9A57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D4AF4-9B86-4E37-F09C-F050A2379E98}"/>
              </a:ext>
            </a:extLst>
          </p:cNvPr>
          <p:cNvSpPr>
            <a:spLocks noGrp="1"/>
          </p:cNvSpPr>
          <p:nvPr>
            <p:ph type="body" idx="1"/>
          </p:nvPr>
        </p:nvSpPr>
        <p:spPr/>
        <p:txBody>
          <a:bodyPr/>
          <a:lstStyle/>
          <a:p>
            <a:r>
              <a:rPr lang="en-GB" dirty="0"/>
              <a:t>There are four primary and four secondary lessons in this project, which fit well together – but teachers are welcome to use some of them as they fit in with your own RE planning and schemes of work.</a:t>
            </a:r>
          </a:p>
          <a:p>
            <a:r>
              <a:rPr lang="en-GB" dirty="0"/>
              <a:t>The partnership in creating these lessons with NATRE links powerfully to the Spirited Arts project NATRE runs each year. See examples and details here: https://www.natre.org.uk/about-natre/projects/spirited-arts/spirited-arts-gallery/2024/ </a:t>
            </a:r>
          </a:p>
        </p:txBody>
      </p:sp>
      <p:sp>
        <p:nvSpPr>
          <p:cNvPr id="4" name="Slide Number Placeholder 3">
            <a:extLst>
              <a:ext uri="{FF2B5EF4-FFF2-40B4-BE49-F238E27FC236}">
                <a16:creationId xmlns:a16="http://schemas.microsoft.com/office/drawing/2014/main" id="{AD319785-677E-C866-2800-D5EF5DAC05BF}"/>
              </a:ext>
            </a:extLst>
          </p:cNvPr>
          <p:cNvSpPr>
            <a:spLocks noGrp="1"/>
          </p:cNvSpPr>
          <p:nvPr>
            <p:ph type="sldNum" sz="quarter" idx="5"/>
          </p:nvPr>
        </p:nvSpPr>
        <p:spPr/>
        <p:txBody>
          <a:bodyPr/>
          <a:lstStyle/>
          <a:p>
            <a:fld id="{712D569C-AD6F-4D5A-A034-789B46E22DFE}" type="slidenum">
              <a:rPr lang="en-GB" smtClean="0"/>
              <a:t>6</a:t>
            </a:fld>
            <a:endParaRPr lang="en-GB"/>
          </a:p>
        </p:txBody>
      </p:sp>
    </p:spTree>
    <p:extLst>
      <p:ext uri="{BB962C8B-B14F-4D97-AF65-F5344CB8AC3E}">
        <p14:creationId xmlns:p14="http://schemas.microsoft.com/office/powerpoint/2010/main" val="145207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Photo credit: The Twentieth Century Society  </a:t>
            </a:r>
            <a:r>
              <a:rPr lang="en-GB" sz="1200" b="1" kern="1200" dirty="0">
                <a:solidFill>
                  <a:schemeClr val="tx1"/>
                </a:solidFill>
                <a:effectLst/>
                <a:latin typeface="+mn-lt"/>
                <a:ea typeface="+mn-ea"/>
                <a:cs typeface="+mn-cs"/>
              </a:rPr>
              <a:t>John East / C20 Society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Excellent information about the window and synagogue here: https://c20society.org.uk/news/the-guernica-of-brighton-listing-bid-to-save-modernist-synagogue-and-holocaust-memorial-windows#menu/news </a:t>
            </a:r>
          </a:p>
          <a:p>
            <a:endParaRPr lang="en-GB" dirty="0"/>
          </a:p>
        </p:txBody>
      </p:sp>
      <p:sp>
        <p:nvSpPr>
          <p:cNvPr id="4" name="Slide Number Placeholder 3"/>
          <p:cNvSpPr>
            <a:spLocks noGrp="1"/>
          </p:cNvSpPr>
          <p:nvPr>
            <p:ph type="sldNum" sz="quarter" idx="5"/>
          </p:nvPr>
        </p:nvSpPr>
        <p:spPr/>
        <p:txBody>
          <a:bodyPr/>
          <a:lstStyle/>
          <a:p>
            <a:fld id="{712D569C-AD6F-4D5A-A034-789B46E22DFE}" type="slidenum">
              <a:rPr lang="en-GB" smtClean="0"/>
              <a:t>8</a:t>
            </a:fld>
            <a:endParaRPr lang="en-GB"/>
          </a:p>
        </p:txBody>
      </p:sp>
    </p:spTree>
    <p:extLst>
      <p:ext uri="{BB962C8B-B14F-4D97-AF65-F5344CB8AC3E}">
        <p14:creationId xmlns:p14="http://schemas.microsoft.com/office/powerpoint/2010/main" val="3117167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Spend a bit of time just looking at this one – there are loads of symbols of Jewish Biblical narrative to find. The impact of the stained glass art can be high.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Photo credit: The Twentieth Century Society  </a:t>
            </a:r>
            <a:r>
              <a:rPr lang="en-GB" sz="1200" b="1" kern="1200" dirty="0">
                <a:solidFill>
                  <a:schemeClr val="tx1"/>
                </a:solidFill>
                <a:effectLst/>
                <a:latin typeface="+mn-lt"/>
                <a:ea typeface="+mn-ea"/>
                <a:cs typeface="+mn-cs"/>
              </a:rPr>
              <a:t>John East / C20 Society</a:t>
            </a:r>
          </a:p>
          <a:p>
            <a:endParaRPr lang="en-GB" dirty="0"/>
          </a:p>
        </p:txBody>
      </p:sp>
      <p:sp>
        <p:nvSpPr>
          <p:cNvPr id="4" name="Slide Number Placeholder 3"/>
          <p:cNvSpPr>
            <a:spLocks noGrp="1"/>
          </p:cNvSpPr>
          <p:nvPr>
            <p:ph type="sldNum" sz="quarter" idx="5"/>
          </p:nvPr>
        </p:nvSpPr>
        <p:spPr/>
        <p:txBody>
          <a:bodyPr/>
          <a:lstStyle/>
          <a:p>
            <a:fld id="{712D569C-AD6F-4D5A-A034-789B46E22DFE}" type="slidenum">
              <a:rPr lang="en-GB" smtClean="0"/>
              <a:t>9</a:t>
            </a:fld>
            <a:endParaRPr lang="en-GB"/>
          </a:p>
        </p:txBody>
      </p:sp>
    </p:spTree>
    <p:extLst>
      <p:ext uri="{BB962C8B-B14F-4D97-AF65-F5344CB8AC3E}">
        <p14:creationId xmlns:p14="http://schemas.microsoft.com/office/powerpoint/2010/main" val="2113185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Brighton Reform Synagogue: stained glass depicting the narrative of Moses and the Burning Bush.</a:t>
            </a:r>
          </a:p>
          <a:p>
            <a:r>
              <a:rPr lang="en-GB" sz="1200" kern="1200" dirty="0">
                <a:solidFill>
                  <a:schemeClr val="tx1"/>
                </a:solidFill>
                <a:effectLst/>
                <a:latin typeface="+mn-lt"/>
                <a:ea typeface="+mn-ea"/>
                <a:cs typeface="+mn-cs"/>
              </a:rPr>
              <a:t>Photo credit: The Twentieth Century Society  </a:t>
            </a:r>
            <a:r>
              <a:rPr lang="en-GB" sz="1200" b="1" kern="1200" dirty="0">
                <a:solidFill>
                  <a:schemeClr val="tx1"/>
                </a:solidFill>
                <a:effectLst/>
                <a:latin typeface="+mn-lt"/>
                <a:ea typeface="+mn-ea"/>
                <a:cs typeface="+mn-cs"/>
              </a:rPr>
              <a:t>John East / C20 Society</a:t>
            </a:r>
          </a:p>
          <a:p>
            <a:r>
              <a:rPr lang="en-GB" sz="1200" b="1" kern="1200" dirty="0">
                <a:solidFill>
                  <a:schemeClr val="tx1"/>
                </a:solidFill>
                <a:effectLst/>
                <a:latin typeface="+mn-lt"/>
                <a:ea typeface="+mn-ea"/>
                <a:cs typeface="+mn-cs"/>
              </a:rPr>
              <a:t>Discuss with the pupils what they link, find interesting, powerful, puzzling, deep, meaningful, spiritual or artistically admirable about the window. You could read the narrative with them, or watch a video version. Exodus 3</a:t>
            </a:r>
          </a:p>
          <a:p>
            <a:r>
              <a:rPr lang="en-GB" sz="1200" b="1" kern="1200" dirty="0">
                <a:solidFill>
                  <a:schemeClr val="tx1"/>
                </a:solidFill>
                <a:effectLst/>
                <a:latin typeface="+mn-lt"/>
                <a:ea typeface="+mn-ea"/>
                <a:cs typeface="+mn-cs"/>
              </a:rPr>
              <a:t>Thanks to Julia Diamond Conway for insider perspective on Jewish narrative and faith.</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12D569C-AD6F-4D5A-A034-789B46E22DFE}" type="slidenum">
              <a:rPr lang="en-GB" smtClean="0"/>
              <a:t>10</a:t>
            </a:fld>
            <a:endParaRPr lang="en-GB"/>
          </a:p>
        </p:txBody>
      </p:sp>
    </p:spTree>
    <p:extLst>
      <p:ext uri="{BB962C8B-B14F-4D97-AF65-F5344CB8AC3E}">
        <p14:creationId xmlns:p14="http://schemas.microsoft.com/office/powerpoint/2010/main" val="2112391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444479B-705B-4489-957E-7E8A228BDFA0}" type="datetime1">
              <a:rPr lang="en-US" smtClean="0"/>
              <a:t>5/1/2026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5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B66AD-7C08-490A-ADA4-B47E10FB2407}" type="datetime1">
              <a:rPr lang="en-US" smtClean="0"/>
              <a:t>5/1/2026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9847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95027-4255-49E7-9841-CD21BCC99996}" type="datetime1">
              <a:rPr lang="en-US" smtClean="0"/>
              <a:t>5/1/2026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874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0FF0C2-7A47-218D-C08B-F2144D534F56}"/>
              </a:ext>
            </a:extLst>
          </p:cNvPr>
          <p:cNvSpPr/>
          <p:nvPr userDrawn="1"/>
        </p:nvSpPr>
        <p:spPr>
          <a:xfrm>
            <a:off x="0" y="0"/>
            <a:ext cx="7398328" cy="6858000"/>
          </a:xfrm>
          <a:prstGeom prst="rect">
            <a:avLst/>
          </a:prstGeom>
          <a:solidFill>
            <a:srgbClr val="FFC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66103" y="241342"/>
            <a:ext cx="7132225" cy="1325563"/>
          </a:xfrm>
        </p:spPr>
        <p:txBody>
          <a:bodyPr/>
          <a:lstStyle/>
          <a:p>
            <a:r>
              <a:rPr lang="en-US" dirty="0"/>
              <a:t>Click to edit Master title style</a:t>
            </a:r>
          </a:p>
        </p:txBody>
      </p:sp>
      <p:sp>
        <p:nvSpPr>
          <p:cNvPr id="3" name="Content Placeholder 2"/>
          <p:cNvSpPr>
            <a:spLocks noGrp="1"/>
          </p:cNvSpPr>
          <p:nvPr>
            <p:ph sz="half" idx="1"/>
          </p:nvPr>
        </p:nvSpPr>
        <p:spPr>
          <a:xfrm>
            <a:off x="266103" y="1825625"/>
            <a:ext cx="6915747"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664431" y="821631"/>
            <a:ext cx="3946543" cy="52173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8AB888-9183-4132-BA89-59EFE73EDF5B}" type="datetimeFigureOut">
              <a:rPr lang="en-GB" smtClean="0"/>
              <a:t>01/05/2026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2C602C-3DB2-42E5-8F27-C053F359F446}" type="slidenum">
              <a:rPr lang="en-GB" smtClean="0"/>
              <a:t>‹#›</a:t>
            </a:fld>
            <a:endParaRPr lang="en-GB"/>
          </a:p>
        </p:txBody>
      </p:sp>
      <p:grpSp>
        <p:nvGrpSpPr>
          <p:cNvPr id="11" name="Group 10">
            <a:extLst>
              <a:ext uri="{FF2B5EF4-FFF2-40B4-BE49-F238E27FC236}">
                <a16:creationId xmlns:a16="http://schemas.microsoft.com/office/drawing/2014/main" id="{02442ADD-1D76-56A7-9DFC-ADAEEAEFEC0A}"/>
              </a:ext>
            </a:extLst>
          </p:cNvPr>
          <p:cNvGrpSpPr/>
          <p:nvPr userDrawn="1"/>
        </p:nvGrpSpPr>
        <p:grpSpPr>
          <a:xfrm>
            <a:off x="8629520" y="6138054"/>
            <a:ext cx="2473783" cy="550227"/>
            <a:chOff x="336884" y="6347331"/>
            <a:chExt cx="2473783" cy="550227"/>
          </a:xfrm>
        </p:grpSpPr>
        <p:pic>
          <p:nvPicPr>
            <p:cNvPr id="12" name="Picture 11" descr="A colorful text on a black background&#10;&#10;Description automatically generated">
              <a:extLst>
                <a:ext uri="{FF2B5EF4-FFF2-40B4-BE49-F238E27FC236}">
                  <a16:creationId xmlns:a16="http://schemas.microsoft.com/office/drawing/2014/main" id="{4B1B2E03-2D25-9FE2-DE59-A1CE2CC40C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2294" y="6347331"/>
              <a:ext cx="1158373" cy="550227"/>
            </a:xfrm>
            <a:prstGeom prst="rect">
              <a:avLst/>
            </a:prstGeom>
          </p:spPr>
        </p:pic>
        <p:pic>
          <p:nvPicPr>
            <p:cNvPr id="13" name="Picture 12" descr="A close-up of a logo&#10;&#10;Description automatically generated">
              <a:extLst>
                <a:ext uri="{FF2B5EF4-FFF2-40B4-BE49-F238E27FC236}">
                  <a16:creationId xmlns:a16="http://schemas.microsoft.com/office/drawing/2014/main" id="{1E9A012C-8C20-644D-D45E-D32F42518F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884" y="6384753"/>
              <a:ext cx="1314465" cy="446966"/>
            </a:xfrm>
            <a:prstGeom prst="rect">
              <a:avLst/>
            </a:prstGeom>
          </p:spPr>
        </p:pic>
      </p:grpSp>
      <p:sp>
        <p:nvSpPr>
          <p:cNvPr id="14" name="Content Placeholder 3">
            <a:extLst>
              <a:ext uri="{FF2B5EF4-FFF2-40B4-BE49-F238E27FC236}">
                <a16:creationId xmlns:a16="http://schemas.microsoft.com/office/drawing/2014/main" id="{CB2586EB-77DF-2652-B7AD-87D378EBFE5E}"/>
              </a:ext>
            </a:extLst>
          </p:cNvPr>
          <p:cNvSpPr>
            <a:spLocks noGrp="1"/>
          </p:cNvSpPr>
          <p:nvPr>
            <p:ph sz="half" idx="13"/>
          </p:nvPr>
        </p:nvSpPr>
        <p:spPr>
          <a:xfrm>
            <a:off x="266103" y="1329795"/>
            <a:ext cx="3749853" cy="478452"/>
          </a:xfrm>
        </p:spPr>
        <p:txBody>
          <a:bodyPr>
            <a:noAutofit/>
          </a:bodyPr>
          <a:lstStyle>
            <a:lvl1pPr>
              <a:defRPr sz="2400">
                <a:latin typeface="Futura PT Bold" panose="020B0902020204020203" pitchFamily="34" charset="0"/>
              </a:defRPr>
            </a:lvl1pPr>
            <a:lvl2pPr>
              <a:defRPr sz="2400">
                <a:latin typeface="Futura PT Bold" panose="020B0902020204020203" pitchFamily="34" charset="0"/>
              </a:defRPr>
            </a:lvl2pPr>
            <a:lvl3pPr>
              <a:defRPr sz="2400">
                <a:latin typeface="Futura PT Bold" panose="020B0902020204020203" pitchFamily="34" charset="0"/>
              </a:defRPr>
            </a:lvl3pPr>
            <a:lvl4pPr>
              <a:defRPr sz="2400">
                <a:latin typeface="Futura PT Bold" panose="020B0902020204020203" pitchFamily="34" charset="0"/>
              </a:defRPr>
            </a:lvl4pPr>
            <a:lvl5pPr>
              <a:defRPr sz="2400">
                <a:latin typeface="Futura PT Bold" panose="020B090202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820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E92FBE-B46D-EB4B-7535-9D2E18DF4916}"/>
              </a:ext>
            </a:extLst>
          </p:cNvPr>
          <p:cNvSpPr/>
          <p:nvPr userDrawn="1"/>
        </p:nvSpPr>
        <p:spPr>
          <a:xfrm>
            <a:off x="0" y="0"/>
            <a:ext cx="7315199" cy="6858000"/>
          </a:xfrm>
          <a:prstGeom prst="rect">
            <a:avLst/>
          </a:prstGeom>
          <a:solidFill>
            <a:srgbClr val="91E86B">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49F3BFC-BEA2-73A7-A83C-A759E568137C}"/>
              </a:ext>
            </a:extLst>
          </p:cNvPr>
          <p:cNvSpPr>
            <a:spLocks noGrp="1"/>
          </p:cNvSpPr>
          <p:nvPr>
            <p:ph type="title"/>
          </p:nvPr>
        </p:nvSpPr>
        <p:spPr>
          <a:xfrm>
            <a:off x="419100" y="250031"/>
            <a:ext cx="6896099" cy="1325563"/>
          </a:xfrm>
        </p:spPr>
        <p:txBody>
          <a:bodyPr>
            <a:normAutofit/>
          </a:bodyPr>
          <a:lstStyle>
            <a:lvl1pPr>
              <a:defRPr sz="4000"/>
            </a:lvl1pPr>
          </a:lstStyle>
          <a:p>
            <a:r>
              <a:rPr lang="en-GB" dirty="0"/>
              <a:t>Click to edit Master title style</a:t>
            </a:r>
          </a:p>
        </p:txBody>
      </p:sp>
      <p:sp>
        <p:nvSpPr>
          <p:cNvPr id="3" name="Content Placeholder 2">
            <a:extLst>
              <a:ext uri="{FF2B5EF4-FFF2-40B4-BE49-F238E27FC236}">
                <a16:creationId xmlns:a16="http://schemas.microsoft.com/office/drawing/2014/main" id="{162BF483-1114-99BB-2F66-AF506178044D}"/>
              </a:ext>
            </a:extLst>
          </p:cNvPr>
          <p:cNvSpPr>
            <a:spLocks noGrp="1"/>
          </p:cNvSpPr>
          <p:nvPr>
            <p:ph sz="half" idx="1"/>
          </p:nvPr>
        </p:nvSpPr>
        <p:spPr>
          <a:xfrm>
            <a:off x="419100" y="1840379"/>
            <a:ext cx="6896100" cy="47675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AF89417-2617-328F-864B-AA75CE24126B}"/>
              </a:ext>
            </a:extLst>
          </p:cNvPr>
          <p:cNvSpPr>
            <a:spLocks noGrp="1"/>
          </p:cNvSpPr>
          <p:nvPr>
            <p:ph sz="half" idx="2"/>
          </p:nvPr>
        </p:nvSpPr>
        <p:spPr>
          <a:xfrm>
            <a:off x="7543800" y="250031"/>
            <a:ext cx="4433047" cy="592693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a:extLst>
              <a:ext uri="{FF2B5EF4-FFF2-40B4-BE49-F238E27FC236}">
                <a16:creationId xmlns:a16="http://schemas.microsoft.com/office/drawing/2014/main" id="{2465C84B-E8F9-809E-2125-D6C2B965C4B0}"/>
              </a:ext>
            </a:extLst>
          </p:cNvPr>
          <p:cNvSpPr>
            <a:spLocks noGrp="1"/>
          </p:cNvSpPr>
          <p:nvPr>
            <p:ph type="dt" sz="half" idx="10"/>
          </p:nvPr>
        </p:nvSpPr>
        <p:spPr/>
        <p:txBody>
          <a:bodyPr/>
          <a:lstStyle/>
          <a:p>
            <a:fld id="{2C5C79A4-50CB-8B47-946D-32B3ABF316E3}" type="datetimeFigureOut">
              <a:rPr lang="en-GB" smtClean="0"/>
              <a:t>01/05/2026</a:t>
            </a:fld>
            <a:endParaRPr lang="en-GB"/>
          </a:p>
        </p:txBody>
      </p:sp>
      <p:sp>
        <p:nvSpPr>
          <p:cNvPr id="6" name="Footer Placeholder 5">
            <a:extLst>
              <a:ext uri="{FF2B5EF4-FFF2-40B4-BE49-F238E27FC236}">
                <a16:creationId xmlns:a16="http://schemas.microsoft.com/office/drawing/2014/main" id="{EC0B2E54-80AE-288F-533F-8892D04DA9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D97ED6-A951-9D9A-B15D-21D75DA8A196}"/>
              </a:ext>
            </a:extLst>
          </p:cNvPr>
          <p:cNvSpPr>
            <a:spLocks noGrp="1"/>
          </p:cNvSpPr>
          <p:nvPr>
            <p:ph type="sldNum" sz="quarter" idx="12"/>
          </p:nvPr>
        </p:nvSpPr>
        <p:spPr/>
        <p:txBody>
          <a:bodyPr/>
          <a:lstStyle/>
          <a:p>
            <a:fld id="{11829B87-B49C-C84C-9B65-5AFF99602479}" type="slidenum">
              <a:rPr lang="en-GB" smtClean="0"/>
              <a:t>‹#›</a:t>
            </a:fld>
            <a:endParaRPr lang="en-GB"/>
          </a:p>
        </p:txBody>
      </p:sp>
      <p:sp>
        <p:nvSpPr>
          <p:cNvPr id="9" name="Text Placeholder 2">
            <a:extLst>
              <a:ext uri="{FF2B5EF4-FFF2-40B4-BE49-F238E27FC236}">
                <a16:creationId xmlns:a16="http://schemas.microsoft.com/office/drawing/2014/main" id="{56289CF1-0CD0-3CD0-FDC3-2FA4325E4E6A}"/>
              </a:ext>
            </a:extLst>
          </p:cNvPr>
          <p:cNvSpPr>
            <a:spLocks noGrp="1"/>
          </p:cNvSpPr>
          <p:nvPr>
            <p:ph type="body" idx="13"/>
          </p:nvPr>
        </p:nvSpPr>
        <p:spPr>
          <a:xfrm>
            <a:off x="419099" y="1016467"/>
            <a:ext cx="5157787" cy="823912"/>
          </a:xfrm>
        </p:spPr>
        <p:txBody>
          <a:bodyPr anchor="b"/>
          <a:lstStyle>
            <a:lvl1pPr marL="0" indent="0">
              <a:buNone/>
              <a:defRPr sz="2400" b="1" i="0">
                <a:latin typeface="Futura PT Bold" panose="020B05020202040203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grpSp>
        <p:nvGrpSpPr>
          <p:cNvPr id="13" name="Group 12">
            <a:extLst>
              <a:ext uri="{FF2B5EF4-FFF2-40B4-BE49-F238E27FC236}">
                <a16:creationId xmlns:a16="http://schemas.microsoft.com/office/drawing/2014/main" id="{603CEB2F-89D2-3EA5-65FD-45285476B23A}"/>
              </a:ext>
            </a:extLst>
          </p:cNvPr>
          <p:cNvGrpSpPr/>
          <p:nvPr userDrawn="1"/>
        </p:nvGrpSpPr>
        <p:grpSpPr>
          <a:xfrm>
            <a:off x="8106903" y="6086018"/>
            <a:ext cx="3488045" cy="815697"/>
            <a:chOff x="8515536" y="6024945"/>
            <a:chExt cx="3488045" cy="815697"/>
          </a:xfrm>
        </p:grpSpPr>
        <p:pic>
          <p:nvPicPr>
            <p:cNvPr id="14" name="Picture 13" descr="A colorful text on a black background&#10;&#10;Description automatically generated">
              <a:extLst>
                <a:ext uri="{FF2B5EF4-FFF2-40B4-BE49-F238E27FC236}">
                  <a16:creationId xmlns:a16="http://schemas.microsoft.com/office/drawing/2014/main" id="{3194A0EE-EBBE-A071-3E7E-7B44E106A8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80277" y="6024945"/>
              <a:ext cx="1723304" cy="815697"/>
            </a:xfrm>
            <a:prstGeom prst="rect">
              <a:avLst/>
            </a:prstGeom>
          </p:spPr>
        </p:pic>
        <p:pic>
          <p:nvPicPr>
            <p:cNvPr id="15" name="Picture 14" descr="A blue and white logo&#10;&#10;Description automatically generated">
              <a:extLst>
                <a:ext uri="{FF2B5EF4-FFF2-40B4-BE49-F238E27FC236}">
                  <a16:creationId xmlns:a16="http://schemas.microsoft.com/office/drawing/2014/main" id="{1507774A-7DC7-13AA-8A55-5A51715F60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15536" y="6144113"/>
              <a:ext cx="1684539" cy="577362"/>
            </a:xfrm>
            <a:prstGeom prst="rect">
              <a:avLst/>
            </a:prstGeom>
          </p:spPr>
        </p:pic>
      </p:grpSp>
    </p:spTree>
    <p:extLst>
      <p:ext uri="{BB962C8B-B14F-4D97-AF65-F5344CB8AC3E}">
        <p14:creationId xmlns:p14="http://schemas.microsoft.com/office/powerpoint/2010/main" val="227015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89F774-3FA6-43B8-9241-99959C8FD463}" type="datetime1">
              <a:rPr lang="en-US" smtClean="0"/>
              <a:t>5/1/2026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7566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04452-5DCC-4FE2-A5C9-8A5EF6714D65}" type="datetime1">
              <a:rPr lang="en-US" smtClean="0"/>
              <a:t>5/1/2026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45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9ABC2-0180-4F3A-A895-A85BC724D472}" type="datetime1">
              <a:rPr lang="en-US" smtClean="0"/>
              <a:t>5/1/2026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2523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EEA9BA-4E8F-439E-BEA4-91FBA01E3F5F}" type="datetime1">
              <a:rPr lang="en-US" smtClean="0"/>
              <a:t>5/1/2026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63166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15BF18-0007-481C-AA29-413124BC3EE7}" type="datetime1">
              <a:rPr lang="en-US" smtClean="0"/>
              <a:t>5/1/2026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5173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E9870-3748-43AD-B547-02A075CB4A1D}" type="datetime1">
              <a:rPr lang="en-US" smtClean="0"/>
              <a:t>5/1/2026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51232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E7897-33C5-4F1A-9307-D068E37F3DC7}" type="datetime1">
              <a:rPr lang="en-US" smtClean="0"/>
              <a:t>5/1/2026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20538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E171BA-CC09-47C8-A6DF-F5C5CB59CEEC}" type="datetime1">
              <a:rPr lang="en-US" smtClean="0"/>
              <a:t>5/1/2026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95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DA38F49-B3E2-4BF0-BEC7-C30D34ABBB8D}" type="datetime1">
              <a:rPr lang="en-US" smtClean="0"/>
              <a:t>5/1/2026</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0C12960-6E85-460F-B6E3-5B82CB31AF3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564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godwhospeaks.uk/cloud-of-witnesses-art-exhibi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li-caligraff.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8.jpeg"/><Relationship Id="rId4" Type="http://schemas.openxmlformats.org/officeDocument/2006/relationships/diagramLayout" Target="../diagrams/layout1.xml"/><Relationship Id="rId9"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he colorful explosion of powder on a black background">
            <a:extLst>
              <a:ext uri="{FF2B5EF4-FFF2-40B4-BE49-F238E27FC236}">
                <a16:creationId xmlns:a16="http://schemas.microsoft.com/office/drawing/2014/main" id="{25F65040-C15A-DCEC-B84D-6A5C8D86D5A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00404" y="1"/>
            <a:ext cx="12191999" cy="6857999"/>
          </a:xfrm>
          <a:prstGeom prst="rect">
            <a:avLst/>
          </a:prstGeom>
        </p:spPr>
      </p:pic>
      <p:sp>
        <p:nvSpPr>
          <p:cNvPr id="2" name="Title 1">
            <a:extLst>
              <a:ext uri="{FF2B5EF4-FFF2-40B4-BE49-F238E27FC236}">
                <a16:creationId xmlns:a16="http://schemas.microsoft.com/office/drawing/2014/main" id="{8C52EA65-EB56-E7C6-7BB4-78CC1C22FE7E}"/>
              </a:ext>
            </a:extLst>
          </p:cNvPr>
          <p:cNvSpPr>
            <a:spLocks noGrp="1"/>
          </p:cNvSpPr>
          <p:nvPr>
            <p:ph type="ctrTitle"/>
          </p:nvPr>
        </p:nvSpPr>
        <p:spPr>
          <a:xfrm>
            <a:off x="468090" y="1220900"/>
            <a:ext cx="6634269" cy="3640303"/>
          </a:xfrm>
        </p:spPr>
        <p:txBody>
          <a:bodyPr anchor="t">
            <a:normAutofit/>
          </a:bodyPr>
          <a:lstStyle/>
          <a:p>
            <a:r>
              <a:rPr lang="en-GB" sz="6000" dirty="0">
                <a:solidFill>
                  <a:srgbClr val="FFFFFF"/>
                </a:solidFill>
              </a:rPr>
              <a:t>Searching for God</a:t>
            </a:r>
            <a:br>
              <a:rPr lang="en-GB" sz="6000" dirty="0">
                <a:solidFill>
                  <a:srgbClr val="FFFFFF"/>
                </a:solidFill>
              </a:rPr>
            </a:br>
            <a:r>
              <a:rPr lang="en-GB" dirty="0">
                <a:solidFill>
                  <a:srgbClr val="FFFFFF"/>
                </a:solidFill>
              </a:rPr>
              <a:t>Secondary Lesson 2</a:t>
            </a:r>
            <a:br>
              <a:rPr lang="en-GB" dirty="0">
                <a:solidFill>
                  <a:srgbClr val="FFFFFF"/>
                </a:solidFill>
              </a:rPr>
            </a:br>
            <a:r>
              <a:rPr lang="en-GB" dirty="0">
                <a:solidFill>
                  <a:srgbClr val="FFFFFF"/>
                </a:solidFill>
              </a:rPr>
              <a:t>Inter Faith Visions</a:t>
            </a:r>
            <a:r>
              <a:rPr lang="en-GB" sz="6000" dirty="0">
                <a:solidFill>
                  <a:srgbClr val="FFFFFF"/>
                </a:solidFill>
              </a:rPr>
              <a:t> </a:t>
            </a:r>
          </a:p>
        </p:txBody>
      </p:sp>
      <p:sp>
        <p:nvSpPr>
          <p:cNvPr id="3" name="Subtitle 2">
            <a:extLst>
              <a:ext uri="{FF2B5EF4-FFF2-40B4-BE49-F238E27FC236}">
                <a16:creationId xmlns:a16="http://schemas.microsoft.com/office/drawing/2014/main" id="{79D0A5D0-0AA3-D6B0-10F3-729550183D56}"/>
              </a:ext>
            </a:extLst>
          </p:cNvPr>
          <p:cNvSpPr>
            <a:spLocks noGrp="1"/>
          </p:cNvSpPr>
          <p:nvPr>
            <p:ph type="subTitle" idx="1"/>
          </p:nvPr>
        </p:nvSpPr>
        <p:spPr>
          <a:xfrm>
            <a:off x="486806" y="5273798"/>
            <a:ext cx="11218388" cy="1171606"/>
          </a:xfrm>
        </p:spPr>
        <p:txBody>
          <a:bodyPr anchor="t">
            <a:normAutofit fontScale="70000" lnSpcReduction="20000"/>
          </a:bodyPr>
          <a:lstStyle/>
          <a:p>
            <a:r>
              <a:rPr lang="en-GB" sz="3800" dirty="0">
                <a:solidFill>
                  <a:srgbClr val="FFFFFF"/>
                </a:solidFill>
                <a:latin typeface="Abadi" panose="020B0604020104020204" pitchFamily="34" charset="0"/>
              </a:rPr>
              <a:t>Creative and thoughtful RE Lessons which use inspirational art from the exhibition ‘Cloud of Witnesses’ co-curated by ‘The God who Speaks.’</a:t>
            </a:r>
          </a:p>
          <a:p>
            <a:r>
              <a:rPr lang="en-GB" sz="2900" dirty="0">
                <a:hlinkClick r:id="rId4"/>
              </a:rPr>
              <a:t>www.godwhospeaks.uk/cloud-of-witnesses-art-exhibition/</a:t>
            </a:r>
            <a:r>
              <a:rPr lang="en-GB" sz="2900" dirty="0"/>
              <a:t> </a:t>
            </a:r>
            <a:endParaRPr lang="en-GB" sz="2900" dirty="0">
              <a:solidFill>
                <a:srgbClr val="FFFFFF"/>
              </a:solidFill>
              <a:latin typeface="Abadi" panose="020B0604020104020204" pitchFamily="34" charset="0"/>
            </a:endParaRPr>
          </a:p>
        </p:txBody>
      </p:sp>
    </p:spTree>
    <p:extLst>
      <p:ext uri="{BB962C8B-B14F-4D97-AF65-F5344CB8AC3E}">
        <p14:creationId xmlns:p14="http://schemas.microsoft.com/office/powerpoint/2010/main" val="8699634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6E975-7522-6C69-ED9D-502515AC29EE}"/>
              </a:ext>
            </a:extLst>
          </p:cNvPr>
          <p:cNvSpPr>
            <a:spLocks noGrp="1"/>
          </p:cNvSpPr>
          <p:nvPr>
            <p:ph type="title"/>
          </p:nvPr>
        </p:nvSpPr>
        <p:spPr/>
        <p:txBody>
          <a:bodyPr/>
          <a:lstStyle/>
          <a:p>
            <a:endParaRPr lang="en-GB"/>
          </a:p>
        </p:txBody>
      </p:sp>
      <p:pic>
        <p:nvPicPr>
          <p:cNvPr id="7" name="Content Placeholder 6" descr="A stained glass window with a tree in the middle&#10;&#10;AI-generated content may be incorrect.">
            <a:extLst>
              <a:ext uri="{FF2B5EF4-FFF2-40B4-BE49-F238E27FC236}">
                <a16:creationId xmlns:a16="http://schemas.microsoft.com/office/drawing/2014/main" id="{AFDF4A93-18A0-2C6D-C4A5-4F29556F3A2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04875" y="-1"/>
            <a:ext cx="12905443" cy="6858001"/>
          </a:xfrm>
        </p:spPr>
      </p:pic>
      <p:sp>
        <p:nvSpPr>
          <p:cNvPr id="8" name="TextBox 7">
            <a:extLst>
              <a:ext uri="{FF2B5EF4-FFF2-40B4-BE49-F238E27FC236}">
                <a16:creationId xmlns:a16="http://schemas.microsoft.com/office/drawing/2014/main" id="{B1E13810-5D45-973C-49F2-187B4F02470B}"/>
              </a:ext>
            </a:extLst>
          </p:cNvPr>
          <p:cNvSpPr txBox="1"/>
          <p:nvPr/>
        </p:nvSpPr>
        <p:spPr>
          <a:xfrm>
            <a:off x="0" y="0"/>
            <a:ext cx="4348976" cy="6863417"/>
          </a:xfrm>
          <a:prstGeom prst="rect">
            <a:avLst/>
          </a:prstGeom>
          <a:solidFill>
            <a:schemeClr val="accent4">
              <a:lumMod val="50000"/>
            </a:schemeClr>
          </a:solidFill>
        </p:spPr>
        <p:txBody>
          <a:bodyPr wrap="square" rtlCol="0">
            <a:spAutoFit/>
          </a:bodyPr>
          <a:lstStyle/>
          <a:p>
            <a:br>
              <a:rPr lang="en-GB" sz="2000" b="1" dirty="0">
                <a:solidFill>
                  <a:schemeClr val="accent4">
                    <a:lumMod val="20000"/>
                    <a:lumOff val="80000"/>
                  </a:schemeClr>
                </a:solidFill>
              </a:rPr>
            </a:br>
            <a:r>
              <a:rPr lang="en-GB" sz="2000" b="1" dirty="0">
                <a:solidFill>
                  <a:schemeClr val="accent4">
                    <a:lumMod val="20000"/>
                    <a:lumOff val="80000"/>
                  </a:schemeClr>
                </a:solidFill>
              </a:rPr>
              <a:t>In the narrative of Exodus, Moses may feel old already and may feel he has wasted his life. But the Divine voice from the Burning Bush sends him back to Egypt to struggle again against oppression and slavery in the name </a:t>
            </a:r>
            <a:br>
              <a:rPr lang="en-GB" sz="2000" b="1" dirty="0">
                <a:solidFill>
                  <a:schemeClr val="accent4">
                    <a:lumMod val="20000"/>
                    <a:lumOff val="80000"/>
                  </a:schemeClr>
                </a:solidFill>
              </a:rPr>
            </a:br>
            <a:r>
              <a:rPr lang="en-GB" sz="2000" b="1" dirty="0">
                <a:solidFill>
                  <a:schemeClr val="accent4">
                    <a:lumMod val="20000"/>
                    <a:lumOff val="80000"/>
                  </a:schemeClr>
                </a:solidFill>
              </a:rPr>
              <a:t>of G-d.</a:t>
            </a:r>
            <a:br>
              <a:rPr lang="en-GB" sz="2000" b="1" dirty="0">
                <a:solidFill>
                  <a:schemeClr val="accent4">
                    <a:lumMod val="20000"/>
                    <a:lumOff val="80000"/>
                  </a:schemeClr>
                </a:solidFill>
              </a:rPr>
            </a:br>
            <a:r>
              <a:rPr lang="en-GB" sz="2000" b="1" dirty="0">
                <a:solidFill>
                  <a:schemeClr val="accent4">
                    <a:lumMod val="20000"/>
                    <a:lumOff val="80000"/>
                  </a:schemeClr>
                </a:solidFill>
              </a:rPr>
              <a:t>The encounter turns his life around.</a:t>
            </a:r>
          </a:p>
          <a:p>
            <a:r>
              <a:rPr lang="en-GB" sz="2000" b="1" dirty="0">
                <a:solidFill>
                  <a:schemeClr val="accent4">
                    <a:lumMod val="20000"/>
                    <a:lumOff val="80000"/>
                  </a:schemeClr>
                </a:solidFill>
              </a:rPr>
              <a:t>Spiritual experiences where people hear the divine voice happen surprisingly often in sacred stories </a:t>
            </a:r>
            <a:br>
              <a:rPr lang="en-GB" sz="2000" b="1" dirty="0">
                <a:solidFill>
                  <a:schemeClr val="accent4">
                    <a:lumMod val="20000"/>
                    <a:lumOff val="80000"/>
                  </a:schemeClr>
                </a:solidFill>
              </a:rPr>
            </a:br>
            <a:r>
              <a:rPr lang="en-GB" sz="2000" b="1" dirty="0">
                <a:solidFill>
                  <a:schemeClr val="accent4">
                    <a:lumMod val="20000"/>
                    <a:lumOff val="80000"/>
                  </a:schemeClr>
                </a:solidFill>
              </a:rPr>
              <a:t>and are reported widely in human life.</a:t>
            </a:r>
          </a:p>
          <a:p>
            <a:r>
              <a:rPr lang="en-GB" sz="2000" b="1" dirty="0">
                <a:solidFill>
                  <a:schemeClr val="accent4">
                    <a:lumMod val="20000"/>
                    <a:lumOff val="80000"/>
                  </a:schemeClr>
                </a:solidFill>
              </a:rPr>
              <a:t>Such experiences are famously impossible to put into words but can be very powerful. </a:t>
            </a:r>
          </a:p>
          <a:p>
            <a:r>
              <a:rPr lang="en-GB" sz="2000" b="1" dirty="0">
                <a:solidFill>
                  <a:schemeClr val="accent4">
                    <a:lumMod val="20000"/>
                    <a:lumOff val="80000"/>
                  </a:schemeClr>
                </a:solidFill>
              </a:rPr>
              <a:t>This stained-glass in Brighton, synagogue uses every colour of the rainbow to express G-d’s powerful word to Moses: ‘Set the people Free.’</a:t>
            </a:r>
          </a:p>
          <a:p>
            <a:endParaRPr lang="en-GB" sz="2000" b="1" dirty="0">
              <a:solidFill>
                <a:schemeClr val="accent4">
                  <a:lumMod val="20000"/>
                  <a:lumOff val="80000"/>
                </a:schemeClr>
              </a:solidFill>
            </a:endParaRPr>
          </a:p>
          <a:p>
            <a:r>
              <a:rPr lang="en-GB" sz="2000" b="1" dirty="0">
                <a:solidFill>
                  <a:schemeClr val="accent4">
                    <a:lumMod val="20000"/>
                    <a:lumOff val="80000"/>
                  </a:schemeClr>
                </a:solidFill>
              </a:rPr>
              <a:t> </a:t>
            </a:r>
          </a:p>
        </p:txBody>
      </p:sp>
    </p:spTree>
    <p:extLst>
      <p:ext uri="{BB962C8B-B14F-4D97-AF65-F5344CB8AC3E}">
        <p14:creationId xmlns:p14="http://schemas.microsoft.com/office/powerpoint/2010/main" val="86019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8">
                                            <p:txEl>
                                              <p:pRg st="0" end="0"/>
                                            </p:txEl>
                                          </p:spTgt>
                                        </p:tgtEl>
                                      </p:cBhvr>
                                    </p:animEffect>
                                    <p:set>
                                      <p:cBhvr>
                                        <p:cTn id="42" dur="1" fill="hold">
                                          <p:stCondLst>
                                            <p:cond delay="499"/>
                                          </p:stCondLst>
                                        </p:cTn>
                                        <p:tgtEl>
                                          <p:spTgt spid="8">
                                            <p:txEl>
                                              <p:pRg st="0" end="0"/>
                                            </p:txEl>
                                          </p:spTgt>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500"/>
                                        <p:tgtEl>
                                          <p:spTgt spid="8">
                                            <p:txEl>
                                              <p:pRg st="1" end="1"/>
                                            </p:txEl>
                                          </p:spTgt>
                                        </p:tgtEl>
                                      </p:cBhvr>
                                    </p:animEffect>
                                    <p:set>
                                      <p:cBhvr>
                                        <p:cTn id="45" dur="1" fill="hold">
                                          <p:stCondLst>
                                            <p:cond delay="499"/>
                                          </p:stCondLst>
                                        </p:cTn>
                                        <p:tgtEl>
                                          <p:spTgt spid="8">
                                            <p:txEl>
                                              <p:pRg st="1" end="1"/>
                                            </p:txEl>
                                          </p:spTgt>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8">
                                            <p:txEl>
                                              <p:pRg st="2" end="2"/>
                                            </p:txEl>
                                          </p:spTgt>
                                        </p:tgtEl>
                                      </p:cBhvr>
                                    </p:animEffect>
                                    <p:set>
                                      <p:cBhvr>
                                        <p:cTn id="48" dur="1" fill="hold">
                                          <p:stCondLst>
                                            <p:cond delay="499"/>
                                          </p:stCondLst>
                                        </p:cTn>
                                        <p:tgtEl>
                                          <p:spTgt spid="8">
                                            <p:txEl>
                                              <p:pRg st="2" end="2"/>
                                            </p:txEl>
                                          </p:spTgt>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8">
                                            <p:txEl>
                                              <p:pRg st="3" end="3"/>
                                            </p:txEl>
                                          </p:spTgt>
                                        </p:tgtEl>
                                      </p:cBhvr>
                                    </p:animEffect>
                                    <p:set>
                                      <p:cBhvr>
                                        <p:cTn id="51" dur="1" fill="hold">
                                          <p:stCondLst>
                                            <p:cond delay="499"/>
                                          </p:stCondLst>
                                        </p:cTn>
                                        <p:tgtEl>
                                          <p:spTgt spid="8">
                                            <p:txEl>
                                              <p:pRg st="3" end="3"/>
                                            </p:txEl>
                                          </p:spTgt>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8">
                                            <p:txEl>
                                              <p:pRg st="5" end="5"/>
                                            </p:txEl>
                                          </p:spTgt>
                                        </p:tgtEl>
                                      </p:cBhvr>
                                    </p:animEffect>
                                    <p:set>
                                      <p:cBhvr>
                                        <p:cTn id="54" dur="1" fill="hold">
                                          <p:stCondLst>
                                            <p:cond delay="499"/>
                                          </p:stCondLst>
                                        </p:cTn>
                                        <p:tgtEl>
                                          <p:spTgt spid="8">
                                            <p:txEl>
                                              <p:pRg st="5" end="5"/>
                                            </p:txEl>
                                          </p:spTgt>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8">
                                            <p:bg/>
                                          </p:spTgt>
                                        </p:tgtEl>
                                      </p:cBhvr>
                                    </p:animEffect>
                                    <p:set>
                                      <p:cBhvr>
                                        <p:cTn id="57" dur="1" fill="hold">
                                          <p:stCondLst>
                                            <p:cond delay="499"/>
                                          </p:stCondLst>
                                        </p:cTn>
                                        <p:tgtEl>
                                          <p:spTgt spid="8">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CF32F7-A4E3-0084-7B2C-D0B5C20CE6B1}"/>
            </a:ext>
          </a:extLst>
        </p:cNvPr>
        <p:cNvGrpSpPr/>
        <p:nvPr/>
      </p:nvGrpSpPr>
      <p:grpSpPr>
        <a:xfrm>
          <a:off x="0" y="0"/>
          <a:ext cx="0" cy="0"/>
          <a:chOff x="0" y="0"/>
          <a:chExt cx="0" cy="0"/>
        </a:xfrm>
      </p:grpSpPr>
      <p:pic>
        <p:nvPicPr>
          <p:cNvPr id="3" name="Picture 2" descr="A stained glass window in a church&#10;&#10;AI-generated content may be incorrect.">
            <a:extLst>
              <a:ext uri="{FF2B5EF4-FFF2-40B4-BE49-F238E27FC236}">
                <a16:creationId xmlns:a16="http://schemas.microsoft.com/office/drawing/2014/main" id="{9DAAAE4D-6A5E-4F7C-75F5-EC9E5159BA9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12031"/>
            <a:ext cx="12192000" cy="6857988"/>
          </a:xfrm>
          <a:prstGeom prst="rect">
            <a:avLst/>
          </a:prstGeom>
        </p:spPr>
      </p:pic>
    </p:spTree>
    <p:extLst>
      <p:ext uri="{BB962C8B-B14F-4D97-AF65-F5344CB8AC3E}">
        <p14:creationId xmlns:p14="http://schemas.microsoft.com/office/powerpoint/2010/main" val="183009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6E7988-E2DB-C9FB-BA06-F8B2B5E141F7}"/>
            </a:ext>
          </a:extLst>
        </p:cNvPr>
        <p:cNvGrpSpPr/>
        <p:nvPr/>
      </p:nvGrpSpPr>
      <p:grpSpPr>
        <a:xfrm>
          <a:off x="0" y="0"/>
          <a:ext cx="0" cy="0"/>
          <a:chOff x="0" y="0"/>
          <a:chExt cx="0" cy="0"/>
        </a:xfrm>
      </p:grpSpPr>
      <p:pic>
        <p:nvPicPr>
          <p:cNvPr id="3" name="Picture 2" descr="A stained glass window in a church&#10;&#10;AI-generated content may be incorrect.">
            <a:extLst>
              <a:ext uri="{FF2B5EF4-FFF2-40B4-BE49-F238E27FC236}">
                <a16:creationId xmlns:a16="http://schemas.microsoft.com/office/drawing/2014/main" id="{8BDBDA92-F7CA-D1A3-DA09-88789CC73A7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1"/>
            <a:ext cx="12192000" cy="6857988"/>
          </a:xfrm>
          <a:prstGeom prst="rect">
            <a:avLst/>
          </a:prstGeom>
        </p:spPr>
      </p:pic>
    </p:spTree>
    <p:extLst>
      <p:ext uri="{BB962C8B-B14F-4D97-AF65-F5344CB8AC3E}">
        <p14:creationId xmlns:p14="http://schemas.microsoft.com/office/powerpoint/2010/main" val="1852953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E9F3A-B697-5EE8-2ECC-299BF4014EEF}"/>
            </a:ext>
          </a:extLst>
        </p:cNvPr>
        <p:cNvGrpSpPr/>
        <p:nvPr/>
      </p:nvGrpSpPr>
      <p:grpSpPr>
        <a:xfrm>
          <a:off x="0" y="0"/>
          <a:ext cx="0" cy="0"/>
          <a:chOff x="0" y="0"/>
          <a:chExt cx="0" cy="0"/>
        </a:xfrm>
      </p:grpSpPr>
      <p:pic>
        <p:nvPicPr>
          <p:cNvPr id="3" name="Picture 2" descr="A stained glass window in a church&#10;&#10;AI-generated content may be incorrect.">
            <a:extLst>
              <a:ext uri="{FF2B5EF4-FFF2-40B4-BE49-F238E27FC236}">
                <a16:creationId xmlns:a16="http://schemas.microsoft.com/office/drawing/2014/main" id="{3F8DABD0-F478-8B05-A1A8-A03FC8ABAE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06653"/>
            <a:ext cx="8707253" cy="8928682"/>
          </a:xfrm>
          <a:prstGeom prst="rect">
            <a:avLst/>
          </a:prstGeom>
        </p:spPr>
      </p:pic>
      <p:sp>
        <p:nvSpPr>
          <p:cNvPr id="4" name="TextBox 3">
            <a:extLst>
              <a:ext uri="{FF2B5EF4-FFF2-40B4-BE49-F238E27FC236}">
                <a16:creationId xmlns:a16="http://schemas.microsoft.com/office/drawing/2014/main" id="{6FB74063-4C19-EC73-00F8-0F6C4C69DDEF}"/>
              </a:ext>
            </a:extLst>
          </p:cNvPr>
          <p:cNvSpPr txBox="1"/>
          <p:nvPr/>
        </p:nvSpPr>
        <p:spPr>
          <a:xfrm>
            <a:off x="8860440" y="335845"/>
            <a:ext cx="3069771" cy="6186309"/>
          </a:xfrm>
          <a:prstGeom prst="rect">
            <a:avLst/>
          </a:prstGeom>
          <a:noFill/>
        </p:spPr>
        <p:txBody>
          <a:bodyPr wrap="square">
            <a:spAutoFit/>
          </a:bodyPr>
          <a:lstStyle/>
          <a:p>
            <a:r>
              <a:rPr lang="en-GB" dirty="0"/>
              <a:t>Can you see…</a:t>
            </a:r>
            <a:br>
              <a:rPr lang="en-GB" dirty="0"/>
            </a:br>
            <a:r>
              <a:rPr lang="en-GB" dirty="0"/>
              <a:t>some of the symbols and biblical connections, </a:t>
            </a:r>
            <a:br>
              <a:rPr lang="en-GB" dirty="0"/>
            </a:br>
            <a:r>
              <a:rPr lang="en-GB" dirty="0"/>
              <a:t>from left to right: </a:t>
            </a:r>
          </a:p>
          <a:p>
            <a:r>
              <a:rPr lang="en-GB" b="1" dirty="0"/>
              <a:t>Left panels: </a:t>
            </a:r>
            <a:r>
              <a:rPr lang="en-GB" dirty="0"/>
              <a:t>A ram for a sacrifice / Jacob’s ladder with angel wings / tree of life / seven branched menorah / water from the rock / the grapes of the promised land / Noah’s dove / the shofar / the name of the Almighty </a:t>
            </a:r>
          </a:p>
          <a:p>
            <a:r>
              <a:rPr lang="en-GB" b="1" dirty="0"/>
              <a:t>Centre panels: </a:t>
            </a:r>
            <a:r>
              <a:rPr lang="en-GB" dirty="0"/>
              <a:t>star or shield of David / pillar of cloud / burning bush / the Ten Words</a:t>
            </a:r>
          </a:p>
          <a:p>
            <a:r>
              <a:rPr lang="en-GB" b="1" dirty="0"/>
              <a:t>Right panels: </a:t>
            </a:r>
            <a:r>
              <a:rPr lang="en-GB" dirty="0"/>
              <a:t>Passover food / broken chains / crowned Torah scrolls / the fruit and wine of blessing / a Hanukkah nine-branched candlestick / a shelter for the festival of Sukkot. </a:t>
            </a:r>
          </a:p>
        </p:txBody>
      </p:sp>
    </p:spTree>
    <p:extLst>
      <p:ext uri="{BB962C8B-B14F-4D97-AF65-F5344CB8AC3E}">
        <p14:creationId xmlns:p14="http://schemas.microsoft.com/office/powerpoint/2010/main" val="16317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4A67-C9ED-E898-D1C1-3D4F91F161E4}"/>
              </a:ext>
            </a:extLst>
          </p:cNvPr>
          <p:cNvSpPr>
            <a:spLocks noGrp="1"/>
          </p:cNvSpPr>
          <p:nvPr>
            <p:ph type="title"/>
          </p:nvPr>
        </p:nvSpPr>
        <p:spPr/>
        <p:txBody>
          <a:bodyPr/>
          <a:lstStyle/>
          <a:p>
            <a:r>
              <a:rPr lang="en-GB" dirty="0"/>
              <a:t>Part two a </a:t>
            </a:r>
            <a:r>
              <a:rPr lang="en-GB" dirty="0" err="1"/>
              <a:t>muslim</a:t>
            </a:r>
            <a:r>
              <a:rPr lang="en-GB" dirty="0"/>
              <a:t> example</a:t>
            </a:r>
          </a:p>
        </p:txBody>
      </p:sp>
    </p:spTree>
    <p:extLst>
      <p:ext uri="{BB962C8B-B14F-4D97-AF65-F5344CB8AC3E}">
        <p14:creationId xmlns:p14="http://schemas.microsoft.com/office/powerpoint/2010/main" val="314677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FBF91-53F9-4D8B-AF50-7E61B12F21D5}"/>
              </a:ext>
            </a:extLst>
          </p:cNvPr>
          <p:cNvSpPr>
            <a:spLocks noGrp="1"/>
          </p:cNvSpPr>
          <p:nvPr>
            <p:ph type="title"/>
          </p:nvPr>
        </p:nvSpPr>
        <p:spPr>
          <a:xfrm>
            <a:off x="838200" y="253612"/>
            <a:ext cx="6157420" cy="1325563"/>
          </a:xfrm>
        </p:spPr>
        <p:txBody>
          <a:bodyPr>
            <a:noAutofit/>
          </a:bodyPr>
          <a:lstStyle/>
          <a:p>
            <a:r>
              <a:rPr lang="en-GB" sz="2800" b="1" dirty="0"/>
              <a:t>Read the interview from RE Today with French Islamic artist Ali Caligraff.</a:t>
            </a:r>
          </a:p>
        </p:txBody>
      </p:sp>
      <p:sp>
        <p:nvSpPr>
          <p:cNvPr id="3" name="Content Placeholder 2">
            <a:extLst>
              <a:ext uri="{FF2B5EF4-FFF2-40B4-BE49-F238E27FC236}">
                <a16:creationId xmlns:a16="http://schemas.microsoft.com/office/drawing/2014/main" id="{44BDB9E3-6E74-4088-A42F-E10C03BAFE44}"/>
              </a:ext>
            </a:extLst>
          </p:cNvPr>
          <p:cNvSpPr>
            <a:spLocks noGrp="1"/>
          </p:cNvSpPr>
          <p:nvPr>
            <p:ph idx="1"/>
          </p:nvPr>
        </p:nvSpPr>
        <p:spPr>
          <a:xfrm>
            <a:off x="838200" y="1368425"/>
            <a:ext cx="6610816" cy="4218336"/>
          </a:xfrm>
        </p:spPr>
        <p:txBody>
          <a:bodyPr>
            <a:noAutofit/>
          </a:bodyPr>
          <a:lstStyle/>
          <a:p>
            <a:pPr marL="0" indent="0">
              <a:buNone/>
            </a:pPr>
            <a:r>
              <a:rPr lang="en-GB" sz="2400" dirty="0"/>
              <a:t>This part of the lesson will enable you to:</a:t>
            </a:r>
          </a:p>
          <a:p>
            <a:pPr>
              <a:buFont typeface="Wingdings" panose="05000000000000000000" pitchFamily="2" charset="2"/>
              <a:buChar char="v"/>
            </a:pPr>
            <a:r>
              <a:rPr lang="en-GB" sz="2400" dirty="0"/>
              <a:t>Understand Islamic Rules for making art: </a:t>
            </a:r>
            <a:br>
              <a:rPr lang="en-GB" sz="2400" dirty="0"/>
            </a:br>
            <a:r>
              <a:rPr lang="en-GB" sz="2400" dirty="0"/>
              <a:t>no images of God or of the Prophet.</a:t>
            </a:r>
          </a:p>
          <a:p>
            <a:pPr>
              <a:buFont typeface="Wingdings" panose="05000000000000000000" pitchFamily="2" charset="2"/>
              <a:buChar char="v"/>
            </a:pPr>
            <a:r>
              <a:rPr lang="en-GB" sz="2400" dirty="0"/>
              <a:t>Consider some examples of how the 99 Beautiful Names of Allah are presented in the work of an Islamic artist, Ali Caligraff.</a:t>
            </a:r>
          </a:p>
          <a:p>
            <a:pPr>
              <a:buFont typeface="Wingdings" panose="05000000000000000000" pitchFamily="2" charset="2"/>
              <a:buChar char="v"/>
            </a:pPr>
            <a:r>
              <a:rPr lang="en-GB" sz="2400" dirty="0"/>
              <a:t>Explain clearly and with examples how the 99 Names express understandings of Allah for Muslims.</a:t>
            </a:r>
          </a:p>
          <a:p>
            <a:pPr>
              <a:buFont typeface="Wingdings" panose="05000000000000000000" pitchFamily="2" charset="2"/>
              <a:buChar char="v"/>
            </a:pPr>
            <a:r>
              <a:rPr lang="en-GB" sz="2400" dirty="0"/>
              <a:t>Critically evaluate the work of Ali Caligraff in expressing Islamic spirituality.</a:t>
            </a:r>
          </a:p>
          <a:p>
            <a:pPr marL="0" indent="0">
              <a:buNone/>
            </a:pPr>
            <a:r>
              <a:rPr lang="en-GB" sz="2400" dirty="0"/>
              <a:t>Ali’s website is in French – but it has loads of examples of his work: </a:t>
            </a:r>
            <a:r>
              <a:rPr lang="en-GB" sz="2400" dirty="0">
                <a:hlinkClick r:id="rId2"/>
              </a:rPr>
              <a:t>www.ali-caligraff.com/</a:t>
            </a:r>
            <a:r>
              <a:rPr lang="en-GB" sz="2400" dirty="0"/>
              <a:t> </a:t>
            </a:r>
          </a:p>
        </p:txBody>
      </p:sp>
      <p:pic>
        <p:nvPicPr>
          <p:cNvPr id="4" name="Picture 3">
            <a:extLst>
              <a:ext uri="{FF2B5EF4-FFF2-40B4-BE49-F238E27FC236}">
                <a16:creationId xmlns:a16="http://schemas.microsoft.com/office/drawing/2014/main" id="{1DB213A4-E44B-4F58-B6F1-77A766723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9015" y="122819"/>
            <a:ext cx="4594301" cy="661236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0458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8544A2-5644-4372-AF01-000C215C242B}"/>
              </a:ext>
            </a:extLst>
          </p:cNvPr>
          <p:cNvSpPr txBox="1"/>
          <p:nvPr/>
        </p:nvSpPr>
        <p:spPr>
          <a:xfrm>
            <a:off x="761999" y="583660"/>
            <a:ext cx="5988142" cy="5666138"/>
          </a:xfrm>
          <a:prstGeom prst="rect">
            <a:avLst/>
          </a:prstGeom>
        </p:spPr>
        <p:txBody>
          <a:bodyPr vert="horz" lIns="91440" tIns="45720" rIns="91440" bIns="45720" rtlCol="0" anchor="t">
            <a:normAutofit lnSpcReduction="10000"/>
          </a:bodyPr>
          <a:lstStyle/>
          <a:p>
            <a:pPr>
              <a:lnSpc>
                <a:spcPct val="90000"/>
              </a:lnSpc>
              <a:spcAft>
                <a:spcPts val="800"/>
              </a:spcAft>
            </a:pPr>
            <a:r>
              <a:rPr lang="en-US" sz="2000" dirty="0">
                <a:effectLst/>
              </a:rPr>
              <a:t>“I remember feeling as a young child a mystical dimension and a pleasure in developing a spirituality in </a:t>
            </a:r>
            <a:br>
              <a:rPr lang="en-US" sz="2000" dirty="0">
                <a:effectLst/>
              </a:rPr>
            </a:br>
            <a:r>
              <a:rPr lang="en-US" sz="2000" dirty="0">
                <a:effectLst/>
              </a:rPr>
              <a:t>a solitary way, long before I learned about Islam. </a:t>
            </a:r>
            <a:br>
              <a:rPr lang="en-US" sz="2000" dirty="0">
                <a:effectLst/>
              </a:rPr>
            </a:br>
            <a:r>
              <a:rPr lang="en-US" sz="2000" dirty="0">
                <a:effectLst/>
              </a:rPr>
              <a:t>I thought of the world, the cosmos, the meaning of life…</a:t>
            </a:r>
          </a:p>
          <a:p>
            <a:pPr>
              <a:lnSpc>
                <a:spcPct val="90000"/>
              </a:lnSpc>
              <a:spcAft>
                <a:spcPts val="800"/>
              </a:spcAft>
            </a:pPr>
            <a:r>
              <a:rPr lang="en-US" sz="2000" dirty="0">
                <a:effectLst/>
              </a:rPr>
              <a:t>When I was 10, a friend from school shared with me a piece of paper with the inscription: </a:t>
            </a:r>
            <a:br>
              <a:rPr lang="en-US" sz="2000" dirty="0">
                <a:effectLst/>
              </a:rPr>
            </a:br>
            <a:r>
              <a:rPr lang="en-US" sz="2000" dirty="0">
                <a:effectLst/>
              </a:rPr>
              <a:t>"We are all brothers" written in Arabic. I couldn't read it, but it gave me real joy…</a:t>
            </a:r>
            <a:endParaRPr lang="en-US" sz="2000" dirty="0"/>
          </a:p>
          <a:p>
            <a:pPr>
              <a:lnSpc>
                <a:spcPct val="90000"/>
              </a:lnSpc>
              <a:spcAft>
                <a:spcPts val="800"/>
              </a:spcAft>
            </a:pPr>
            <a:r>
              <a:rPr lang="en-US" sz="2000" dirty="0">
                <a:effectLst/>
              </a:rPr>
              <a:t>Aged 15, I began to perform my first acts as a Muslim, fasting in the month of Ramadan. In 25 years since I’ve been truly engaged in learning my religion, the joy of being able to live a more active spirituality and carrying out social actions on behalf of a religious organization. These years have anchored me, gave me a good, solid foundation. </a:t>
            </a:r>
          </a:p>
          <a:p>
            <a:pPr>
              <a:lnSpc>
                <a:spcPct val="90000"/>
              </a:lnSpc>
              <a:spcAft>
                <a:spcPts val="800"/>
              </a:spcAft>
            </a:pPr>
            <a:r>
              <a:rPr lang="en-US" sz="2000" dirty="0">
                <a:effectLst/>
              </a:rPr>
              <a:t>It is through calligraphy that I have renewed my faith, that I maintain and develop it.” </a:t>
            </a:r>
            <a:endParaRPr lang="en-US" sz="2000" dirty="0">
              <a:solidFill>
                <a:schemeClr val="accent4"/>
              </a:solidFill>
            </a:endParaRPr>
          </a:p>
          <a:p>
            <a:pPr>
              <a:lnSpc>
                <a:spcPct val="90000"/>
              </a:lnSpc>
              <a:spcAft>
                <a:spcPts val="800"/>
              </a:spcAft>
            </a:pPr>
            <a:r>
              <a:rPr lang="en-US" sz="2000" b="1" dirty="0">
                <a:solidFill>
                  <a:srgbClr val="00B050"/>
                </a:solidFill>
              </a:rPr>
              <a:t>What kind of art do you think Ali makes? </a:t>
            </a:r>
            <a:br>
              <a:rPr lang="en-US" sz="2000" b="1" dirty="0">
                <a:solidFill>
                  <a:srgbClr val="00B050"/>
                </a:solidFill>
              </a:rPr>
            </a:br>
            <a:r>
              <a:rPr lang="en-US" sz="2000" b="1" dirty="0">
                <a:solidFill>
                  <a:srgbClr val="00B050"/>
                </a:solidFill>
              </a:rPr>
              <a:t>Discuss with a partner how you think his work might look.</a:t>
            </a:r>
          </a:p>
          <a:p>
            <a:pPr>
              <a:lnSpc>
                <a:spcPct val="90000"/>
              </a:lnSpc>
              <a:spcAft>
                <a:spcPts val="800"/>
              </a:spcAft>
            </a:pPr>
            <a:endParaRPr lang="en-US" sz="1400" dirty="0">
              <a:solidFill>
                <a:schemeClr val="accent4"/>
              </a:solidFill>
              <a:effectLst/>
            </a:endParaRPr>
          </a:p>
        </p:txBody>
      </p:sp>
      <p:pic>
        <p:nvPicPr>
          <p:cNvPr id="5" name="Content Placeholder 4" descr="A person smiling for the camera&#10;&#10;Description automatically generated with medium confidence">
            <a:extLst>
              <a:ext uri="{FF2B5EF4-FFF2-40B4-BE49-F238E27FC236}">
                <a16:creationId xmlns:a16="http://schemas.microsoft.com/office/drawing/2014/main" id="{62CDCD0E-3BF8-4AD2-A1A9-00AE9809058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46036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093C1B-221C-4252-BCD1-B81814C3E15A}"/>
              </a:ext>
            </a:extLst>
          </p:cNvPr>
          <p:cNvPicPr>
            <a:picLocks noChangeAspect="1"/>
          </p:cNvPicPr>
          <p:nvPr/>
        </p:nvPicPr>
        <p:blipFill>
          <a:blip r:embed="rId2" cstate="email">
            <a:alphaModFix amt="35000"/>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B8154E33-E20A-4081-BCF4-1440655A9A60}"/>
              </a:ext>
            </a:extLst>
          </p:cNvPr>
          <p:cNvSpPr>
            <a:spLocks noGrp="1"/>
          </p:cNvSpPr>
          <p:nvPr>
            <p:ph type="title"/>
          </p:nvPr>
        </p:nvSpPr>
        <p:spPr>
          <a:xfrm>
            <a:off x="1816768" y="365125"/>
            <a:ext cx="4203032" cy="1325563"/>
          </a:xfrm>
        </p:spPr>
        <p:txBody>
          <a:bodyPr>
            <a:normAutofit fontScale="90000"/>
          </a:bodyPr>
          <a:lstStyle/>
          <a:p>
            <a:r>
              <a:rPr lang="en-GB" dirty="0"/>
              <a:t>The 99 Beautiful Names of Allah</a:t>
            </a:r>
          </a:p>
        </p:txBody>
      </p:sp>
      <p:sp>
        <p:nvSpPr>
          <p:cNvPr id="3" name="Content Placeholder 2">
            <a:extLst>
              <a:ext uri="{FF2B5EF4-FFF2-40B4-BE49-F238E27FC236}">
                <a16:creationId xmlns:a16="http://schemas.microsoft.com/office/drawing/2014/main" id="{B08DB4DE-CEDB-4094-857F-0722E415B861}"/>
              </a:ext>
            </a:extLst>
          </p:cNvPr>
          <p:cNvSpPr>
            <a:spLocks noGrp="1"/>
          </p:cNvSpPr>
          <p:nvPr>
            <p:ph sz="half" idx="1"/>
          </p:nvPr>
        </p:nvSpPr>
        <p:spPr>
          <a:xfrm>
            <a:off x="425605" y="1846806"/>
            <a:ext cx="6443546" cy="4486275"/>
          </a:xfrm>
        </p:spPr>
        <p:txBody>
          <a:bodyPr>
            <a:noAutofit/>
          </a:bodyPr>
          <a:lstStyle/>
          <a:p>
            <a:r>
              <a:rPr lang="en-GB" sz="2000" b="1" dirty="0"/>
              <a:t>In Islam, one way to understand Allah / God better is to think about his Beautiful Names. There are 99 of these known to humanity. One Hadith of the Prophet promises paradise to those who know the 99 names.</a:t>
            </a:r>
          </a:p>
          <a:p>
            <a:r>
              <a:rPr lang="en-GB" sz="2000" b="1" dirty="0"/>
              <a:t>Some Muslims use prayer beads to remember and recite the 99 Names.</a:t>
            </a:r>
          </a:p>
          <a:p>
            <a:r>
              <a:rPr lang="en-GB" sz="2000" b="1" dirty="0"/>
              <a:t>Islamic artists may use the Names to inspire their creativity. </a:t>
            </a:r>
          </a:p>
          <a:p>
            <a:r>
              <a:rPr lang="en-GB" sz="2000" b="1" dirty="0"/>
              <a:t>Here are some of the Names, in English (there are different versions of some of the Arabic words in different lists). </a:t>
            </a:r>
          </a:p>
          <a:p>
            <a:r>
              <a:rPr lang="en-GB" sz="2000" b="1" dirty="0"/>
              <a:t>Discuss the meanings of three or more with a partner: what do they show about Muslim beliefs to do with Allah?</a:t>
            </a:r>
          </a:p>
        </p:txBody>
      </p:sp>
      <p:sp>
        <p:nvSpPr>
          <p:cNvPr id="7" name="TextBox 6">
            <a:extLst>
              <a:ext uri="{FF2B5EF4-FFF2-40B4-BE49-F238E27FC236}">
                <a16:creationId xmlns:a16="http://schemas.microsoft.com/office/drawing/2014/main" id="{350325AF-6204-B998-B790-EEB4A8FDF17F}"/>
              </a:ext>
            </a:extLst>
          </p:cNvPr>
          <p:cNvSpPr txBox="1"/>
          <p:nvPr/>
        </p:nvSpPr>
        <p:spPr>
          <a:xfrm>
            <a:off x="7041398" y="751344"/>
            <a:ext cx="4978354" cy="5355312"/>
          </a:xfrm>
          <a:prstGeom prst="rect">
            <a:avLst/>
          </a:prstGeom>
          <a:solidFill>
            <a:schemeClr val="accent1">
              <a:lumMod val="20000"/>
              <a:lumOff val="80000"/>
            </a:schemeClr>
          </a:solidFill>
          <a:ln>
            <a:solidFill>
              <a:schemeClr val="tx1"/>
            </a:solidFill>
          </a:ln>
        </p:spPr>
        <p:txBody>
          <a:bodyPr wrap="square">
            <a:spAutoFit/>
          </a:bodyPr>
          <a:lstStyle/>
          <a:p>
            <a:pPr marL="285750" indent="-285750">
              <a:buFont typeface="Arial" panose="020B0604020202020204" pitchFamily="34" charset="0"/>
              <a:buChar char="•"/>
            </a:pPr>
            <a:r>
              <a:rPr lang="en-GB" sz="1900" b="1" dirty="0">
                <a:solidFill>
                  <a:schemeClr val="accent3">
                    <a:lumMod val="50000"/>
                  </a:schemeClr>
                </a:solidFill>
                <a:latin typeface="Abadi" panose="020B0604020104020204" pitchFamily="34" charset="0"/>
              </a:rPr>
              <a:t>The Most or Entirely Merciful</a:t>
            </a:r>
          </a:p>
          <a:p>
            <a:pPr marL="285750" indent="-285750">
              <a:buFont typeface="Arial" panose="020B0604020202020204" pitchFamily="34" charset="0"/>
              <a:buChar char="•"/>
            </a:pPr>
            <a:r>
              <a:rPr lang="en-GB" sz="1900" b="1" dirty="0">
                <a:solidFill>
                  <a:schemeClr val="accent3">
                    <a:lumMod val="50000"/>
                  </a:schemeClr>
                </a:solidFill>
                <a:latin typeface="Abadi" panose="020B0604020104020204" pitchFamily="34" charset="0"/>
              </a:rPr>
              <a:t>The Bestower of Mercy</a:t>
            </a:r>
          </a:p>
          <a:p>
            <a:pPr marL="285750" indent="-285750">
              <a:buFont typeface="Arial" panose="020B0604020202020204" pitchFamily="34" charset="0"/>
              <a:buChar char="•"/>
            </a:pPr>
            <a:r>
              <a:rPr lang="en-GB" sz="1900" b="1" dirty="0">
                <a:solidFill>
                  <a:schemeClr val="accent3">
                    <a:lumMod val="50000"/>
                  </a:schemeClr>
                </a:solidFill>
                <a:latin typeface="Abadi" panose="020B0604020104020204" pitchFamily="34" charset="0"/>
              </a:rPr>
              <a:t>The King and Owner of Dominion</a:t>
            </a:r>
          </a:p>
          <a:p>
            <a:pPr marL="285750" indent="-285750">
              <a:buFont typeface="Arial" panose="020B0604020202020204" pitchFamily="34" charset="0"/>
              <a:buChar char="•"/>
            </a:pPr>
            <a:r>
              <a:rPr lang="en-GB" sz="1900" b="1" dirty="0">
                <a:solidFill>
                  <a:schemeClr val="accent3">
                    <a:lumMod val="50000"/>
                  </a:schemeClr>
                </a:solidFill>
                <a:latin typeface="Abadi" panose="020B0604020104020204" pitchFamily="34" charset="0"/>
              </a:rPr>
              <a:t>The Absolutely Pure</a:t>
            </a:r>
          </a:p>
          <a:p>
            <a:pPr marL="285750" indent="-285750">
              <a:buFont typeface="Arial" panose="020B0604020202020204" pitchFamily="34" charset="0"/>
              <a:buChar char="•"/>
            </a:pPr>
            <a:r>
              <a:rPr lang="en-GB" sz="1900" b="1" dirty="0">
                <a:solidFill>
                  <a:schemeClr val="accent3">
                    <a:lumMod val="50000"/>
                  </a:schemeClr>
                </a:solidFill>
                <a:latin typeface="Abadi" panose="020B0604020104020204" pitchFamily="34" charset="0"/>
              </a:rPr>
              <a:t>The Perfection and Giver of Peace</a:t>
            </a:r>
          </a:p>
          <a:p>
            <a:pPr marL="285750" indent="-285750">
              <a:buFont typeface="Arial" panose="020B0604020202020204" pitchFamily="34" charset="0"/>
              <a:buChar char="•"/>
            </a:pPr>
            <a:r>
              <a:rPr lang="en-GB" sz="1900" b="1" dirty="0">
                <a:solidFill>
                  <a:schemeClr val="accent3">
                    <a:lumMod val="50000"/>
                  </a:schemeClr>
                </a:solidFill>
                <a:latin typeface="Abadi" panose="020B0604020104020204" pitchFamily="34" charset="0"/>
              </a:rPr>
              <a:t>The One Who gives Security</a:t>
            </a:r>
          </a:p>
          <a:p>
            <a:pPr marL="285750" indent="-285750">
              <a:buFont typeface="Arial" panose="020B0604020202020204" pitchFamily="34" charset="0"/>
              <a:buChar char="•"/>
            </a:pPr>
            <a:r>
              <a:rPr lang="en-GB" sz="1900" b="1" dirty="0">
                <a:solidFill>
                  <a:schemeClr val="accent3">
                    <a:lumMod val="50000"/>
                  </a:schemeClr>
                </a:solidFill>
                <a:latin typeface="Abadi" panose="020B0604020104020204" pitchFamily="34" charset="0"/>
              </a:rPr>
              <a:t>The Guardian, The Witness, The Overseer</a:t>
            </a:r>
          </a:p>
          <a:p>
            <a:pPr marL="285750" indent="-285750">
              <a:buFont typeface="Arial" panose="020B0604020202020204" pitchFamily="34" charset="0"/>
              <a:buChar char="•"/>
            </a:pPr>
            <a:r>
              <a:rPr lang="en-GB" sz="1900" b="1" dirty="0">
                <a:solidFill>
                  <a:schemeClr val="accent3">
                    <a:lumMod val="50000"/>
                  </a:schemeClr>
                </a:solidFill>
                <a:latin typeface="Abadi" panose="020B0604020104020204" pitchFamily="34" charset="0"/>
              </a:rPr>
              <a:t>The All-Mighty</a:t>
            </a:r>
          </a:p>
          <a:p>
            <a:pPr marL="285750" indent="-285750">
              <a:buFont typeface="Arial" panose="020B0604020202020204" pitchFamily="34" charset="0"/>
              <a:buChar char="•"/>
            </a:pPr>
            <a:r>
              <a:rPr lang="en-GB" sz="1900" b="1" dirty="0">
                <a:solidFill>
                  <a:schemeClr val="accent3">
                    <a:lumMod val="50000"/>
                  </a:schemeClr>
                </a:solidFill>
                <a:latin typeface="Abadi" panose="020B0604020104020204" pitchFamily="34" charset="0"/>
              </a:rPr>
              <a:t>The Compeller, The Restorer</a:t>
            </a:r>
          </a:p>
          <a:p>
            <a:pPr marL="285750" indent="-285750">
              <a:buFont typeface="Arial" panose="020B0604020202020204" pitchFamily="34" charset="0"/>
              <a:buChar char="•"/>
            </a:pPr>
            <a:r>
              <a:rPr lang="en-GB" sz="1900" b="1" dirty="0">
                <a:solidFill>
                  <a:schemeClr val="accent3">
                    <a:lumMod val="50000"/>
                  </a:schemeClr>
                </a:solidFill>
                <a:latin typeface="Abadi" panose="020B0604020104020204" pitchFamily="34" charset="0"/>
              </a:rPr>
              <a:t>The Supreme, The Majestic</a:t>
            </a:r>
          </a:p>
          <a:p>
            <a:pPr marL="285750" indent="-285750">
              <a:buFont typeface="Arial" panose="020B0604020202020204" pitchFamily="34" charset="0"/>
              <a:buChar char="•"/>
            </a:pPr>
            <a:r>
              <a:rPr lang="en-GB" sz="1900" b="1" dirty="0">
                <a:solidFill>
                  <a:schemeClr val="accent3">
                    <a:lumMod val="50000"/>
                  </a:schemeClr>
                </a:solidFill>
                <a:latin typeface="Abadi" panose="020B0604020104020204" pitchFamily="34" charset="0"/>
              </a:rPr>
              <a:t>The Creator, The Maker</a:t>
            </a:r>
          </a:p>
          <a:p>
            <a:pPr marL="285750" indent="-285750">
              <a:buFont typeface="Arial" panose="020B0604020202020204" pitchFamily="34" charset="0"/>
              <a:buChar char="•"/>
            </a:pPr>
            <a:r>
              <a:rPr lang="en-GB" sz="1900" b="1" dirty="0">
                <a:solidFill>
                  <a:schemeClr val="accent3">
                    <a:lumMod val="50000"/>
                  </a:schemeClr>
                </a:solidFill>
                <a:latin typeface="Abadi" panose="020B0604020104020204" pitchFamily="34" charset="0"/>
              </a:rPr>
              <a:t>The Originator</a:t>
            </a:r>
          </a:p>
          <a:p>
            <a:pPr marL="285750" indent="-285750">
              <a:buFont typeface="Arial" panose="020B0604020202020204" pitchFamily="34" charset="0"/>
              <a:buChar char="•"/>
            </a:pPr>
            <a:r>
              <a:rPr lang="en-GB" sz="1900" b="1" dirty="0">
                <a:solidFill>
                  <a:schemeClr val="accent3">
                    <a:lumMod val="50000"/>
                  </a:schemeClr>
                </a:solidFill>
                <a:latin typeface="Abadi" panose="020B0604020104020204" pitchFamily="34" charset="0"/>
              </a:rPr>
              <a:t>The Fashioner</a:t>
            </a:r>
          </a:p>
          <a:p>
            <a:pPr marL="285750" indent="-285750">
              <a:buFont typeface="Arial" panose="020B0604020202020204" pitchFamily="34" charset="0"/>
              <a:buChar char="•"/>
            </a:pPr>
            <a:r>
              <a:rPr lang="en-GB" sz="1900" b="1" dirty="0">
                <a:solidFill>
                  <a:schemeClr val="accent3">
                    <a:lumMod val="50000"/>
                  </a:schemeClr>
                </a:solidFill>
                <a:latin typeface="Abadi" panose="020B0604020104020204" pitchFamily="34" charset="0"/>
              </a:rPr>
              <a:t>The All- and Oft-Forgiving</a:t>
            </a:r>
          </a:p>
          <a:p>
            <a:pPr marL="285750" indent="-285750">
              <a:buFont typeface="Arial" panose="020B0604020202020204" pitchFamily="34" charset="0"/>
              <a:buChar char="•"/>
            </a:pPr>
            <a:r>
              <a:rPr lang="en-GB" sz="1900" b="1" dirty="0">
                <a:solidFill>
                  <a:schemeClr val="accent3">
                    <a:lumMod val="50000"/>
                  </a:schemeClr>
                </a:solidFill>
                <a:latin typeface="Abadi" panose="020B0604020104020204" pitchFamily="34" charset="0"/>
              </a:rPr>
              <a:t>The Subduer, The Ever-Dominating</a:t>
            </a:r>
          </a:p>
          <a:p>
            <a:pPr marL="285750" indent="-285750">
              <a:buFont typeface="Arial" panose="020B0604020202020204" pitchFamily="34" charset="0"/>
              <a:buChar char="•"/>
            </a:pPr>
            <a:r>
              <a:rPr lang="en-GB" sz="1900" b="1" dirty="0">
                <a:solidFill>
                  <a:schemeClr val="accent3">
                    <a:lumMod val="50000"/>
                  </a:schemeClr>
                </a:solidFill>
                <a:latin typeface="Abadi" panose="020B0604020104020204" pitchFamily="34" charset="0"/>
              </a:rPr>
              <a:t>The Giver of Gifts</a:t>
            </a:r>
          </a:p>
          <a:p>
            <a:pPr marL="285750" indent="-285750">
              <a:buFont typeface="Arial" panose="020B0604020202020204" pitchFamily="34" charset="0"/>
              <a:buChar char="•"/>
            </a:pPr>
            <a:r>
              <a:rPr lang="en-GB" sz="1900" b="1" dirty="0">
                <a:solidFill>
                  <a:schemeClr val="accent3">
                    <a:lumMod val="50000"/>
                  </a:schemeClr>
                </a:solidFill>
                <a:latin typeface="Abadi" panose="020B0604020104020204" pitchFamily="34" charset="0"/>
              </a:rPr>
              <a:t>The Provider</a:t>
            </a:r>
          </a:p>
          <a:p>
            <a:pPr marL="285750" indent="-285750">
              <a:buFont typeface="Arial" panose="020B0604020202020204" pitchFamily="34" charset="0"/>
              <a:buChar char="•"/>
            </a:pPr>
            <a:r>
              <a:rPr lang="en-GB" sz="1900" b="1" dirty="0">
                <a:solidFill>
                  <a:schemeClr val="accent3">
                    <a:lumMod val="50000"/>
                  </a:schemeClr>
                </a:solidFill>
                <a:latin typeface="Abadi" panose="020B0604020104020204" pitchFamily="34" charset="0"/>
              </a:rPr>
              <a:t>The Opener, The Judge</a:t>
            </a:r>
          </a:p>
        </p:txBody>
      </p:sp>
    </p:spTree>
    <p:extLst>
      <p:ext uri="{BB962C8B-B14F-4D97-AF65-F5344CB8AC3E}">
        <p14:creationId xmlns:p14="http://schemas.microsoft.com/office/powerpoint/2010/main" val="23592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EE19-3DA1-4124-96BF-661648DCFA8B}"/>
              </a:ext>
            </a:extLst>
          </p:cNvPr>
          <p:cNvSpPr>
            <a:spLocks noGrp="1"/>
          </p:cNvSpPr>
          <p:nvPr>
            <p:ph type="title"/>
          </p:nvPr>
        </p:nvSpPr>
        <p:spPr>
          <a:xfrm>
            <a:off x="5297762" y="329184"/>
            <a:ext cx="6533682" cy="1432709"/>
          </a:xfrm>
        </p:spPr>
        <p:txBody>
          <a:bodyPr anchor="b">
            <a:normAutofit fontScale="90000"/>
          </a:bodyPr>
          <a:lstStyle/>
          <a:p>
            <a:r>
              <a:rPr lang="en-GB" sz="5400" b="1" dirty="0"/>
              <a:t>Al-Majid</a:t>
            </a:r>
            <a:br>
              <a:rPr lang="en-GB" sz="5400" b="1" dirty="0"/>
            </a:br>
            <a:r>
              <a:rPr lang="en-GB" sz="4900" b="1" dirty="0"/>
              <a:t>Allah is the Most Glorious</a:t>
            </a:r>
          </a:p>
        </p:txBody>
      </p:sp>
      <p:sp>
        <p:nvSpPr>
          <p:cNvPr id="17" name="Content Placeholder 16">
            <a:extLst>
              <a:ext uri="{FF2B5EF4-FFF2-40B4-BE49-F238E27FC236}">
                <a16:creationId xmlns:a16="http://schemas.microsoft.com/office/drawing/2014/main" id="{FD29829A-4F07-5FA3-E33B-8EADAA496B57}"/>
              </a:ext>
            </a:extLst>
          </p:cNvPr>
          <p:cNvSpPr>
            <a:spLocks noGrp="1"/>
          </p:cNvSpPr>
          <p:nvPr>
            <p:ph idx="1"/>
          </p:nvPr>
        </p:nvSpPr>
        <p:spPr>
          <a:xfrm>
            <a:off x="5345384" y="2086379"/>
            <a:ext cx="6601489" cy="4127670"/>
          </a:xfrm>
        </p:spPr>
        <p:txBody>
          <a:bodyPr>
            <a:normAutofit lnSpcReduction="10000"/>
          </a:bodyPr>
          <a:lstStyle/>
          <a:p>
            <a:pPr marL="0" indent="0">
              <a:buNone/>
            </a:pPr>
            <a:r>
              <a:rPr lang="en-GB" sz="2200" b="1" dirty="0"/>
              <a:t>Ali says:</a:t>
            </a:r>
          </a:p>
          <a:p>
            <a:pPr marL="0" indent="0">
              <a:buNone/>
            </a:pPr>
            <a:r>
              <a:rPr lang="en-GB" sz="2200" b="1" dirty="0"/>
              <a:t>“Al Ghazali, Muslim theologian and philosopher from 1,000 years ago, affirmed that "One cannot conceive of the good without the beautiful", Islam is also an extraordinary civilization with a thousand riches: scientists, medics, historians, astronomers, mathematicians, architects and artists.”</a:t>
            </a:r>
          </a:p>
          <a:p>
            <a:pPr marL="0" indent="0">
              <a:buNone/>
            </a:pPr>
            <a:r>
              <a:rPr lang="en-GB" sz="2200" b="1" dirty="0">
                <a:solidFill>
                  <a:schemeClr val="accent3">
                    <a:lumMod val="50000"/>
                  </a:schemeClr>
                </a:solidFill>
              </a:rPr>
              <a:t>Discuss this example of Ali’s work: </a:t>
            </a:r>
            <a:br>
              <a:rPr lang="en-GB" sz="2200" b="1" dirty="0">
                <a:solidFill>
                  <a:schemeClr val="accent3">
                    <a:lumMod val="50000"/>
                  </a:schemeClr>
                </a:solidFill>
              </a:rPr>
            </a:br>
            <a:r>
              <a:rPr lang="en-GB" b="1" dirty="0">
                <a:solidFill>
                  <a:schemeClr val="accent3">
                    <a:lumMod val="50000"/>
                  </a:schemeClr>
                </a:solidFill>
              </a:rPr>
              <a:t>H</a:t>
            </a:r>
            <a:r>
              <a:rPr lang="en-GB" sz="2200" b="1" dirty="0">
                <a:solidFill>
                  <a:schemeClr val="accent3">
                    <a:lumMod val="50000"/>
                  </a:schemeClr>
                </a:solidFill>
              </a:rPr>
              <a:t>ow long would it take to make it? </a:t>
            </a:r>
            <a:br>
              <a:rPr lang="en-GB" sz="2200" b="1" dirty="0">
                <a:solidFill>
                  <a:schemeClr val="accent3">
                    <a:lumMod val="50000"/>
                  </a:schemeClr>
                </a:solidFill>
              </a:rPr>
            </a:br>
            <a:r>
              <a:rPr lang="en-GB" sz="2200" b="1" dirty="0">
                <a:solidFill>
                  <a:schemeClr val="accent3">
                    <a:lumMod val="50000"/>
                  </a:schemeClr>
                </a:solidFill>
              </a:rPr>
              <a:t>Does it show – in a small way – the glory of God? Does it show how to ‘make what is true look beautiful’? </a:t>
            </a:r>
            <a:br>
              <a:rPr lang="en-GB" sz="2200" b="1" dirty="0">
                <a:solidFill>
                  <a:schemeClr val="accent3">
                    <a:lumMod val="50000"/>
                  </a:schemeClr>
                </a:solidFill>
              </a:rPr>
            </a:br>
            <a:r>
              <a:rPr lang="en-GB" sz="2200" b="1" dirty="0">
                <a:solidFill>
                  <a:schemeClr val="accent3">
                    <a:lumMod val="50000"/>
                  </a:schemeClr>
                </a:solidFill>
              </a:rPr>
              <a:t>What do you like about it? </a:t>
            </a:r>
            <a:br>
              <a:rPr lang="en-GB" sz="2200" b="1" dirty="0">
                <a:solidFill>
                  <a:schemeClr val="accent3">
                    <a:lumMod val="50000"/>
                  </a:schemeClr>
                </a:solidFill>
              </a:rPr>
            </a:br>
            <a:r>
              <a:rPr lang="en-GB" sz="2200" b="1" dirty="0">
                <a:solidFill>
                  <a:schemeClr val="accent3">
                    <a:lumMod val="50000"/>
                  </a:schemeClr>
                </a:solidFill>
              </a:rPr>
              <a:t>What do you think of the colours chosen?</a:t>
            </a:r>
          </a:p>
          <a:p>
            <a:pPr marL="0" indent="0">
              <a:buNone/>
            </a:pPr>
            <a:endParaRPr lang="en-GB" sz="2200" dirty="0"/>
          </a:p>
          <a:p>
            <a:endParaRPr lang="en-US" sz="2200" dirty="0"/>
          </a:p>
        </p:txBody>
      </p:sp>
      <p:pic>
        <p:nvPicPr>
          <p:cNvPr id="4" name="Picture 3" descr="A picture containing text&#10;&#10;Description automatically generated">
            <a:extLst>
              <a:ext uri="{FF2B5EF4-FFF2-40B4-BE49-F238E27FC236}">
                <a16:creationId xmlns:a16="http://schemas.microsoft.com/office/drawing/2014/main" id="{9F8CC1B5-658D-4441-B5CA-24DB9F41D9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127" y="170004"/>
            <a:ext cx="4850980" cy="64634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388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 calcmode="lin" valueType="num">
                                      <p:cBhvr additive="base">
                                        <p:cTn id="17"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EE19-3DA1-4124-96BF-661648DCFA8B}"/>
              </a:ext>
            </a:extLst>
          </p:cNvPr>
          <p:cNvSpPr>
            <a:spLocks noGrp="1"/>
          </p:cNvSpPr>
          <p:nvPr>
            <p:ph type="title"/>
          </p:nvPr>
        </p:nvSpPr>
        <p:spPr>
          <a:xfrm>
            <a:off x="640079" y="325369"/>
            <a:ext cx="4918509" cy="1443273"/>
          </a:xfrm>
        </p:spPr>
        <p:txBody>
          <a:bodyPr anchor="b">
            <a:normAutofit fontScale="90000"/>
          </a:bodyPr>
          <a:lstStyle/>
          <a:p>
            <a:r>
              <a:rPr lang="en-GB" sz="5400" dirty="0"/>
              <a:t>The Shahadah</a:t>
            </a:r>
            <a:br>
              <a:rPr lang="en-GB" sz="5400" dirty="0"/>
            </a:br>
            <a:r>
              <a:rPr lang="en-GB" sz="2800" b="1" dirty="0"/>
              <a:t>First pillar of Islam – </a:t>
            </a:r>
            <a:br>
              <a:rPr lang="en-GB" sz="2800" b="1" dirty="0"/>
            </a:br>
            <a:r>
              <a:rPr lang="en-GB" sz="2800" b="1" dirty="0"/>
              <a:t>belief in Allah and the Prophet</a:t>
            </a:r>
            <a:endParaRPr lang="en-GB" sz="5400" b="1" dirty="0"/>
          </a:p>
        </p:txBody>
      </p:sp>
      <p:pic>
        <p:nvPicPr>
          <p:cNvPr id="4" name="Content Placeholder 3" descr="A picture containing text, graffiti&#10;&#10;Description automatically generated">
            <a:extLst>
              <a:ext uri="{FF2B5EF4-FFF2-40B4-BE49-F238E27FC236}">
                <a16:creationId xmlns:a16="http://schemas.microsoft.com/office/drawing/2014/main" id="{5C35B9FC-A2C7-4959-A9F8-7ABAB46EB11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606373" y="223024"/>
            <a:ext cx="6333893" cy="6333893"/>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BEAAD7E5-27A7-401D-A3EF-E2B60753C24A}"/>
              </a:ext>
            </a:extLst>
          </p:cNvPr>
          <p:cNvSpPr txBox="1"/>
          <p:nvPr/>
        </p:nvSpPr>
        <p:spPr>
          <a:xfrm>
            <a:off x="640080" y="1768642"/>
            <a:ext cx="4918508" cy="4888518"/>
          </a:xfrm>
          <a:prstGeom prst="rect">
            <a:avLst/>
          </a:prstGeom>
          <a:noFill/>
        </p:spPr>
        <p:txBody>
          <a:bodyPr wrap="square">
            <a:spAutoFit/>
          </a:bodyPr>
          <a:lstStyle/>
          <a:p>
            <a:pPr>
              <a:lnSpc>
                <a:spcPct val="107000"/>
              </a:lnSpc>
              <a:spcAft>
                <a:spcPts val="800"/>
              </a:spcAft>
            </a:pPr>
            <a:r>
              <a:rPr lang="en-GB" sz="2200" b="1" dirty="0">
                <a:effectLst/>
                <a:latin typeface="Calibri" panose="020F0502020204030204" pitchFamily="34" charset="0"/>
                <a:ea typeface="Calibri" panose="020F0502020204030204" pitchFamily="34" charset="0"/>
                <a:cs typeface="Times New Roman" panose="02020603050405020304" pitchFamily="18" charset="0"/>
              </a:rPr>
              <a:t>Ali: “Islam is our religion revealed by God to the Prophet Muhammad. Our religious practice is organised around the 5 pillars, and it refers to the divine Word through the holy Qur’an and to the collections of the words and deeds of our beloved prophet Muhammad, called hadiths.”</a:t>
            </a:r>
          </a:p>
          <a:p>
            <a:pPr>
              <a:lnSpc>
                <a:spcPct val="107000"/>
              </a:lnSpc>
              <a:spcAft>
                <a:spcPts val="800"/>
              </a:spcAft>
            </a:pPr>
            <a:r>
              <a:rPr lang="en-GB" sz="22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What colours are used in this artwork? The art has lots of connections to many different aspects of Islam – it seems to vibrate with different colours. </a:t>
            </a:r>
            <a:br>
              <a:rPr lang="en-GB" sz="22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br>
            <a:r>
              <a:rPr lang="en-GB" sz="22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What do you like about it?</a:t>
            </a:r>
            <a:endParaRPr lang="en-GB" sz="22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27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416BC9-B882-881F-6725-AFA695D6892D}"/>
            </a:ext>
          </a:extLst>
        </p:cNvPr>
        <p:cNvGrpSpPr/>
        <p:nvPr/>
      </p:nvGrpSpPr>
      <p:grpSpPr>
        <a:xfrm>
          <a:off x="0" y="0"/>
          <a:ext cx="0" cy="0"/>
          <a:chOff x="0" y="0"/>
          <a:chExt cx="0" cy="0"/>
        </a:xfrm>
      </p:grpSpPr>
      <p:pic>
        <p:nvPicPr>
          <p:cNvPr id="4" name="Picture 3" descr="The colorful explosion of powder on a black background">
            <a:extLst>
              <a:ext uri="{FF2B5EF4-FFF2-40B4-BE49-F238E27FC236}">
                <a16:creationId xmlns:a16="http://schemas.microsoft.com/office/drawing/2014/main" id="{96958B3F-20F2-65E2-29D4-F582AE374ED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0"/>
            <a:ext cx="12191979" cy="6857989"/>
          </a:xfrm>
          <a:prstGeom prst="rect">
            <a:avLst/>
          </a:prstGeom>
        </p:spPr>
      </p:pic>
      <p:sp>
        <p:nvSpPr>
          <p:cNvPr id="2" name="Title 1">
            <a:extLst>
              <a:ext uri="{FF2B5EF4-FFF2-40B4-BE49-F238E27FC236}">
                <a16:creationId xmlns:a16="http://schemas.microsoft.com/office/drawing/2014/main" id="{01E3C3C2-0B3A-F1D6-5726-885592CB1AD7}"/>
              </a:ext>
            </a:extLst>
          </p:cNvPr>
          <p:cNvSpPr>
            <a:spLocks noGrp="1"/>
          </p:cNvSpPr>
          <p:nvPr>
            <p:ph type="ctrTitle"/>
          </p:nvPr>
        </p:nvSpPr>
        <p:spPr>
          <a:xfrm>
            <a:off x="640080" y="713436"/>
            <a:ext cx="6128710" cy="3628832"/>
          </a:xfrm>
        </p:spPr>
        <p:txBody>
          <a:bodyPr anchor="t">
            <a:noAutofit/>
          </a:bodyPr>
          <a:lstStyle/>
          <a:p>
            <a:pPr>
              <a:lnSpc>
                <a:spcPct val="90000"/>
              </a:lnSpc>
            </a:pPr>
            <a:r>
              <a:rPr lang="en-GB" sz="2400" dirty="0">
                <a:solidFill>
                  <a:srgbClr val="FFFFFF"/>
                </a:solidFill>
                <a:latin typeface="Abadi" panose="020B0604020104020204" pitchFamily="34" charset="0"/>
              </a:rPr>
              <a:t>Searching for God: Aims</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These lessons aim to enable learners to:</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a. think about art works that express big ideas about God.</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b. develop broad minded and open-hearted responses to the ideas of others.</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c. consider religious teachings about God in depth for themselves.</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d. respond creatively for themselves to theological learning in RE.</a:t>
            </a:r>
            <a:br>
              <a:rPr lang="en-GB" sz="2400" dirty="0">
                <a:solidFill>
                  <a:srgbClr val="FFFFFF"/>
                </a:solidFill>
                <a:latin typeface="Abadi" panose="020B0604020104020204" pitchFamily="34" charset="0"/>
              </a:rPr>
            </a:br>
            <a:endParaRPr lang="en-GB" sz="2400" dirty="0">
              <a:solidFill>
                <a:srgbClr val="FFFFFF"/>
              </a:solidFill>
              <a:latin typeface="Abadi" panose="020B0604020104020204" pitchFamily="34" charset="0"/>
            </a:endParaRPr>
          </a:p>
        </p:txBody>
      </p:sp>
      <p:sp>
        <p:nvSpPr>
          <p:cNvPr id="3" name="Subtitle 2">
            <a:extLst>
              <a:ext uri="{FF2B5EF4-FFF2-40B4-BE49-F238E27FC236}">
                <a16:creationId xmlns:a16="http://schemas.microsoft.com/office/drawing/2014/main" id="{5B270979-8B1D-B0C3-3195-2E6CED0D6AF3}"/>
              </a:ext>
            </a:extLst>
          </p:cNvPr>
          <p:cNvSpPr>
            <a:spLocks noGrp="1"/>
          </p:cNvSpPr>
          <p:nvPr>
            <p:ph type="subTitle" idx="1"/>
          </p:nvPr>
        </p:nvSpPr>
        <p:spPr>
          <a:xfrm>
            <a:off x="383340" y="5932450"/>
            <a:ext cx="7489421" cy="345688"/>
          </a:xfrm>
        </p:spPr>
        <p:txBody>
          <a:bodyPr anchor="t">
            <a:noAutofit/>
          </a:bodyPr>
          <a:lstStyle/>
          <a:p>
            <a:pPr>
              <a:lnSpc>
                <a:spcPct val="120000"/>
              </a:lnSpc>
            </a:pPr>
            <a:r>
              <a:rPr lang="en-GB" sz="1400" dirty="0">
                <a:solidFill>
                  <a:srgbClr val="FFFFFF"/>
                </a:solidFill>
                <a:latin typeface="Abadi" panose="020B0604020104020204" pitchFamily="34" charset="0"/>
              </a:rPr>
              <a:t>RE Lessons which use inspirational art from the exhibition co-curated by ‘The God who Speaks’.</a:t>
            </a:r>
          </a:p>
        </p:txBody>
      </p:sp>
    </p:spTree>
    <p:extLst>
      <p:ext uri="{BB962C8B-B14F-4D97-AF65-F5344CB8AC3E}">
        <p14:creationId xmlns:p14="http://schemas.microsoft.com/office/powerpoint/2010/main" val="22601655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EE19-3DA1-4124-96BF-661648DCFA8B}"/>
              </a:ext>
            </a:extLst>
          </p:cNvPr>
          <p:cNvSpPr>
            <a:spLocks noGrp="1"/>
          </p:cNvSpPr>
          <p:nvPr>
            <p:ph type="title"/>
          </p:nvPr>
        </p:nvSpPr>
        <p:spPr>
          <a:xfrm>
            <a:off x="863600" y="325369"/>
            <a:ext cx="4145082" cy="1338331"/>
          </a:xfrm>
        </p:spPr>
        <p:txBody>
          <a:bodyPr anchor="b">
            <a:normAutofit/>
          </a:bodyPr>
          <a:lstStyle/>
          <a:p>
            <a:r>
              <a:rPr lang="en-GB" sz="5400" dirty="0"/>
              <a:t>Shahadah: Light</a:t>
            </a:r>
          </a:p>
        </p:txBody>
      </p:sp>
      <p:sp>
        <p:nvSpPr>
          <p:cNvPr id="17" name="Content Placeholder 16">
            <a:extLst>
              <a:ext uri="{FF2B5EF4-FFF2-40B4-BE49-F238E27FC236}">
                <a16:creationId xmlns:a16="http://schemas.microsoft.com/office/drawing/2014/main" id="{FD29829A-4F07-5FA3-E33B-8EADAA496B57}"/>
              </a:ext>
            </a:extLst>
          </p:cNvPr>
          <p:cNvSpPr>
            <a:spLocks noGrp="1"/>
          </p:cNvSpPr>
          <p:nvPr>
            <p:ph idx="1"/>
          </p:nvPr>
        </p:nvSpPr>
        <p:spPr>
          <a:xfrm>
            <a:off x="739697" y="1832021"/>
            <a:ext cx="4858624" cy="4602231"/>
          </a:xfrm>
        </p:spPr>
        <p:txBody>
          <a:bodyPr>
            <a:normAutofit fontScale="85000" lnSpcReduction="20000"/>
          </a:bodyPr>
          <a:lstStyle/>
          <a:p>
            <a:pPr marL="0" indent="0">
              <a:buNone/>
            </a:pPr>
            <a:r>
              <a:rPr lang="en-GB" sz="2300" dirty="0"/>
              <a:t>Ali says: “My calligraphy is an expression of my spiritual experience and corresponds to </a:t>
            </a:r>
            <a:br>
              <a:rPr lang="en-GB" sz="2300" dirty="0"/>
            </a:br>
            <a:r>
              <a:rPr lang="en-GB" sz="2300" dirty="0"/>
              <a:t>this same experience of others, Muslims or not. </a:t>
            </a:r>
          </a:p>
          <a:p>
            <a:pPr marL="0" indent="0">
              <a:buNone/>
            </a:pPr>
            <a:r>
              <a:rPr lang="en-GB" sz="2300" dirty="0"/>
              <a:t>I repeatedly experience a strong but also fleeting feeling during my calligraphy sessions… I feel that my pen has fixed something… </a:t>
            </a:r>
          </a:p>
          <a:p>
            <a:pPr marL="0" indent="0">
              <a:buNone/>
            </a:pPr>
            <a:r>
              <a:rPr lang="en-GB" sz="2300" dirty="0"/>
              <a:t>I hope those who see it may appreciate the beauty, the justness and the harmony exuded by these works.” </a:t>
            </a:r>
            <a:r>
              <a:rPr lang="en-GB" sz="2300" i="1" dirty="0"/>
              <a:t>Ali Caligraff.</a:t>
            </a:r>
          </a:p>
          <a:p>
            <a:pPr marL="0" indent="0">
              <a:buNone/>
            </a:pPr>
            <a:r>
              <a:rPr lang="en-GB" sz="2300" dirty="0">
                <a:solidFill>
                  <a:schemeClr val="accent3">
                    <a:lumMod val="50000"/>
                  </a:schemeClr>
                </a:solidFill>
              </a:rPr>
              <a:t>The words here are the statement Muslims make as the First Pillar of the faith – </a:t>
            </a:r>
            <a:br>
              <a:rPr lang="en-GB" sz="2300" dirty="0">
                <a:solidFill>
                  <a:schemeClr val="accent3">
                    <a:lumMod val="50000"/>
                  </a:schemeClr>
                </a:solidFill>
              </a:rPr>
            </a:br>
            <a:r>
              <a:rPr lang="en-GB" sz="2300" dirty="0">
                <a:solidFill>
                  <a:schemeClr val="accent3">
                    <a:lumMod val="50000"/>
                  </a:schemeClr>
                </a:solidFill>
              </a:rPr>
              <a:t>‘there is no God but Allah and Muhammad is His Prophet’.</a:t>
            </a:r>
          </a:p>
          <a:p>
            <a:pPr marL="0" indent="0">
              <a:buNone/>
            </a:pPr>
            <a:r>
              <a:rPr lang="en-GB" sz="2300" dirty="0">
                <a:solidFill>
                  <a:schemeClr val="accent3">
                    <a:lumMod val="50000"/>
                  </a:schemeClr>
                </a:solidFill>
              </a:rPr>
              <a:t>Why do you think Ali has created this example in just this way?</a:t>
            </a:r>
          </a:p>
          <a:p>
            <a:pPr marL="0" indent="0">
              <a:buNone/>
            </a:pPr>
            <a:endParaRPr lang="en-US" sz="2200" dirty="0"/>
          </a:p>
        </p:txBody>
      </p:sp>
      <p:pic>
        <p:nvPicPr>
          <p:cNvPr id="3" name="Picture 2">
            <a:extLst>
              <a:ext uri="{FF2B5EF4-FFF2-40B4-BE49-F238E27FC236}">
                <a16:creationId xmlns:a16="http://schemas.microsoft.com/office/drawing/2014/main" id="{11A8E98F-38D9-441F-9968-97D31D080A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94999" y="307080"/>
            <a:ext cx="6216383" cy="62163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217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EE19-3DA1-4124-96BF-661648DCFA8B}"/>
              </a:ext>
            </a:extLst>
          </p:cNvPr>
          <p:cNvSpPr>
            <a:spLocks noGrp="1"/>
          </p:cNvSpPr>
          <p:nvPr>
            <p:ph type="title"/>
          </p:nvPr>
        </p:nvSpPr>
        <p:spPr>
          <a:xfrm>
            <a:off x="876300" y="325369"/>
            <a:ext cx="4132382" cy="1617731"/>
          </a:xfrm>
        </p:spPr>
        <p:txBody>
          <a:bodyPr anchor="b">
            <a:normAutofit fontScale="90000"/>
          </a:bodyPr>
          <a:lstStyle/>
          <a:p>
            <a:r>
              <a:rPr lang="en-GB" sz="5400" dirty="0"/>
              <a:t>Shahadah:</a:t>
            </a:r>
            <a:br>
              <a:rPr lang="en-GB" sz="5400" dirty="0"/>
            </a:br>
            <a:r>
              <a:rPr lang="en-GB" sz="3600" b="1" dirty="0"/>
              <a:t>One God, Muhammad the Messenger</a:t>
            </a:r>
            <a:endParaRPr lang="en-GB" sz="5400" b="1" dirty="0"/>
          </a:p>
        </p:txBody>
      </p:sp>
      <p:pic>
        <p:nvPicPr>
          <p:cNvPr id="4" name="Content Placeholder 3" descr="A picture containing text, graffiti&#10;&#10;Description automatically generated">
            <a:extLst>
              <a:ext uri="{FF2B5EF4-FFF2-40B4-BE49-F238E27FC236}">
                <a16:creationId xmlns:a16="http://schemas.microsoft.com/office/drawing/2014/main" id="{0A71A044-453A-4F89-B9EE-00ECF07FDB7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620624" y="111361"/>
            <a:ext cx="6463678" cy="6496288"/>
          </a:xfrm>
          <a:prstGeom prst="rect">
            <a:avLst/>
          </a:prstGeom>
          <a:ln>
            <a:noFill/>
          </a:ln>
          <a:effectLst>
            <a:outerShdw blurRad="292100" dist="139700" dir="2700000" algn="tl" rotWithShape="0">
              <a:srgbClr val="333333">
                <a:alpha val="65000"/>
              </a:srgbClr>
            </a:outerShdw>
          </a:effectLst>
        </p:spPr>
      </p:pic>
      <p:sp>
        <p:nvSpPr>
          <p:cNvPr id="9" name="Content Placeholder 16">
            <a:extLst>
              <a:ext uri="{FF2B5EF4-FFF2-40B4-BE49-F238E27FC236}">
                <a16:creationId xmlns:a16="http://schemas.microsoft.com/office/drawing/2014/main" id="{BD2A1DB5-AD71-4ED7-AB80-E722F51C784E}"/>
              </a:ext>
            </a:extLst>
          </p:cNvPr>
          <p:cNvSpPr txBox="1">
            <a:spLocks/>
          </p:cNvSpPr>
          <p:nvPr/>
        </p:nvSpPr>
        <p:spPr>
          <a:xfrm>
            <a:off x="774700" y="1943100"/>
            <a:ext cx="4845924" cy="46362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“The power of calligraphy lies above all in its dynamism which must stimulate the imagination. The spirituality of the beholder, and the composition must become one. That's what I'm aiming for. I am expressing here not only the word and its meaning, but a conception of the world and an energy to live it.” </a:t>
            </a:r>
            <a:br>
              <a:rPr lang="en-GB" sz="2400" dirty="0"/>
            </a:br>
            <a:r>
              <a:rPr lang="en-GB" sz="2400" i="1"/>
              <a:t>Ali Caligraff.</a:t>
            </a:r>
            <a:endParaRPr lang="en-GB" sz="2400" i="1" dirty="0"/>
          </a:p>
          <a:p>
            <a:pPr marL="0" indent="0">
              <a:buFont typeface="Arial" panose="020B0604020202020204" pitchFamily="34" charset="0"/>
              <a:buNone/>
            </a:pPr>
            <a:r>
              <a:rPr lang="en-GB" sz="2400" dirty="0">
                <a:solidFill>
                  <a:schemeClr val="accent3">
                    <a:lumMod val="50000"/>
                  </a:schemeClr>
                </a:solidFill>
              </a:rPr>
              <a:t>How do you think Ali has put energy into this artwork? </a:t>
            </a:r>
            <a:br>
              <a:rPr lang="en-GB" sz="2400" dirty="0">
                <a:solidFill>
                  <a:schemeClr val="accent3">
                    <a:lumMod val="50000"/>
                  </a:schemeClr>
                </a:solidFill>
              </a:rPr>
            </a:br>
            <a:r>
              <a:rPr lang="en-GB" sz="2400" dirty="0">
                <a:solidFill>
                  <a:schemeClr val="accent3">
                    <a:lumMod val="50000"/>
                  </a:schemeClr>
                </a:solidFill>
              </a:rPr>
              <a:t>Do you understand his aim? </a:t>
            </a:r>
            <a:br>
              <a:rPr lang="en-GB" sz="2400" dirty="0">
                <a:solidFill>
                  <a:schemeClr val="accent3">
                    <a:lumMod val="50000"/>
                  </a:schemeClr>
                </a:solidFill>
              </a:rPr>
            </a:br>
            <a:r>
              <a:rPr lang="en-GB" sz="2400" dirty="0">
                <a:solidFill>
                  <a:schemeClr val="accent3">
                    <a:lumMod val="50000"/>
                  </a:schemeClr>
                </a:solidFill>
              </a:rPr>
              <a:t>What do you like about this one?</a:t>
            </a:r>
          </a:p>
          <a:p>
            <a:pPr marL="0" indent="0">
              <a:buFont typeface="Arial" panose="020B0604020202020204" pitchFamily="34" charset="0"/>
              <a:buNone/>
            </a:pPr>
            <a:endParaRPr lang="en-US" sz="2200" dirty="0"/>
          </a:p>
        </p:txBody>
      </p:sp>
    </p:spTree>
    <p:extLst>
      <p:ext uri="{BB962C8B-B14F-4D97-AF65-F5344CB8AC3E}">
        <p14:creationId xmlns:p14="http://schemas.microsoft.com/office/powerpoint/2010/main" val="590826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EE19-3DA1-4124-96BF-661648DCFA8B}"/>
              </a:ext>
            </a:extLst>
          </p:cNvPr>
          <p:cNvSpPr>
            <a:spLocks noGrp="1"/>
          </p:cNvSpPr>
          <p:nvPr>
            <p:ph type="title"/>
          </p:nvPr>
        </p:nvSpPr>
        <p:spPr>
          <a:xfrm>
            <a:off x="127000" y="4351751"/>
            <a:ext cx="3035300" cy="1491927"/>
          </a:xfrm>
        </p:spPr>
        <p:txBody>
          <a:bodyPr anchor="t">
            <a:normAutofit/>
          </a:bodyPr>
          <a:lstStyle/>
          <a:p>
            <a:r>
              <a:rPr lang="en-GB" sz="3700" dirty="0">
                <a:solidFill>
                  <a:schemeClr val="tx2"/>
                </a:solidFill>
              </a:rPr>
              <a:t>3 artworks of the Shahadah</a:t>
            </a:r>
          </a:p>
        </p:txBody>
      </p:sp>
      <p:graphicFrame>
        <p:nvGraphicFramePr>
          <p:cNvPr id="19" name="Content Placeholder 16">
            <a:extLst>
              <a:ext uri="{FF2B5EF4-FFF2-40B4-BE49-F238E27FC236}">
                <a16:creationId xmlns:a16="http://schemas.microsoft.com/office/drawing/2014/main" id="{199AFB50-397A-288F-0AC4-CDEB6A81592A}"/>
              </a:ext>
            </a:extLst>
          </p:cNvPr>
          <p:cNvGraphicFramePr>
            <a:graphicFrameLocks noGrp="1"/>
          </p:cNvGraphicFramePr>
          <p:nvPr>
            <p:ph idx="1"/>
            <p:extLst>
              <p:ext uri="{D42A27DB-BD31-4B8C-83A1-F6EECF244321}">
                <p14:modId xmlns:p14="http://schemas.microsoft.com/office/powerpoint/2010/main" val="4176393167"/>
              </p:ext>
            </p:extLst>
          </p:nvPr>
        </p:nvGraphicFramePr>
        <p:xfrm>
          <a:off x="2819400" y="4455268"/>
          <a:ext cx="9019162" cy="2199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picture containing text, graffiti&#10;&#10;Description automatically generated">
            <a:extLst>
              <a:ext uri="{FF2B5EF4-FFF2-40B4-BE49-F238E27FC236}">
                <a16:creationId xmlns:a16="http://schemas.microsoft.com/office/drawing/2014/main" id="{E65481EB-9585-4E61-A088-13762024043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5" b="-5"/>
          <a:stretch/>
        </p:blipFill>
        <p:spPr>
          <a:xfrm>
            <a:off x="20" y="9"/>
            <a:ext cx="4106530" cy="4226293"/>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9" name="Picture 8" descr="Text&#10;&#10;Description automatically generated with low confidence">
            <a:extLst>
              <a:ext uri="{FF2B5EF4-FFF2-40B4-BE49-F238E27FC236}">
                <a16:creationId xmlns:a16="http://schemas.microsoft.com/office/drawing/2014/main" id="{69F51677-362D-4752-8F49-84DF6F256D2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207298" y="-1"/>
            <a:ext cx="3984702" cy="4209613"/>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pic>
        <p:nvPicPr>
          <p:cNvPr id="3" name="Content Placeholder 3" descr="A picture containing text, graffiti&#10;&#10;Description automatically generated">
            <a:extLst>
              <a:ext uri="{FF2B5EF4-FFF2-40B4-BE49-F238E27FC236}">
                <a16:creationId xmlns:a16="http://schemas.microsoft.com/office/drawing/2014/main" id="{70C56092-0F74-8499-DBD2-333A4481EE5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01663" y="0"/>
            <a:ext cx="3788674" cy="41371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3593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smiling for the camera&#10;&#10;Description automatically generated with medium confidence">
            <a:extLst>
              <a:ext uri="{FF2B5EF4-FFF2-40B4-BE49-F238E27FC236}">
                <a16:creationId xmlns:a16="http://schemas.microsoft.com/office/drawing/2014/main" id="{62CDCD0E-3BF8-4AD2-A1A9-00AE9809058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7" name="TextBox 6">
            <a:extLst>
              <a:ext uri="{FF2B5EF4-FFF2-40B4-BE49-F238E27FC236}">
                <a16:creationId xmlns:a16="http://schemas.microsoft.com/office/drawing/2014/main" id="{E48544A2-5644-4372-AF01-000C215C242B}"/>
              </a:ext>
            </a:extLst>
          </p:cNvPr>
          <p:cNvSpPr txBox="1"/>
          <p:nvPr/>
        </p:nvSpPr>
        <p:spPr>
          <a:xfrm>
            <a:off x="5702300" y="457200"/>
            <a:ext cx="6172199" cy="6248400"/>
          </a:xfrm>
          <a:prstGeom prst="rect">
            <a:avLst/>
          </a:prstGeom>
        </p:spPr>
        <p:txBody>
          <a:bodyPr vert="horz" lIns="91440" tIns="45720" rIns="91440" bIns="45720" rtlCol="0" anchor="t">
            <a:noAutofit/>
          </a:bodyPr>
          <a:lstStyle/>
          <a:p>
            <a:pPr indent="-228600">
              <a:lnSpc>
                <a:spcPct val="90000"/>
              </a:lnSpc>
              <a:spcAft>
                <a:spcPts val="800"/>
              </a:spcAft>
              <a:buFont typeface="Arial" panose="020B0604020202020204" pitchFamily="34" charset="0"/>
              <a:buChar char="•"/>
            </a:pPr>
            <a:r>
              <a:rPr lang="en-US" sz="2400" dirty="0"/>
              <a:t>“Calligraphy is a place of rest for my soul.” </a:t>
            </a:r>
          </a:p>
          <a:p>
            <a:pPr indent="-228600">
              <a:lnSpc>
                <a:spcPct val="90000"/>
              </a:lnSpc>
              <a:spcAft>
                <a:spcPts val="800"/>
              </a:spcAft>
              <a:buFont typeface="Arial" panose="020B0604020202020204" pitchFamily="34" charset="0"/>
              <a:buChar char="•"/>
            </a:pPr>
            <a:r>
              <a:rPr lang="en-US" sz="2400" dirty="0"/>
              <a:t>“I have two jobs, or let's say two passions.</a:t>
            </a:r>
          </a:p>
          <a:p>
            <a:pPr indent="-228600">
              <a:lnSpc>
                <a:spcPct val="90000"/>
              </a:lnSpc>
              <a:spcAft>
                <a:spcPts val="800"/>
              </a:spcAft>
              <a:buFont typeface="Arial" panose="020B0604020202020204" pitchFamily="34" charset="0"/>
              <a:buChar char="•"/>
            </a:pPr>
            <a:r>
              <a:rPr lang="en-US" sz="2400" dirty="0"/>
              <a:t>My first job is to intervene with people, groups and communities in order to reduce the tensions, violence and crises they may go through, and to enable them to find new responses to their difficulties and challenges. </a:t>
            </a:r>
          </a:p>
          <a:p>
            <a:pPr indent="-228600">
              <a:lnSpc>
                <a:spcPct val="90000"/>
              </a:lnSpc>
              <a:spcAft>
                <a:spcPts val="800"/>
              </a:spcAft>
              <a:buFont typeface="Arial" panose="020B0604020202020204" pitchFamily="34" charset="0"/>
              <a:buChar char="•"/>
            </a:pPr>
            <a:r>
              <a:rPr lang="en-US" sz="2400" dirty="0"/>
              <a:t>And my second is Islamic calligraphy, a place of rest for the soul, of peace and of relationship to the Divine, to the beautiful, to the harmonious. In the history of Arabic and Islamic calligraphy, this double exercise, between a profession, a specific social function and the practice of calligraphy, is very common.</a:t>
            </a:r>
          </a:p>
          <a:p>
            <a:pPr indent="-228600">
              <a:lnSpc>
                <a:spcPct val="90000"/>
              </a:lnSpc>
              <a:spcAft>
                <a:spcPts val="800"/>
              </a:spcAft>
              <a:buFont typeface="Arial" panose="020B0604020202020204" pitchFamily="34" charset="0"/>
              <a:buChar char="•"/>
            </a:pPr>
            <a:r>
              <a:rPr lang="en-US" sz="2400" b="1" dirty="0">
                <a:solidFill>
                  <a:schemeClr val="tx2"/>
                </a:solidFill>
              </a:rPr>
              <a:t>How does Ali see the link between his spiritual art and his work in helping people to reduce tensions, violence and prejudices?</a:t>
            </a:r>
            <a:endParaRPr lang="en-US" sz="2400" dirty="0">
              <a:solidFill>
                <a:schemeClr val="tx2"/>
              </a:solidFill>
              <a:effectLst/>
            </a:endParaRPr>
          </a:p>
        </p:txBody>
      </p:sp>
    </p:spTree>
    <p:extLst>
      <p:ext uri="{BB962C8B-B14F-4D97-AF65-F5344CB8AC3E}">
        <p14:creationId xmlns:p14="http://schemas.microsoft.com/office/powerpoint/2010/main" val="107465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EE19-3DA1-4124-96BF-661648DCFA8B}"/>
              </a:ext>
            </a:extLst>
          </p:cNvPr>
          <p:cNvSpPr>
            <a:spLocks noGrp="1"/>
          </p:cNvSpPr>
          <p:nvPr>
            <p:ph type="title"/>
          </p:nvPr>
        </p:nvSpPr>
        <p:spPr>
          <a:xfrm>
            <a:off x="952500" y="450509"/>
            <a:ext cx="4497324" cy="1099820"/>
          </a:xfrm>
        </p:spPr>
        <p:txBody>
          <a:bodyPr anchor="b">
            <a:normAutofit/>
          </a:bodyPr>
          <a:lstStyle/>
          <a:p>
            <a:r>
              <a:rPr lang="en-GB" sz="5400" dirty="0" err="1"/>
              <a:t>Noms</a:t>
            </a:r>
            <a:r>
              <a:rPr lang="en-GB" sz="5400" dirty="0"/>
              <a:t> </a:t>
            </a:r>
            <a:r>
              <a:rPr lang="en-GB" sz="5400" dirty="0" err="1"/>
              <a:t>d’Allah</a:t>
            </a:r>
            <a:endParaRPr lang="en-GB" sz="5400" dirty="0"/>
          </a:p>
        </p:txBody>
      </p:sp>
      <p:pic>
        <p:nvPicPr>
          <p:cNvPr id="4" name="Content Placeholder 3" descr="A picture containing text, fabric&#10;&#10;Description automatically generated">
            <a:extLst>
              <a:ext uri="{FF2B5EF4-FFF2-40B4-BE49-F238E27FC236}">
                <a16:creationId xmlns:a16="http://schemas.microsoft.com/office/drawing/2014/main" id="{025FE2E9-29D8-4818-8CA8-118DE795FBB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025268" y="177023"/>
            <a:ext cx="4835762" cy="6456639"/>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1FD7CE5-5D8C-4652-AFC5-22B0DA837E7D}"/>
              </a:ext>
            </a:extLst>
          </p:cNvPr>
          <p:cNvSpPr txBox="1"/>
          <p:nvPr/>
        </p:nvSpPr>
        <p:spPr>
          <a:xfrm>
            <a:off x="620440" y="1684144"/>
            <a:ext cx="6070291" cy="3785652"/>
          </a:xfrm>
          <a:prstGeom prst="rect">
            <a:avLst/>
          </a:prstGeom>
          <a:noFill/>
        </p:spPr>
        <p:txBody>
          <a:bodyPr wrap="square" rtlCol="0">
            <a:spAutoFit/>
          </a:bodyPr>
          <a:lstStyle/>
          <a:p>
            <a:r>
              <a:rPr lang="en-GB" sz="2000" dirty="0"/>
              <a:t>This work shows a large number of the Names of Allah in Arabic on a single canvas. </a:t>
            </a:r>
          </a:p>
          <a:p>
            <a:r>
              <a:rPr lang="en-GB" sz="2000" dirty="0"/>
              <a:t>The names are important partly because Muslims have rules for their art:</a:t>
            </a:r>
          </a:p>
          <a:p>
            <a:r>
              <a:rPr lang="en-GB" sz="2000" dirty="0"/>
              <a:t>Never draw God because no one could ever show his divine splendour in mere paint, ink and paper.</a:t>
            </a:r>
          </a:p>
          <a:p>
            <a:r>
              <a:rPr lang="en-GB" sz="2000" dirty="0"/>
              <a:t>Don’t draw the Prophet either.</a:t>
            </a:r>
          </a:p>
          <a:p>
            <a:r>
              <a:rPr lang="en-GB" sz="2000" dirty="0"/>
              <a:t>Some Muslims don’t draw the companions of the prophet. </a:t>
            </a:r>
          </a:p>
          <a:p>
            <a:r>
              <a:rPr lang="en-GB" sz="2000" dirty="0"/>
              <a:t>So Islamic art often uses letters, natural world motifs </a:t>
            </a:r>
            <a:br>
              <a:rPr lang="en-GB" sz="2000" dirty="0"/>
            </a:br>
            <a:r>
              <a:rPr lang="en-GB" sz="2000" dirty="0"/>
              <a:t>like leaves, patterns and colours – but not often </a:t>
            </a:r>
            <a:br>
              <a:rPr lang="en-GB" sz="2000" dirty="0"/>
            </a:br>
            <a:r>
              <a:rPr lang="en-GB" sz="2000" dirty="0"/>
              <a:t>figurative drawing. </a:t>
            </a:r>
            <a:br>
              <a:rPr lang="en-GB" sz="2000" dirty="0"/>
            </a:br>
            <a:r>
              <a:rPr lang="en-GB" sz="2000" dirty="0"/>
              <a:t>Note what Ali says about the power of art. </a:t>
            </a:r>
          </a:p>
        </p:txBody>
      </p:sp>
    </p:spTree>
    <p:extLst>
      <p:ext uri="{BB962C8B-B14F-4D97-AF65-F5344CB8AC3E}">
        <p14:creationId xmlns:p14="http://schemas.microsoft.com/office/powerpoint/2010/main" val="334390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8544A2-5644-4372-AF01-000C215C242B}"/>
              </a:ext>
            </a:extLst>
          </p:cNvPr>
          <p:cNvSpPr txBox="1"/>
          <p:nvPr/>
        </p:nvSpPr>
        <p:spPr>
          <a:xfrm>
            <a:off x="762000" y="583660"/>
            <a:ext cx="5609220" cy="5666138"/>
          </a:xfrm>
          <a:prstGeom prst="rect">
            <a:avLst/>
          </a:prstGeom>
        </p:spPr>
        <p:txBody>
          <a:bodyPr vert="horz" lIns="91440" tIns="45720" rIns="91440" bIns="45720" rtlCol="0" anchor="t">
            <a:noAutofit/>
          </a:bodyPr>
          <a:lstStyle/>
          <a:p>
            <a:pPr>
              <a:lnSpc>
                <a:spcPct val="90000"/>
              </a:lnSpc>
              <a:spcAft>
                <a:spcPts val="800"/>
              </a:spcAft>
            </a:pPr>
            <a:r>
              <a:rPr lang="en-GB" sz="2000" dirty="0"/>
              <a:t>“I was educated in artistic practices by school and youth structures, but also by my parents who took me with my brother and sister to museums when we visited family in Paris. </a:t>
            </a:r>
          </a:p>
          <a:p>
            <a:pPr>
              <a:lnSpc>
                <a:spcPct val="90000"/>
              </a:lnSpc>
              <a:spcAft>
                <a:spcPts val="800"/>
              </a:spcAft>
            </a:pPr>
            <a:r>
              <a:rPr lang="en-GB" sz="2000" dirty="0"/>
              <a:t>My father drew. He painted canvases that my mother and sister collected. And even though I had never seen him paint, today I really understand what it gave him and what he expressed in it. There is a truth in painting and all the more so in calligraphy, the geometry of the soul expressed by the body.</a:t>
            </a:r>
          </a:p>
          <a:p>
            <a:pPr>
              <a:lnSpc>
                <a:spcPct val="90000"/>
              </a:lnSpc>
              <a:spcAft>
                <a:spcPts val="800"/>
              </a:spcAft>
            </a:pPr>
            <a:r>
              <a:rPr lang="en-GB" sz="2000" dirty="0"/>
              <a:t>As a teenager and young adult, I grew up and have been very active in urban cultures, starting with tag, graffiti, dance and then more fully rap. There is in these practices a vital energy which is expressed with force. These are the practices that have been my main artistic school.”</a:t>
            </a:r>
          </a:p>
          <a:p>
            <a:pPr>
              <a:lnSpc>
                <a:spcPct val="90000"/>
              </a:lnSpc>
              <a:spcAft>
                <a:spcPts val="800"/>
              </a:spcAft>
            </a:pPr>
            <a:r>
              <a:rPr lang="en-US" sz="2000" b="1" dirty="0">
                <a:solidFill>
                  <a:schemeClr val="accent6">
                    <a:lumMod val="75000"/>
                  </a:schemeClr>
                </a:solidFill>
              </a:rPr>
              <a:t>How can you see these influences in Ali’s work? </a:t>
            </a:r>
            <a:br>
              <a:rPr lang="en-US" sz="2000" b="1" dirty="0">
                <a:solidFill>
                  <a:schemeClr val="accent6">
                    <a:lumMod val="75000"/>
                  </a:schemeClr>
                </a:solidFill>
              </a:rPr>
            </a:br>
            <a:r>
              <a:rPr lang="en-US" sz="2000" b="1" dirty="0">
                <a:solidFill>
                  <a:schemeClr val="accent6">
                    <a:lumMod val="75000"/>
                  </a:schemeClr>
                </a:solidFill>
              </a:rPr>
              <a:t>Can you see ‘the soul expressed’? ‘Vital energy? What else do you see?</a:t>
            </a:r>
          </a:p>
          <a:p>
            <a:pPr>
              <a:lnSpc>
                <a:spcPct val="90000"/>
              </a:lnSpc>
              <a:spcAft>
                <a:spcPts val="800"/>
              </a:spcAft>
            </a:pPr>
            <a:endParaRPr lang="en-US" sz="1600" dirty="0">
              <a:solidFill>
                <a:schemeClr val="accent4"/>
              </a:solidFill>
              <a:effectLst/>
            </a:endParaRPr>
          </a:p>
        </p:txBody>
      </p:sp>
      <p:pic>
        <p:nvPicPr>
          <p:cNvPr id="5" name="Content Placeholder 4" descr="A person smiling for the camera&#10;&#10;Description automatically generated with medium confidence">
            <a:extLst>
              <a:ext uri="{FF2B5EF4-FFF2-40B4-BE49-F238E27FC236}">
                <a16:creationId xmlns:a16="http://schemas.microsoft.com/office/drawing/2014/main" id="{62CDCD0E-3BF8-4AD2-A1A9-00AE9809058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74293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low confidence">
            <a:extLst>
              <a:ext uri="{FF2B5EF4-FFF2-40B4-BE49-F238E27FC236}">
                <a16:creationId xmlns:a16="http://schemas.microsoft.com/office/drawing/2014/main" id="{69F51677-362D-4752-8F49-84DF6F256D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a:off x="20" y="10"/>
            <a:ext cx="2970445" cy="3383269"/>
          </a:xfrm>
          <a:prstGeom prst="rect">
            <a:avLst/>
          </a:prstGeom>
        </p:spPr>
      </p:pic>
      <p:pic>
        <p:nvPicPr>
          <p:cNvPr id="5" name="Content Placeholder 4" descr="A picture containing text, graffiti&#10;&#10;Description automatically generated">
            <a:extLst>
              <a:ext uri="{FF2B5EF4-FFF2-40B4-BE49-F238E27FC236}">
                <a16:creationId xmlns:a16="http://schemas.microsoft.com/office/drawing/2014/main" id="{F3DE423E-8022-4796-8562-5439C155A9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2"/>
          <a:stretch/>
        </p:blipFill>
        <p:spPr>
          <a:xfrm>
            <a:off x="3072956" y="10"/>
            <a:ext cx="2970465" cy="3383268"/>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8B4FC894-BEEE-4397-A9EB-18795DEA46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45909" y="10"/>
            <a:ext cx="2971800" cy="3383268"/>
          </a:xfrm>
          <a:prstGeom prst="rect">
            <a:avLst/>
          </a:prstGeom>
        </p:spPr>
      </p:pic>
      <p:pic>
        <p:nvPicPr>
          <p:cNvPr id="11" name="Picture 10" descr="A picture containing text, fabric&#10;&#10;Description automatically generated">
            <a:extLst>
              <a:ext uri="{FF2B5EF4-FFF2-40B4-BE49-F238E27FC236}">
                <a16:creationId xmlns:a16="http://schemas.microsoft.com/office/drawing/2014/main" id="{477467B1-74DA-4C17-A6E8-67E295D2D7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20200" y="10"/>
            <a:ext cx="2971800" cy="3383268"/>
          </a:xfrm>
          <a:prstGeom prst="rect">
            <a:avLst/>
          </a:prstGeom>
        </p:spPr>
      </p:pic>
      <p:pic>
        <p:nvPicPr>
          <p:cNvPr id="7" name="Picture 6" descr="A picture containing text, graffiti&#10;&#10;Description automatically generated">
            <a:extLst>
              <a:ext uri="{FF2B5EF4-FFF2-40B4-BE49-F238E27FC236}">
                <a16:creationId xmlns:a16="http://schemas.microsoft.com/office/drawing/2014/main" id="{E65481EB-9585-4E61-A088-1376202404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168" r="3125"/>
          <a:stretch>
            <a:fillRect/>
          </a:stretch>
        </p:blipFill>
        <p:spPr>
          <a:xfrm>
            <a:off x="0" y="3429000"/>
            <a:ext cx="6000751" cy="3383280"/>
          </a:xfrm>
          <a:prstGeom prst="rect">
            <a:avLst/>
          </a:prstGeom>
        </p:spPr>
      </p:pic>
      <p:sp>
        <p:nvSpPr>
          <p:cNvPr id="2" name="Title 1">
            <a:extLst>
              <a:ext uri="{FF2B5EF4-FFF2-40B4-BE49-F238E27FC236}">
                <a16:creationId xmlns:a16="http://schemas.microsoft.com/office/drawing/2014/main" id="{671CEE19-3DA1-4124-96BF-661648DCFA8B}"/>
              </a:ext>
            </a:extLst>
          </p:cNvPr>
          <p:cNvSpPr>
            <a:spLocks noGrp="1"/>
          </p:cNvSpPr>
          <p:nvPr>
            <p:ph type="title"/>
          </p:nvPr>
        </p:nvSpPr>
        <p:spPr>
          <a:xfrm>
            <a:off x="6145910" y="3799272"/>
            <a:ext cx="5696685" cy="637124"/>
          </a:xfrm>
        </p:spPr>
        <p:txBody>
          <a:bodyPr>
            <a:normAutofit fontScale="90000"/>
          </a:bodyPr>
          <a:lstStyle/>
          <a:p>
            <a:r>
              <a:rPr lang="en-GB" sz="4000" dirty="0">
                <a:solidFill>
                  <a:schemeClr val="tx2"/>
                </a:solidFill>
              </a:rPr>
              <a:t>The Islamic Art of Ali Caligraff</a:t>
            </a:r>
          </a:p>
        </p:txBody>
      </p:sp>
      <p:sp>
        <p:nvSpPr>
          <p:cNvPr id="17" name="Content Placeholder 16">
            <a:extLst>
              <a:ext uri="{FF2B5EF4-FFF2-40B4-BE49-F238E27FC236}">
                <a16:creationId xmlns:a16="http://schemas.microsoft.com/office/drawing/2014/main" id="{FD29829A-4F07-5FA3-E33B-8EADAA496B57}"/>
              </a:ext>
            </a:extLst>
          </p:cNvPr>
          <p:cNvSpPr>
            <a:spLocks noGrp="1"/>
          </p:cNvSpPr>
          <p:nvPr>
            <p:ph idx="1"/>
          </p:nvPr>
        </p:nvSpPr>
        <p:spPr>
          <a:xfrm>
            <a:off x="6145909" y="4436396"/>
            <a:ext cx="5855590" cy="2129504"/>
          </a:xfrm>
        </p:spPr>
        <p:txBody>
          <a:bodyPr>
            <a:normAutofit/>
          </a:bodyPr>
          <a:lstStyle/>
          <a:p>
            <a:r>
              <a:rPr lang="en-US" sz="2800" dirty="0">
                <a:solidFill>
                  <a:schemeClr val="tx2"/>
                </a:solidFill>
              </a:rPr>
              <a:t>Which is your </a:t>
            </a:r>
            <a:r>
              <a:rPr lang="en-US" sz="2800" dirty="0" err="1">
                <a:solidFill>
                  <a:schemeClr val="tx2"/>
                </a:solidFill>
              </a:rPr>
              <a:t>favourite</a:t>
            </a:r>
            <a:r>
              <a:rPr lang="en-US" sz="2800" dirty="0">
                <a:solidFill>
                  <a:schemeClr val="tx2"/>
                </a:solidFill>
              </a:rPr>
              <a:t> piece and why?</a:t>
            </a:r>
          </a:p>
          <a:p>
            <a:r>
              <a:rPr lang="en-US" sz="2800" dirty="0">
                <a:solidFill>
                  <a:schemeClr val="tx2"/>
                </a:solidFill>
              </a:rPr>
              <a:t>What have you learned from this presentation – about Islam, about art and about ideas of God?</a:t>
            </a:r>
          </a:p>
        </p:txBody>
      </p:sp>
    </p:spTree>
    <p:extLst>
      <p:ext uri="{BB962C8B-B14F-4D97-AF65-F5344CB8AC3E}">
        <p14:creationId xmlns:p14="http://schemas.microsoft.com/office/powerpoint/2010/main" val="1942223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EE19-3DA1-4124-96BF-661648DCFA8B}"/>
              </a:ext>
            </a:extLst>
          </p:cNvPr>
          <p:cNvSpPr>
            <a:spLocks noGrp="1"/>
          </p:cNvSpPr>
          <p:nvPr>
            <p:ph type="title"/>
          </p:nvPr>
        </p:nvSpPr>
        <p:spPr>
          <a:xfrm>
            <a:off x="696427" y="592919"/>
            <a:ext cx="3941121" cy="1386733"/>
          </a:xfrm>
        </p:spPr>
        <p:txBody>
          <a:bodyPr>
            <a:normAutofit fontScale="90000"/>
          </a:bodyPr>
          <a:lstStyle/>
          <a:p>
            <a:r>
              <a:rPr lang="en-GB" sz="4800" dirty="0">
                <a:solidFill>
                  <a:schemeClr val="tx2"/>
                </a:solidFill>
              </a:rPr>
              <a:t>The Islamic Art of Ali Caligraff: Task</a:t>
            </a:r>
          </a:p>
        </p:txBody>
      </p:sp>
      <p:sp>
        <p:nvSpPr>
          <p:cNvPr id="17" name="Content Placeholder 16">
            <a:extLst>
              <a:ext uri="{FF2B5EF4-FFF2-40B4-BE49-F238E27FC236}">
                <a16:creationId xmlns:a16="http://schemas.microsoft.com/office/drawing/2014/main" id="{FD29829A-4F07-5FA3-E33B-8EADAA496B57}"/>
              </a:ext>
            </a:extLst>
          </p:cNvPr>
          <p:cNvSpPr>
            <a:spLocks noGrp="1"/>
          </p:cNvSpPr>
          <p:nvPr>
            <p:ph idx="1"/>
          </p:nvPr>
        </p:nvSpPr>
        <p:spPr>
          <a:xfrm>
            <a:off x="5092700" y="2426918"/>
            <a:ext cx="4318000" cy="4109362"/>
          </a:xfrm>
        </p:spPr>
        <p:txBody>
          <a:bodyPr anchor="ctr">
            <a:normAutofit/>
          </a:bodyPr>
          <a:lstStyle/>
          <a:p>
            <a:pPr marL="0" indent="0">
              <a:buNone/>
            </a:pPr>
            <a:r>
              <a:rPr lang="en-US" sz="2000" b="1" dirty="0">
                <a:solidFill>
                  <a:schemeClr val="tx2"/>
                </a:solidFill>
              </a:rPr>
              <a:t>Discuss, then write:</a:t>
            </a:r>
          </a:p>
          <a:p>
            <a:pPr marL="457200" indent="-457200">
              <a:buAutoNum type="alphaUcPeriod"/>
            </a:pPr>
            <a:r>
              <a:rPr lang="en-US" sz="2000" b="1" dirty="0">
                <a:solidFill>
                  <a:schemeClr val="tx2"/>
                </a:solidFill>
              </a:rPr>
              <a:t>Select two of the 5 artworks you have been exploring and write a paragraph about each to explain its Islamic meanings and your ideas about it.</a:t>
            </a:r>
          </a:p>
          <a:p>
            <a:pPr marL="457200" indent="-457200">
              <a:buAutoNum type="alphaUcPeriod"/>
            </a:pPr>
            <a:r>
              <a:rPr lang="en-US" sz="2000" b="1" dirty="0">
                <a:solidFill>
                  <a:schemeClr val="tx2"/>
                </a:solidFill>
              </a:rPr>
              <a:t>How does Ali’s work express Muslim understandings of God?</a:t>
            </a:r>
          </a:p>
          <a:p>
            <a:pPr marL="457200" indent="-457200">
              <a:buAutoNum type="alphaUcPeriod"/>
            </a:pPr>
            <a:r>
              <a:rPr lang="en-US" sz="2000" b="1" dirty="0">
                <a:solidFill>
                  <a:schemeClr val="tx2"/>
                </a:solidFill>
              </a:rPr>
              <a:t>Using quotes from his interview, explain what Ali says about the value of calligraphy in Islam.</a:t>
            </a:r>
          </a:p>
        </p:txBody>
      </p:sp>
      <p:pic>
        <p:nvPicPr>
          <p:cNvPr id="7" name="Picture 6" descr="A picture containing text, graffiti&#10;&#10;Description automatically generated">
            <a:extLst>
              <a:ext uri="{FF2B5EF4-FFF2-40B4-BE49-F238E27FC236}">
                <a16:creationId xmlns:a16="http://schemas.microsoft.com/office/drawing/2014/main" id="{E65481EB-9585-4E61-A088-13762024043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4968250" y="324472"/>
            <a:ext cx="4556762" cy="2012328"/>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8B4FC894-BEEE-4397-A9EB-18795DEA46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
          <a:stretch/>
        </p:blipFill>
        <p:spPr>
          <a:xfrm>
            <a:off x="9617743" y="333326"/>
            <a:ext cx="2251026" cy="2013766"/>
          </a:xfrm>
          <a:prstGeom prst="rect">
            <a:avLst/>
          </a:prstGeom>
        </p:spPr>
      </p:pic>
      <p:pic>
        <p:nvPicPr>
          <p:cNvPr id="9" name="Picture 8" descr="Text&#10;&#10;Description automatically generated with low confidence">
            <a:extLst>
              <a:ext uri="{FF2B5EF4-FFF2-40B4-BE49-F238E27FC236}">
                <a16:creationId xmlns:a16="http://schemas.microsoft.com/office/drawing/2014/main" id="{69F51677-362D-4752-8F49-84DF6F256D2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0044" y="2429124"/>
            <a:ext cx="4556762" cy="4100764"/>
          </a:xfrm>
          <a:prstGeom prst="rect">
            <a:avLst/>
          </a:prstGeom>
        </p:spPr>
      </p:pic>
      <p:pic>
        <p:nvPicPr>
          <p:cNvPr id="11" name="Picture 10" descr="A picture containing text, fabric&#10;&#10;Description automatically generated">
            <a:extLst>
              <a:ext uri="{FF2B5EF4-FFF2-40B4-BE49-F238E27FC236}">
                <a16:creationId xmlns:a16="http://schemas.microsoft.com/office/drawing/2014/main" id="{477467B1-74DA-4C17-A6E8-67E295D2D7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
          <a:stretch/>
        </p:blipFill>
        <p:spPr>
          <a:xfrm>
            <a:off x="9617746" y="2426918"/>
            <a:ext cx="2251025" cy="1998429"/>
          </a:xfrm>
          <a:prstGeom prst="rect">
            <a:avLst/>
          </a:prstGeom>
        </p:spPr>
      </p:pic>
      <p:pic>
        <p:nvPicPr>
          <p:cNvPr id="5" name="Content Placeholder 4" descr="A picture containing text, graffiti&#10;&#10;Description automatically generated">
            <a:extLst>
              <a:ext uri="{FF2B5EF4-FFF2-40B4-BE49-F238E27FC236}">
                <a16:creationId xmlns:a16="http://schemas.microsoft.com/office/drawing/2014/main" id="{F3DE423E-8022-4796-8562-5439C155A9E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617746" y="4499919"/>
            <a:ext cx="2251024" cy="2036361"/>
          </a:xfrm>
          <a:prstGeom prst="rect">
            <a:avLst/>
          </a:prstGeom>
        </p:spPr>
      </p:pic>
    </p:spTree>
    <p:extLst>
      <p:ext uri="{BB962C8B-B14F-4D97-AF65-F5344CB8AC3E}">
        <p14:creationId xmlns:p14="http://schemas.microsoft.com/office/powerpoint/2010/main" val="4168711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EE19-3DA1-4124-96BF-661648DCFA8B}"/>
              </a:ext>
            </a:extLst>
          </p:cNvPr>
          <p:cNvSpPr>
            <a:spLocks noGrp="1"/>
          </p:cNvSpPr>
          <p:nvPr>
            <p:ph type="title"/>
          </p:nvPr>
        </p:nvSpPr>
        <p:spPr>
          <a:xfrm>
            <a:off x="954590" y="215969"/>
            <a:ext cx="4931429" cy="1384231"/>
          </a:xfrm>
        </p:spPr>
        <p:txBody>
          <a:bodyPr>
            <a:normAutofit fontScale="90000"/>
          </a:bodyPr>
          <a:lstStyle/>
          <a:p>
            <a:r>
              <a:rPr lang="en-GB" sz="3600" dirty="0"/>
              <a:t>The Islamic Art of Ali Caligraff: Get creative yourself</a:t>
            </a:r>
          </a:p>
        </p:txBody>
      </p:sp>
      <p:sp>
        <p:nvSpPr>
          <p:cNvPr id="17" name="Content Placeholder 16">
            <a:extLst>
              <a:ext uri="{FF2B5EF4-FFF2-40B4-BE49-F238E27FC236}">
                <a16:creationId xmlns:a16="http://schemas.microsoft.com/office/drawing/2014/main" id="{FD29829A-4F07-5FA3-E33B-8EADAA496B57}"/>
              </a:ext>
            </a:extLst>
          </p:cNvPr>
          <p:cNvSpPr>
            <a:spLocks noGrp="1"/>
          </p:cNvSpPr>
          <p:nvPr>
            <p:ph idx="1"/>
          </p:nvPr>
        </p:nvSpPr>
        <p:spPr>
          <a:xfrm>
            <a:off x="954590" y="1600200"/>
            <a:ext cx="4642419" cy="3169336"/>
          </a:xfrm>
        </p:spPr>
        <p:txBody>
          <a:bodyPr anchor="t">
            <a:normAutofit/>
          </a:bodyPr>
          <a:lstStyle/>
          <a:p>
            <a:pPr marL="0" indent="0">
              <a:buNone/>
            </a:pPr>
            <a:r>
              <a:rPr lang="en-US" sz="2000" b="1" dirty="0">
                <a:solidFill>
                  <a:schemeClr val="accent6">
                    <a:lumMod val="75000"/>
                  </a:schemeClr>
                </a:solidFill>
              </a:rPr>
              <a:t>Take a key sentence or text from Islam – </a:t>
            </a:r>
            <a:br>
              <a:rPr lang="en-US" sz="2000" b="1" dirty="0">
                <a:solidFill>
                  <a:schemeClr val="accent6">
                    <a:lumMod val="75000"/>
                  </a:schemeClr>
                </a:solidFill>
              </a:rPr>
            </a:br>
            <a:r>
              <a:rPr lang="en-US" sz="2000" b="1" dirty="0">
                <a:solidFill>
                  <a:schemeClr val="accent6">
                    <a:lumMod val="75000"/>
                  </a:schemeClr>
                </a:solidFill>
              </a:rPr>
              <a:t>or from another spiritual source.</a:t>
            </a:r>
          </a:p>
          <a:p>
            <a:pPr marL="0" indent="0">
              <a:buNone/>
            </a:pPr>
            <a:r>
              <a:rPr lang="en-US" sz="2000" b="1" dirty="0">
                <a:solidFill>
                  <a:schemeClr val="accent6">
                    <a:lumMod val="75000"/>
                  </a:schemeClr>
                </a:solidFill>
              </a:rPr>
              <a:t>Use English letters, not Arabic.</a:t>
            </a:r>
          </a:p>
          <a:p>
            <a:pPr marL="0" indent="0">
              <a:buNone/>
            </a:pPr>
            <a:r>
              <a:rPr lang="en-US" sz="2000" b="1" dirty="0">
                <a:solidFill>
                  <a:schemeClr val="accent6">
                    <a:lumMod val="75000"/>
                  </a:schemeClr>
                </a:solidFill>
              </a:rPr>
              <a:t>Create your own calligraphic expression of the text you chose.</a:t>
            </a:r>
          </a:p>
          <a:p>
            <a:pPr marL="0" indent="0">
              <a:buNone/>
            </a:pPr>
            <a:r>
              <a:rPr lang="en-US" sz="2000" b="1" dirty="0">
                <a:solidFill>
                  <a:schemeClr val="accent6">
                    <a:lumMod val="75000"/>
                  </a:schemeClr>
                </a:solidFill>
              </a:rPr>
              <a:t>Select </a:t>
            </a:r>
            <a:r>
              <a:rPr lang="en-US" sz="2000" b="1" dirty="0" err="1">
                <a:solidFill>
                  <a:schemeClr val="accent6">
                    <a:lumMod val="75000"/>
                  </a:schemeClr>
                </a:solidFill>
              </a:rPr>
              <a:t>colours</a:t>
            </a:r>
            <a:r>
              <a:rPr lang="en-US" sz="2000" b="1" dirty="0">
                <a:solidFill>
                  <a:schemeClr val="accent6">
                    <a:lumMod val="75000"/>
                  </a:schemeClr>
                </a:solidFill>
              </a:rPr>
              <a:t>, patterning and ways of shaping the letters carefully – sketch in pencil first, then move to your final piece.</a:t>
            </a:r>
          </a:p>
        </p:txBody>
      </p:sp>
      <p:pic>
        <p:nvPicPr>
          <p:cNvPr id="5" name="Content Placeholder 4" descr="A picture containing text, graffiti&#10;&#10;Description automatically generated">
            <a:extLst>
              <a:ext uri="{FF2B5EF4-FFF2-40B4-BE49-F238E27FC236}">
                <a16:creationId xmlns:a16="http://schemas.microsoft.com/office/drawing/2014/main" id="{F3DE423E-8022-4796-8562-5439C155A9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2"/>
          <a:stretch/>
        </p:blipFill>
        <p:spPr>
          <a:xfrm>
            <a:off x="5913668" y="662371"/>
            <a:ext cx="2337307" cy="2337307"/>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9" name="Picture 8" descr="Text&#10;&#10;Description automatically generated with low confidence">
            <a:extLst>
              <a:ext uri="{FF2B5EF4-FFF2-40B4-BE49-F238E27FC236}">
                <a16:creationId xmlns:a16="http://schemas.microsoft.com/office/drawing/2014/main" id="{69F51677-362D-4752-8F49-84DF6F256D2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30504" y="3276783"/>
            <a:ext cx="3178912" cy="3178912"/>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1" name="Picture 10" descr="A picture containing text, fabric&#10;&#10;Description automatically generated">
            <a:extLst>
              <a:ext uri="{FF2B5EF4-FFF2-40B4-BE49-F238E27FC236}">
                <a16:creationId xmlns:a16="http://schemas.microsoft.com/office/drawing/2014/main" id="{477467B1-74DA-4C17-A6E8-67E295D2D7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7" name="Picture 6" descr="A picture containing text, graffiti&#10;&#10;Description automatically generated">
            <a:extLst>
              <a:ext uri="{FF2B5EF4-FFF2-40B4-BE49-F238E27FC236}">
                <a16:creationId xmlns:a16="http://schemas.microsoft.com/office/drawing/2014/main" id="{E65481EB-9585-4E61-A088-1376202404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pic>
        <p:nvPicPr>
          <p:cNvPr id="13" name="Picture 12" descr="A picture containing text&#10;&#10;Description automatically generated">
            <a:extLst>
              <a:ext uri="{FF2B5EF4-FFF2-40B4-BE49-F238E27FC236}">
                <a16:creationId xmlns:a16="http://schemas.microsoft.com/office/drawing/2014/main" id="{8B4FC894-BEEE-4397-A9EB-18795DEA463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4"/>
          <a:stretch/>
        </p:blipFill>
        <p:spPr>
          <a:xfrm>
            <a:off x="8846589" y="3977592"/>
            <a:ext cx="3345411" cy="2869255"/>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3331037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D0E969-8F86-5201-7D78-CE09910ACD09}"/>
            </a:ext>
          </a:extLst>
        </p:cNvPr>
        <p:cNvGrpSpPr/>
        <p:nvPr/>
      </p:nvGrpSpPr>
      <p:grpSpPr>
        <a:xfrm>
          <a:off x="0" y="0"/>
          <a:ext cx="0" cy="0"/>
          <a:chOff x="0" y="0"/>
          <a:chExt cx="0" cy="0"/>
        </a:xfrm>
      </p:grpSpPr>
      <p:pic>
        <p:nvPicPr>
          <p:cNvPr id="4" name="Picture 3" descr="The colorful explosion of powder on a black background">
            <a:extLst>
              <a:ext uri="{FF2B5EF4-FFF2-40B4-BE49-F238E27FC236}">
                <a16:creationId xmlns:a16="http://schemas.microsoft.com/office/drawing/2014/main" id="{0B22A662-CA74-4BB7-70FA-52AD73BA946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00404" y="1"/>
            <a:ext cx="12191999" cy="6857999"/>
          </a:xfrm>
          <a:prstGeom prst="rect">
            <a:avLst/>
          </a:prstGeom>
        </p:spPr>
      </p:pic>
      <p:sp>
        <p:nvSpPr>
          <p:cNvPr id="2" name="Title 1">
            <a:extLst>
              <a:ext uri="{FF2B5EF4-FFF2-40B4-BE49-F238E27FC236}">
                <a16:creationId xmlns:a16="http://schemas.microsoft.com/office/drawing/2014/main" id="{3A117584-F262-C719-9482-BEF1FEBEEC28}"/>
              </a:ext>
            </a:extLst>
          </p:cNvPr>
          <p:cNvSpPr>
            <a:spLocks noGrp="1"/>
          </p:cNvSpPr>
          <p:nvPr>
            <p:ph type="title"/>
          </p:nvPr>
        </p:nvSpPr>
        <p:spPr/>
        <p:txBody>
          <a:bodyPr anchor="t">
            <a:normAutofit fontScale="90000"/>
          </a:bodyPr>
          <a:lstStyle/>
          <a:p>
            <a:r>
              <a:rPr lang="en-GB" sz="6000" dirty="0">
                <a:solidFill>
                  <a:srgbClr val="FFFFFF"/>
                </a:solidFill>
              </a:rPr>
              <a:t>Searching for God</a:t>
            </a:r>
            <a:br>
              <a:rPr lang="en-GB" sz="6000" dirty="0">
                <a:solidFill>
                  <a:srgbClr val="FFFFFF"/>
                </a:solidFill>
              </a:rPr>
            </a:br>
            <a:endParaRPr lang="en-GB" sz="6000" dirty="0">
              <a:solidFill>
                <a:srgbClr val="FFFFFF"/>
              </a:solidFill>
            </a:endParaRPr>
          </a:p>
        </p:txBody>
      </p:sp>
      <p:sp>
        <p:nvSpPr>
          <p:cNvPr id="3" name="Subtitle 2">
            <a:extLst>
              <a:ext uri="{FF2B5EF4-FFF2-40B4-BE49-F238E27FC236}">
                <a16:creationId xmlns:a16="http://schemas.microsoft.com/office/drawing/2014/main" id="{A48E4749-9F72-747B-567E-E6FDB780D53A}"/>
              </a:ext>
            </a:extLst>
          </p:cNvPr>
          <p:cNvSpPr>
            <a:spLocks noGrp="1"/>
          </p:cNvSpPr>
          <p:nvPr>
            <p:ph idx="1"/>
          </p:nvPr>
        </p:nvSpPr>
        <p:spPr>
          <a:xfrm>
            <a:off x="812255" y="2765502"/>
            <a:ext cx="13360945" cy="2642839"/>
          </a:xfrm>
        </p:spPr>
        <p:txBody>
          <a:bodyPr anchor="t">
            <a:normAutofit/>
          </a:bodyPr>
          <a:lstStyle/>
          <a:p>
            <a:r>
              <a:rPr lang="en-GB" sz="2900" dirty="0">
                <a:solidFill>
                  <a:srgbClr val="FFFFFF"/>
                </a:solidFill>
                <a:latin typeface="Abadi" panose="020B0604020104020204" pitchFamily="34" charset="0"/>
              </a:rPr>
              <a:t>How could you compare the inter-faith ideas you have been looking at?</a:t>
            </a:r>
          </a:p>
          <a:p>
            <a:endParaRPr lang="en-GB" sz="2900" dirty="0">
              <a:solidFill>
                <a:srgbClr val="FFFFFF"/>
              </a:solidFill>
              <a:latin typeface="Abadi" panose="020B0604020104020204" pitchFamily="34" charset="0"/>
            </a:endParaRPr>
          </a:p>
          <a:p>
            <a:r>
              <a:rPr lang="en-GB" sz="2900" dirty="0">
                <a:solidFill>
                  <a:srgbClr val="FFFFFF"/>
                </a:solidFill>
                <a:latin typeface="Abadi" panose="020B0604020104020204" pitchFamily="34" charset="0"/>
              </a:rPr>
              <a:t>This is a big question, so it is broken down into some parts on the next slide.</a:t>
            </a:r>
          </a:p>
        </p:txBody>
      </p:sp>
    </p:spTree>
    <p:extLst>
      <p:ext uri="{BB962C8B-B14F-4D97-AF65-F5344CB8AC3E}">
        <p14:creationId xmlns:p14="http://schemas.microsoft.com/office/powerpoint/2010/main" val="10147826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981D0E-2B74-7E74-45F7-FBCB4A9691DF}"/>
            </a:ext>
          </a:extLst>
        </p:cNvPr>
        <p:cNvGrpSpPr/>
        <p:nvPr/>
      </p:nvGrpSpPr>
      <p:grpSpPr>
        <a:xfrm>
          <a:off x="0" y="0"/>
          <a:ext cx="0" cy="0"/>
          <a:chOff x="0" y="0"/>
          <a:chExt cx="0" cy="0"/>
        </a:xfrm>
      </p:grpSpPr>
      <p:pic>
        <p:nvPicPr>
          <p:cNvPr id="4" name="Picture 3" descr="The colorful explosion of powder on a black background">
            <a:extLst>
              <a:ext uri="{FF2B5EF4-FFF2-40B4-BE49-F238E27FC236}">
                <a16:creationId xmlns:a16="http://schemas.microsoft.com/office/drawing/2014/main" id="{209CF662-54AE-CBD0-E49D-202A84A8998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1" y="11"/>
            <a:ext cx="12191979" cy="6857989"/>
          </a:xfrm>
          <a:prstGeom prst="rect">
            <a:avLst/>
          </a:prstGeom>
        </p:spPr>
      </p:pic>
      <p:sp>
        <p:nvSpPr>
          <p:cNvPr id="2" name="Title 1">
            <a:extLst>
              <a:ext uri="{FF2B5EF4-FFF2-40B4-BE49-F238E27FC236}">
                <a16:creationId xmlns:a16="http://schemas.microsoft.com/office/drawing/2014/main" id="{9655C2FD-E86F-5F43-6B3F-31B81CA8D17E}"/>
              </a:ext>
            </a:extLst>
          </p:cNvPr>
          <p:cNvSpPr>
            <a:spLocks noGrp="1"/>
          </p:cNvSpPr>
          <p:nvPr>
            <p:ph type="ctrTitle"/>
          </p:nvPr>
        </p:nvSpPr>
        <p:spPr>
          <a:xfrm>
            <a:off x="640080" y="535016"/>
            <a:ext cx="6128710" cy="3628832"/>
          </a:xfrm>
        </p:spPr>
        <p:txBody>
          <a:bodyPr anchor="t">
            <a:noAutofit/>
          </a:bodyPr>
          <a:lstStyle/>
          <a:p>
            <a:pPr>
              <a:lnSpc>
                <a:spcPct val="90000"/>
              </a:lnSpc>
            </a:pPr>
            <a:r>
              <a:rPr lang="en-GB" sz="2400" dirty="0">
                <a:solidFill>
                  <a:srgbClr val="FFFFFF"/>
                </a:solidFill>
                <a:latin typeface="Abadi" panose="020B0604020104020204" pitchFamily="34" charset="0"/>
              </a:rPr>
              <a:t>Searching for God: Aims for this lesson</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This lesson enables learners to:</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a. find out, and think about how Jewish, Christian, MUSLIM and Hindu artists express some big ideas about God.</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b. develop insight into some common ideas about God from different religions.</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c. consider varied religious teachings about God in depth for themselves.</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d. respond creatively for themselves to some inter-faith art and ideas in RE.</a:t>
            </a:r>
            <a:br>
              <a:rPr lang="en-GB" sz="2400" dirty="0">
                <a:solidFill>
                  <a:srgbClr val="FFFFFF"/>
                </a:solidFill>
                <a:latin typeface="Abadi" panose="020B0604020104020204" pitchFamily="34" charset="0"/>
              </a:rPr>
            </a:br>
            <a:endParaRPr lang="en-GB" sz="2400" dirty="0">
              <a:solidFill>
                <a:srgbClr val="FFFFFF"/>
              </a:solidFill>
              <a:latin typeface="Abadi" panose="020B0604020104020204" pitchFamily="34" charset="0"/>
            </a:endParaRPr>
          </a:p>
        </p:txBody>
      </p:sp>
      <p:sp>
        <p:nvSpPr>
          <p:cNvPr id="3" name="Subtitle 2">
            <a:extLst>
              <a:ext uri="{FF2B5EF4-FFF2-40B4-BE49-F238E27FC236}">
                <a16:creationId xmlns:a16="http://schemas.microsoft.com/office/drawing/2014/main" id="{48FAE643-E27B-3F06-6C48-0283D4AED358}"/>
              </a:ext>
            </a:extLst>
          </p:cNvPr>
          <p:cNvSpPr>
            <a:spLocks noGrp="1"/>
          </p:cNvSpPr>
          <p:nvPr>
            <p:ph type="subTitle" idx="1"/>
          </p:nvPr>
        </p:nvSpPr>
        <p:spPr>
          <a:xfrm>
            <a:off x="483700" y="6166745"/>
            <a:ext cx="7578631" cy="312477"/>
          </a:xfrm>
        </p:spPr>
        <p:txBody>
          <a:bodyPr anchor="t">
            <a:noAutofit/>
          </a:bodyPr>
          <a:lstStyle/>
          <a:p>
            <a:pPr>
              <a:lnSpc>
                <a:spcPct val="120000"/>
              </a:lnSpc>
            </a:pPr>
            <a:r>
              <a:rPr lang="en-GB" sz="1400" dirty="0">
                <a:solidFill>
                  <a:srgbClr val="FFFFFF"/>
                </a:solidFill>
                <a:latin typeface="Abadi" panose="020B0604020104020204" pitchFamily="34" charset="0"/>
              </a:rPr>
              <a:t>RE Lessons which use inspirational art from the exhibition co-curated by ‘The God who Speaks’.</a:t>
            </a:r>
          </a:p>
        </p:txBody>
      </p:sp>
    </p:spTree>
    <p:extLst>
      <p:ext uri="{BB962C8B-B14F-4D97-AF65-F5344CB8AC3E}">
        <p14:creationId xmlns:p14="http://schemas.microsoft.com/office/powerpoint/2010/main" val="23401604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632E-10F1-EA0E-2B8D-954F3B95755C}"/>
              </a:ext>
            </a:extLst>
          </p:cNvPr>
          <p:cNvSpPr>
            <a:spLocks noGrp="1"/>
          </p:cNvSpPr>
          <p:nvPr>
            <p:ph type="title"/>
          </p:nvPr>
        </p:nvSpPr>
        <p:spPr>
          <a:xfrm>
            <a:off x="1024128" y="585216"/>
            <a:ext cx="9720072" cy="870605"/>
          </a:xfrm>
        </p:spPr>
        <p:txBody>
          <a:bodyPr/>
          <a:lstStyle/>
          <a:p>
            <a:r>
              <a:rPr lang="en-GB" dirty="0"/>
              <a:t>Summing up the learning</a:t>
            </a:r>
          </a:p>
        </p:txBody>
      </p:sp>
      <p:graphicFrame>
        <p:nvGraphicFramePr>
          <p:cNvPr id="4" name="Content Placeholder 3">
            <a:extLst>
              <a:ext uri="{FF2B5EF4-FFF2-40B4-BE49-F238E27FC236}">
                <a16:creationId xmlns:a16="http://schemas.microsoft.com/office/drawing/2014/main" id="{40432FFB-44A6-A3BF-6B3F-355FE1344CE0}"/>
              </a:ext>
            </a:extLst>
          </p:cNvPr>
          <p:cNvGraphicFramePr>
            <a:graphicFrameLocks noGrp="1"/>
          </p:cNvGraphicFramePr>
          <p:nvPr>
            <p:ph idx="1"/>
            <p:extLst>
              <p:ext uri="{D42A27DB-BD31-4B8C-83A1-F6EECF244321}">
                <p14:modId xmlns:p14="http://schemas.microsoft.com/office/powerpoint/2010/main" val="885277198"/>
              </p:ext>
            </p:extLst>
          </p:nvPr>
        </p:nvGraphicFramePr>
        <p:xfrm>
          <a:off x="1024128" y="1564105"/>
          <a:ext cx="10622440" cy="4900800"/>
        </p:xfrm>
        <a:graphic>
          <a:graphicData uri="http://schemas.openxmlformats.org/drawingml/2006/table">
            <a:tbl>
              <a:tblPr firstRow="1" firstCol="1" bandRow="1"/>
              <a:tblGrid>
                <a:gridCol w="3896788">
                  <a:extLst>
                    <a:ext uri="{9D8B030D-6E8A-4147-A177-3AD203B41FA5}">
                      <a16:colId xmlns:a16="http://schemas.microsoft.com/office/drawing/2014/main" val="1586752924"/>
                    </a:ext>
                  </a:extLst>
                </a:gridCol>
                <a:gridCol w="6725652">
                  <a:extLst>
                    <a:ext uri="{9D8B030D-6E8A-4147-A177-3AD203B41FA5}">
                      <a16:colId xmlns:a16="http://schemas.microsoft.com/office/drawing/2014/main" val="4040769577"/>
                    </a:ext>
                  </a:extLst>
                </a:gridCol>
              </a:tblGrid>
              <a:tr h="980160">
                <a:tc>
                  <a:txBody>
                    <a:bodyPr/>
                    <a:lstStyle/>
                    <a:p>
                      <a:pPr>
                        <a:lnSpc>
                          <a:spcPct val="107000"/>
                        </a:lnSpc>
                        <a:spcAft>
                          <a:spcPts val="800"/>
                        </a:spcAft>
                        <a:buNone/>
                      </a:pPr>
                      <a:r>
                        <a:rPr lang="en-GB" sz="1800" b="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What’s good about the Synagogue stained glass?</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b="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3476652"/>
                  </a:ext>
                </a:extLst>
              </a:tr>
              <a:tr h="980160">
                <a:tc>
                  <a:txBody>
                    <a:bodyPr/>
                    <a:lstStyle/>
                    <a:p>
                      <a:pPr>
                        <a:lnSpc>
                          <a:spcPct val="107000"/>
                        </a:lnSpc>
                        <a:spcAft>
                          <a:spcPts val="800"/>
                        </a:spcAft>
                        <a:buNone/>
                      </a:pPr>
                      <a:r>
                        <a:rPr lang="en-GB" sz="1800" b="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What’s good about Ali </a:t>
                      </a:r>
                      <a:r>
                        <a:rPr lang="en-GB" sz="1800" b="1" kern="100" dirty="0" err="1">
                          <a:solidFill>
                            <a:srgbClr val="156082"/>
                          </a:solidFill>
                          <a:effectLst/>
                          <a:latin typeface="Aptos" panose="020B0004020202020204" pitchFamily="34" charset="0"/>
                          <a:ea typeface="Aptos" panose="020B0004020202020204" pitchFamily="34" charset="0"/>
                          <a:cs typeface="Times New Roman" panose="02020603050405020304" pitchFamily="18" charset="0"/>
                        </a:rPr>
                        <a:t>Caligraff’s</a:t>
                      </a:r>
                      <a:r>
                        <a:rPr lang="en-GB" sz="1800" b="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Muslim calligraphy?</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b="1" kern="100">
                          <a:solidFill>
                            <a:srgbClr val="156082"/>
                          </a:solidFill>
                          <a:effectLst/>
                          <a:latin typeface="Aptos" panose="020B0004020202020204" pitchFamily="34" charset="0"/>
                          <a:ea typeface="Aptos" panose="020B0004020202020204" pitchFamily="34"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4138813"/>
                  </a:ext>
                </a:extLst>
              </a:tr>
              <a:tr h="980160">
                <a:tc>
                  <a:txBody>
                    <a:bodyPr/>
                    <a:lstStyle/>
                    <a:p>
                      <a:pPr>
                        <a:lnSpc>
                          <a:spcPct val="107000"/>
                        </a:lnSpc>
                        <a:spcAft>
                          <a:spcPts val="800"/>
                        </a:spcAft>
                        <a:buNone/>
                      </a:pPr>
                      <a:r>
                        <a:rPr lang="en-GB" sz="1800" b="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Is it true that you can understand people’s beliefs better from art than from arguments?</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b="1" kern="100">
                          <a:solidFill>
                            <a:srgbClr val="156082"/>
                          </a:solidFill>
                          <a:effectLst/>
                          <a:latin typeface="Aptos" panose="020B0004020202020204" pitchFamily="34" charset="0"/>
                          <a:ea typeface="Aptos" panose="020B0004020202020204" pitchFamily="34"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7098825"/>
                  </a:ext>
                </a:extLst>
              </a:tr>
              <a:tr h="980160">
                <a:tc>
                  <a:txBody>
                    <a:bodyPr/>
                    <a:lstStyle/>
                    <a:p>
                      <a:pPr>
                        <a:lnSpc>
                          <a:spcPct val="107000"/>
                        </a:lnSpc>
                        <a:spcAft>
                          <a:spcPts val="800"/>
                        </a:spcAft>
                        <a:buNone/>
                      </a:pPr>
                      <a:r>
                        <a:rPr lang="en-GB" sz="1800" b="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Do you think atheists’ responses to the artwork might be positive in some ways?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b="1" kern="100">
                          <a:solidFill>
                            <a:srgbClr val="156082"/>
                          </a:solidFill>
                          <a:effectLst/>
                          <a:latin typeface="Aptos" panose="020B0004020202020204" pitchFamily="34" charset="0"/>
                          <a:ea typeface="Aptos" panose="020B0004020202020204" pitchFamily="34"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0397732"/>
                  </a:ext>
                </a:extLst>
              </a:tr>
              <a:tr h="980160">
                <a:tc>
                  <a:txBody>
                    <a:bodyPr/>
                    <a:lstStyle/>
                    <a:p>
                      <a:pPr>
                        <a:lnSpc>
                          <a:spcPct val="107000"/>
                        </a:lnSpc>
                        <a:spcAft>
                          <a:spcPts val="800"/>
                        </a:spcAft>
                        <a:buNone/>
                      </a:pPr>
                      <a:r>
                        <a:rPr lang="en-GB" sz="1800" b="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What is similar between Muslim and Jewish ideas in this art?</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b="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3480541"/>
                  </a:ext>
                </a:extLst>
              </a:tr>
            </a:tbl>
          </a:graphicData>
        </a:graphic>
      </p:graphicFrame>
    </p:spTree>
    <p:extLst>
      <p:ext uri="{BB962C8B-B14F-4D97-AF65-F5344CB8AC3E}">
        <p14:creationId xmlns:p14="http://schemas.microsoft.com/office/powerpoint/2010/main" val="373698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3EC4B-132B-B6F6-17A1-A6E3B0500EC5}"/>
            </a:ext>
          </a:extLst>
        </p:cNvPr>
        <p:cNvGrpSpPr/>
        <p:nvPr/>
      </p:nvGrpSpPr>
      <p:grpSpPr>
        <a:xfrm>
          <a:off x="0" y="0"/>
          <a:ext cx="0" cy="0"/>
          <a:chOff x="0" y="0"/>
          <a:chExt cx="0" cy="0"/>
        </a:xfrm>
      </p:grpSpPr>
      <p:pic>
        <p:nvPicPr>
          <p:cNvPr id="7" name="Picture 6" descr="A picture containing text, graffiti&#10;&#10;Description automatically generated">
            <a:extLst>
              <a:ext uri="{FF2B5EF4-FFF2-40B4-BE49-F238E27FC236}">
                <a16:creationId xmlns:a16="http://schemas.microsoft.com/office/drawing/2014/main" id="{BFC17C97-F992-DE48-4C64-49C0807F80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56261" y="3064476"/>
            <a:ext cx="3609323" cy="4473681"/>
          </a:xfrm>
          <a:prstGeom prst="rect">
            <a:avLst/>
          </a:prstGeom>
        </p:spPr>
      </p:pic>
      <p:sp>
        <p:nvSpPr>
          <p:cNvPr id="17" name="Content Placeholder 16">
            <a:extLst>
              <a:ext uri="{FF2B5EF4-FFF2-40B4-BE49-F238E27FC236}">
                <a16:creationId xmlns:a16="http://schemas.microsoft.com/office/drawing/2014/main" id="{2149E138-E54D-9E92-A75D-FEBE2B28F5A0}"/>
              </a:ext>
            </a:extLst>
          </p:cNvPr>
          <p:cNvSpPr>
            <a:spLocks noGrp="1"/>
          </p:cNvSpPr>
          <p:nvPr>
            <p:ph idx="1"/>
          </p:nvPr>
        </p:nvSpPr>
        <p:spPr>
          <a:xfrm>
            <a:off x="3582904" y="546100"/>
            <a:ext cx="4236285" cy="6737684"/>
          </a:xfrm>
        </p:spPr>
        <p:txBody>
          <a:bodyPr>
            <a:noAutofit/>
          </a:bodyPr>
          <a:lstStyle/>
          <a:p>
            <a:r>
              <a:rPr lang="en-US" sz="2000" b="1" dirty="0">
                <a:solidFill>
                  <a:schemeClr val="tx2"/>
                </a:solidFill>
              </a:rPr>
              <a:t>Comparing. What do you think? Which artwork has most meaning </a:t>
            </a:r>
            <a:br>
              <a:rPr lang="en-US" sz="2000" b="1" dirty="0">
                <a:solidFill>
                  <a:schemeClr val="tx2"/>
                </a:solidFill>
              </a:rPr>
            </a:br>
            <a:r>
              <a:rPr lang="en-US" sz="2000" b="1" dirty="0">
                <a:solidFill>
                  <a:schemeClr val="tx2"/>
                </a:solidFill>
              </a:rPr>
              <a:t>for you?</a:t>
            </a:r>
          </a:p>
          <a:p>
            <a:r>
              <a:rPr lang="en-US" sz="2000" dirty="0">
                <a:solidFill>
                  <a:schemeClr val="tx2"/>
                </a:solidFill>
              </a:rPr>
              <a:t>A. ‘I prefer the work of Ali </a:t>
            </a:r>
            <a:r>
              <a:rPr lang="en-US" sz="2000" dirty="0" err="1">
                <a:solidFill>
                  <a:schemeClr val="tx2"/>
                </a:solidFill>
              </a:rPr>
              <a:t>Caligraff</a:t>
            </a:r>
            <a:r>
              <a:rPr lang="en-US" sz="2000" dirty="0">
                <a:solidFill>
                  <a:schemeClr val="tx2"/>
                </a:solidFill>
              </a:rPr>
              <a:t> because it makes Muslim beliefs about God clear and beautiful.”</a:t>
            </a:r>
          </a:p>
          <a:p>
            <a:r>
              <a:rPr lang="en-US" sz="2000" dirty="0">
                <a:solidFill>
                  <a:schemeClr val="tx2"/>
                </a:solidFill>
              </a:rPr>
              <a:t>B. “I prefer the Synagogue stained-glass ideas of God because it makes sense of the stories of Moses.’</a:t>
            </a:r>
          </a:p>
          <a:p>
            <a:r>
              <a:rPr lang="en-US" sz="2000" dirty="0">
                <a:solidFill>
                  <a:schemeClr val="tx2"/>
                </a:solidFill>
              </a:rPr>
              <a:t>C. ‘I like both of these equally. </a:t>
            </a:r>
            <a:br>
              <a:rPr lang="en-US" sz="2000" dirty="0">
                <a:solidFill>
                  <a:schemeClr val="tx2"/>
                </a:solidFill>
              </a:rPr>
            </a:br>
            <a:r>
              <a:rPr lang="en-US" sz="2000" dirty="0">
                <a:solidFill>
                  <a:schemeClr val="tx2"/>
                </a:solidFill>
              </a:rPr>
              <a:t>People, expressing their varied beliefs with imagination - it makes you think about your own ideas.’</a:t>
            </a:r>
          </a:p>
          <a:p>
            <a:r>
              <a:rPr lang="en-US" sz="2000" dirty="0">
                <a:solidFill>
                  <a:schemeClr val="tx2"/>
                </a:solidFill>
              </a:rPr>
              <a:t>D. ‘I’m  an atheist, so I disagree with both of these, but I still think the art has something to say about the beliefs.’</a:t>
            </a:r>
          </a:p>
          <a:p>
            <a:r>
              <a:rPr lang="en-US" sz="2000" dirty="0">
                <a:solidFill>
                  <a:schemeClr val="tx2"/>
                </a:solidFill>
              </a:rPr>
              <a:t>E. ‘I noticed a lot of similarities between Jewish and Muslim ideas.’</a:t>
            </a:r>
          </a:p>
        </p:txBody>
      </p:sp>
      <p:pic>
        <p:nvPicPr>
          <p:cNvPr id="11" name="Picture 10" descr="A picture containing text, fabric&#10;&#10;Description automatically generated">
            <a:extLst>
              <a:ext uri="{FF2B5EF4-FFF2-40B4-BE49-F238E27FC236}">
                <a16:creationId xmlns:a16="http://schemas.microsoft.com/office/drawing/2014/main" id="{57980238-19BF-CD9D-6A68-4B47EBE15E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4695" y="-439874"/>
            <a:ext cx="3717757" cy="4232508"/>
          </a:xfrm>
          <a:prstGeom prst="rect">
            <a:avLst/>
          </a:prstGeom>
        </p:spPr>
      </p:pic>
      <p:pic>
        <p:nvPicPr>
          <p:cNvPr id="6" name="Picture 5">
            <a:extLst>
              <a:ext uri="{FF2B5EF4-FFF2-40B4-BE49-F238E27FC236}">
                <a16:creationId xmlns:a16="http://schemas.microsoft.com/office/drawing/2014/main" id="{DD59A31F-7CA6-8B5D-7AC8-E88B0D3A0BF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001000" y="0"/>
            <a:ext cx="4840058" cy="6858000"/>
          </a:xfrm>
          <a:prstGeom prst="rect">
            <a:avLst/>
          </a:prstGeom>
        </p:spPr>
      </p:pic>
    </p:spTree>
    <p:extLst>
      <p:ext uri="{BB962C8B-B14F-4D97-AF65-F5344CB8AC3E}">
        <p14:creationId xmlns:p14="http://schemas.microsoft.com/office/powerpoint/2010/main" val="347336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fade">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fade">
                                      <p:cBhvr>
                                        <p:cTn id="17" dur="500"/>
                                        <p:tgtEl>
                                          <p:spTgt spid="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fade">
                                      <p:cBhvr>
                                        <p:cTn id="22" dur="500"/>
                                        <p:tgtEl>
                                          <p:spTgt spid="1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animEffect transition="in" filter="fade">
                                      <p:cBhvr>
                                        <p:cTn id="27"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E808-BD8F-3D2E-20FE-6C4A3948D366}"/>
              </a:ext>
            </a:extLst>
          </p:cNvPr>
          <p:cNvSpPr>
            <a:spLocks noGrp="1"/>
          </p:cNvSpPr>
          <p:nvPr>
            <p:ph type="title"/>
          </p:nvPr>
        </p:nvSpPr>
        <p:spPr/>
        <p:txBody>
          <a:bodyPr/>
          <a:lstStyle/>
          <a:p>
            <a:r>
              <a:rPr lang="en-GB" dirty="0"/>
              <a:t>Examples of student work reflecting on questions of dialogue and truth</a:t>
            </a:r>
          </a:p>
        </p:txBody>
      </p:sp>
      <p:sp>
        <p:nvSpPr>
          <p:cNvPr id="3" name="Content Placeholder 2">
            <a:extLst>
              <a:ext uri="{FF2B5EF4-FFF2-40B4-BE49-F238E27FC236}">
                <a16:creationId xmlns:a16="http://schemas.microsoft.com/office/drawing/2014/main" id="{B12EE499-325C-2A91-9BEE-2EAE43FD567E}"/>
              </a:ext>
            </a:extLst>
          </p:cNvPr>
          <p:cNvSpPr>
            <a:spLocks noGrp="1"/>
          </p:cNvSpPr>
          <p:nvPr>
            <p:ph idx="1"/>
          </p:nvPr>
        </p:nvSpPr>
        <p:spPr/>
        <p:txBody>
          <a:bodyPr>
            <a:normAutofit/>
          </a:bodyPr>
          <a:lstStyle/>
          <a:p>
            <a:r>
              <a:rPr lang="en-GB" sz="3200" dirty="0"/>
              <a:t>Rosa, Joshua, Annabelle and Krystal present their remarkable reflections on the search for spiritual truth in the context of inter-faith dialogue.</a:t>
            </a:r>
          </a:p>
          <a:p>
            <a:r>
              <a:rPr lang="en-GB" sz="3200" dirty="0"/>
              <a:t>Ask pupils to pick a winner from these three contributions: which is the best example of creativity and discernment?</a:t>
            </a:r>
          </a:p>
        </p:txBody>
      </p:sp>
    </p:spTree>
    <p:extLst>
      <p:ext uri="{BB962C8B-B14F-4D97-AF65-F5344CB8AC3E}">
        <p14:creationId xmlns:p14="http://schemas.microsoft.com/office/powerpoint/2010/main" val="2325199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A68E-EBC4-828E-96FE-5A3715318A2E}"/>
              </a:ext>
            </a:extLst>
          </p:cNvPr>
          <p:cNvSpPr>
            <a:spLocks noGrp="1"/>
          </p:cNvSpPr>
          <p:nvPr>
            <p:ph type="title"/>
          </p:nvPr>
        </p:nvSpPr>
        <p:spPr>
          <a:xfrm>
            <a:off x="853440" y="241342"/>
            <a:ext cx="6544888" cy="1325563"/>
          </a:xfrm>
        </p:spPr>
        <p:txBody>
          <a:bodyPr/>
          <a:lstStyle/>
          <a:p>
            <a:r>
              <a:rPr lang="en-GB" dirty="0"/>
              <a:t>The Maze of Truth</a:t>
            </a:r>
          </a:p>
        </p:txBody>
      </p:sp>
      <p:sp>
        <p:nvSpPr>
          <p:cNvPr id="3" name="Content Placeholder 2">
            <a:extLst>
              <a:ext uri="{FF2B5EF4-FFF2-40B4-BE49-F238E27FC236}">
                <a16:creationId xmlns:a16="http://schemas.microsoft.com/office/drawing/2014/main" id="{619055B2-0E9C-7CC4-B7C7-6DF95DF446A1}"/>
              </a:ext>
            </a:extLst>
          </p:cNvPr>
          <p:cNvSpPr>
            <a:spLocks noGrp="1"/>
          </p:cNvSpPr>
          <p:nvPr>
            <p:ph sz="half" idx="1"/>
          </p:nvPr>
        </p:nvSpPr>
        <p:spPr>
          <a:xfrm>
            <a:off x="853440" y="1825625"/>
            <a:ext cx="5827776" cy="4351338"/>
          </a:xfrm>
        </p:spPr>
        <p:txBody>
          <a:bodyPr>
            <a:normAutofit lnSpcReduction="10000"/>
          </a:bodyPr>
          <a:lstStyle/>
          <a:p>
            <a:pPr marL="0" indent="0">
              <a:buNone/>
            </a:pPr>
            <a:r>
              <a:rPr lang="en-GB" dirty="0"/>
              <a:t>“My artwork represents the difficult search for truth. The jumbled up words in the background represent all the things that people say. Some things will be lies and others true. It's often very difficult to tell the difference between lies and truth. The maze represents how easy it is to get lost in the search for truth.</a:t>
            </a:r>
          </a:p>
          <a:p>
            <a:pPr marL="0" indent="0">
              <a:buNone/>
            </a:pPr>
            <a:r>
              <a:rPr lang="en-GB" dirty="0"/>
              <a:t>We can also get lost and more confused when we tell our own lies. It's easy to find yourself in a dead end if you tell lies. You can feel trapped there and struggle to find your way back to the truth. One way to the truth is to walk all the paths of the maze until you know them all. So listening to others is a way to the truth and the life.”</a:t>
            </a:r>
          </a:p>
        </p:txBody>
      </p:sp>
      <p:sp>
        <p:nvSpPr>
          <p:cNvPr id="5" name="Content Placeholder 4">
            <a:extLst>
              <a:ext uri="{FF2B5EF4-FFF2-40B4-BE49-F238E27FC236}">
                <a16:creationId xmlns:a16="http://schemas.microsoft.com/office/drawing/2014/main" id="{5885FC93-88C9-634A-A536-C10C1C0C1C0B}"/>
              </a:ext>
            </a:extLst>
          </p:cNvPr>
          <p:cNvSpPr>
            <a:spLocks noGrp="1"/>
          </p:cNvSpPr>
          <p:nvPr>
            <p:ph sz="half" idx="13"/>
          </p:nvPr>
        </p:nvSpPr>
        <p:spPr>
          <a:xfrm>
            <a:off x="963368" y="1327679"/>
            <a:ext cx="3162516" cy="478452"/>
          </a:xfrm>
        </p:spPr>
        <p:txBody>
          <a:bodyPr/>
          <a:lstStyle/>
          <a:p>
            <a:pPr marL="0" indent="0">
              <a:buNone/>
            </a:pPr>
            <a:r>
              <a:rPr lang="en-GB" b="1" dirty="0"/>
              <a:t>Rosa, aged 12.</a:t>
            </a:r>
          </a:p>
        </p:txBody>
      </p:sp>
      <p:pic>
        <p:nvPicPr>
          <p:cNvPr id="37890" name="Picture 2">
            <a:extLst>
              <a:ext uri="{FF2B5EF4-FFF2-40B4-BE49-F238E27FC236}">
                <a16:creationId xmlns:a16="http://schemas.microsoft.com/office/drawing/2014/main" id="{6607877B-E49A-8E59-A35B-A9DAFE0C1C28}"/>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7159553" y="0"/>
            <a:ext cx="5032447" cy="68624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36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CCD2C-ADF7-8F4F-C20B-6E11F10DE248}"/>
              </a:ext>
            </a:extLst>
          </p:cNvPr>
          <p:cNvSpPr>
            <a:spLocks noGrp="1"/>
          </p:cNvSpPr>
          <p:nvPr>
            <p:ph type="title"/>
          </p:nvPr>
        </p:nvSpPr>
        <p:spPr>
          <a:xfrm>
            <a:off x="419101" y="250031"/>
            <a:ext cx="5042916" cy="1325563"/>
          </a:xfrm>
        </p:spPr>
        <p:txBody>
          <a:bodyPr>
            <a:normAutofit/>
          </a:bodyPr>
          <a:lstStyle/>
          <a:p>
            <a:pPr algn="r"/>
            <a:r>
              <a:rPr lang="en-GB" dirty="0"/>
              <a:t>The Mystery of the Future</a:t>
            </a:r>
            <a:br>
              <a:rPr lang="en-GB" dirty="0"/>
            </a:br>
            <a:r>
              <a:rPr lang="en-GB" dirty="0"/>
              <a:t>Joshua, aged 12.</a:t>
            </a:r>
          </a:p>
        </p:txBody>
      </p:sp>
      <p:sp>
        <p:nvSpPr>
          <p:cNvPr id="3" name="Content Placeholder 2">
            <a:extLst>
              <a:ext uri="{FF2B5EF4-FFF2-40B4-BE49-F238E27FC236}">
                <a16:creationId xmlns:a16="http://schemas.microsoft.com/office/drawing/2014/main" id="{06DD21A4-938C-58F0-A3F2-BCDCEA8586D9}"/>
              </a:ext>
            </a:extLst>
          </p:cNvPr>
          <p:cNvSpPr>
            <a:spLocks noGrp="1"/>
          </p:cNvSpPr>
          <p:nvPr>
            <p:ph sz="half" idx="1"/>
          </p:nvPr>
        </p:nvSpPr>
        <p:spPr>
          <a:xfrm>
            <a:off x="240679" y="1696770"/>
            <a:ext cx="5981701" cy="4681728"/>
          </a:xfrm>
        </p:spPr>
        <p:txBody>
          <a:bodyPr>
            <a:normAutofit lnSpcReduction="10000"/>
          </a:bodyPr>
          <a:lstStyle/>
          <a:p>
            <a:pPr marL="0" indent="0">
              <a:buNone/>
            </a:pPr>
            <a:r>
              <a:rPr lang="en-GB" dirty="0"/>
              <a:t>“My vision for the future is where all the places of worship are connected.</a:t>
            </a:r>
          </a:p>
          <a:p>
            <a:pPr marL="0" indent="0">
              <a:buNone/>
            </a:pPr>
            <a:r>
              <a:rPr lang="en-GB" dirty="0"/>
              <a:t>In my picture unity is shown by connecting each place, built next to each other. I have taken inspiration from Salvador Dali, an artist I really like.</a:t>
            </a:r>
          </a:p>
          <a:p>
            <a:pPr marL="0" indent="0">
              <a:buNone/>
            </a:pPr>
            <a:r>
              <a:rPr lang="en-GB" dirty="0"/>
              <a:t>I’ve used blended pastels to represent and create the feeling of mystery: can there be a future world where we have learned to comprehend the mysteries of each other's religions? Then as a collective they could promote peace and understanding. In the sky </a:t>
            </a:r>
            <a:br>
              <a:rPr lang="en-GB" dirty="0"/>
            </a:br>
            <a:r>
              <a:rPr lang="en-GB" dirty="0"/>
              <a:t>I have fingerprinted a dove of peace. I used ink for the places of worship, and gold for outlining. </a:t>
            </a:r>
            <a:br>
              <a:rPr lang="en-GB" dirty="0"/>
            </a:br>
            <a:br>
              <a:rPr lang="en-GB" dirty="0"/>
            </a:br>
            <a:r>
              <a:rPr lang="en-GB" dirty="0"/>
              <a:t>Left to right: temple, gurdwara, church, synagogue, mosque, mandir.”</a:t>
            </a:r>
          </a:p>
        </p:txBody>
      </p:sp>
      <p:pic>
        <p:nvPicPr>
          <p:cNvPr id="14338" name="Picture 2">
            <a:extLst>
              <a:ext uri="{FF2B5EF4-FFF2-40B4-BE49-F238E27FC236}">
                <a16:creationId xmlns:a16="http://schemas.microsoft.com/office/drawing/2014/main" id="{32A74ED1-0211-F3D5-0469-B558AD091957}"/>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6333893" y="847493"/>
            <a:ext cx="5868354" cy="39921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46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E97F9-3545-BBA9-B3EB-18F3DDE44C0B}"/>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0086363-9976-9678-2BC4-5DF99423E50F}"/>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450124" y="456071"/>
            <a:ext cx="6629682" cy="4729246"/>
          </a:xfrm>
          <a:prstGeom prst="rect">
            <a:avLst/>
          </a:prstGeom>
          <a:ln>
            <a:solidFill>
              <a:schemeClr val="tx1"/>
            </a:solid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9881A77C-E4FF-A69F-B26C-3D42FB21256F}"/>
              </a:ext>
            </a:extLst>
          </p:cNvPr>
          <p:cNvSpPr>
            <a:spLocks noGrp="1"/>
          </p:cNvSpPr>
          <p:nvPr>
            <p:ph type="title"/>
          </p:nvPr>
        </p:nvSpPr>
        <p:spPr>
          <a:xfrm>
            <a:off x="419101" y="250031"/>
            <a:ext cx="4432300" cy="1325563"/>
          </a:xfrm>
        </p:spPr>
        <p:txBody>
          <a:bodyPr>
            <a:normAutofit/>
          </a:bodyPr>
          <a:lstStyle/>
          <a:p>
            <a:pPr algn="r"/>
            <a:r>
              <a:rPr lang="en-GB" dirty="0"/>
              <a:t>Can you see my soul?</a:t>
            </a:r>
            <a:br>
              <a:rPr lang="en-GB" dirty="0"/>
            </a:br>
            <a:r>
              <a:rPr lang="en-GB" dirty="0" err="1"/>
              <a:t>annabelle</a:t>
            </a:r>
            <a:r>
              <a:rPr lang="en-GB" dirty="0"/>
              <a:t>, aged 15.</a:t>
            </a:r>
          </a:p>
        </p:txBody>
      </p:sp>
      <p:sp>
        <p:nvSpPr>
          <p:cNvPr id="3" name="Content Placeholder 2">
            <a:extLst>
              <a:ext uri="{FF2B5EF4-FFF2-40B4-BE49-F238E27FC236}">
                <a16:creationId xmlns:a16="http://schemas.microsoft.com/office/drawing/2014/main" id="{93FA5B07-6218-D263-C75E-A6E08A0C9B80}"/>
              </a:ext>
            </a:extLst>
          </p:cNvPr>
          <p:cNvSpPr>
            <a:spLocks noGrp="1"/>
          </p:cNvSpPr>
          <p:nvPr>
            <p:ph sz="half" idx="1"/>
          </p:nvPr>
        </p:nvSpPr>
        <p:spPr>
          <a:xfrm>
            <a:off x="212555" y="1774828"/>
            <a:ext cx="5006340" cy="4614821"/>
          </a:xfrm>
          <a:solidFill>
            <a:srgbClr val="99FF99"/>
          </a:solidFill>
        </p:spPr>
        <p:txBody>
          <a:bodyPr>
            <a:normAutofit fontScale="92500" lnSpcReduction="10000"/>
          </a:bodyPr>
          <a:lstStyle/>
          <a:p>
            <a:pPr marL="0" indent="0">
              <a:buNone/>
            </a:pPr>
            <a:r>
              <a:rPr lang="en-GB" dirty="0"/>
              <a:t>“There might be debates about the meaning of the word ‘soul’ and whether souls are real. But in my work I am just using the idea.</a:t>
            </a:r>
          </a:p>
          <a:p>
            <a:pPr marL="0" indent="0">
              <a:buNone/>
            </a:pPr>
            <a:r>
              <a:rPr lang="en-GB" dirty="0"/>
              <a:t>I have shown a forest. The outline of my body includes a flaming heart, and the butterflies and sparks emerge from me, like symbols of my life.</a:t>
            </a:r>
          </a:p>
          <a:p>
            <a:pPr marL="0" indent="0">
              <a:buNone/>
            </a:pPr>
            <a:r>
              <a:rPr lang="en-GB" dirty="0"/>
              <a:t>I wonder if we can do better at looking at and listening to each other. If only we could see each other’s souls then we might make peace between ourselves. </a:t>
            </a:r>
          </a:p>
          <a:p>
            <a:pPr marL="0" indent="0">
              <a:buNone/>
            </a:pPr>
            <a:r>
              <a:rPr lang="en-GB" dirty="0"/>
              <a:t>Some people may not see your soul and so look straight through you like a window and see nothing.  However, some people may see the wonders of a person and see their true soul and feel the love and warmth of the fire that we all have.”  </a:t>
            </a:r>
          </a:p>
        </p:txBody>
      </p:sp>
    </p:spTree>
    <p:extLst>
      <p:ext uri="{BB962C8B-B14F-4D97-AF65-F5344CB8AC3E}">
        <p14:creationId xmlns:p14="http://schemas.microsoft.com/office/powerpoint/2010/main" val="9564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D7DD5-85F7-1B58-EAF0-35E8246F3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4A8CD-9A18-518C-65E3-A67497CFF905}"/>
              </a:ext>
            </a:extLst>
          </p:cNvPr>
          <p:cNvSpPr>
            <a:spLocks noGrp="1"/>
          </p:cNvSpPr>
          <p:nvPr>
            <p:ph type="title"/>
          </p:nvPr>
        </p:nvSpPr>
        <p:spPr>
          <a:xfrm>
            <a:off x="419101" y="116217"/>
            <a:ext cx="6420612" cy="1325563"/>
          </a:xfrm>
        </p:spPr>
        <p:txBody>
          <a:bodyPr>
            <a:normAutofit/>
          </a:bodyPr>
          <a:lstStyle/>
          <a:p>
            <a:pPr algn="r"/>
            <a:r>
              <a:rPr lang="en-GB" dirty="0"/>
              <a:t>Life is Full of Spiritual Mysteries Krystal, aged 14.</a:t>
            </a:r>
          </a:p>
        </p:txBody>
      </p:sp>
      <p:sp>
        <p:nvSpPr>
          <p:cNvPr id="3" name="Content Placeholder 2">
            <a:extLst>
              <a:ext uri="{FF2B5EF4-FFF2-40B4-BE49-F238E27FC236}">
                <a16:creationId xmlns:a16="http://schemas.microsoft.com/office/drawing/2014/main" id="{6F5EF0EC-A328-D201-B069-D0B614396D42}"/>
              </a:ext>
            </a:extLst>
          </p:cNvPr>
          <p:cNvSpPr>
            <a:spLocks noGrp="1"/>
          </p:cNvSpPr>
          <p:nvPr>
            <p:ph sz="half" idx="1"/>
          </p:nvPr>
        </p:nvSpPr>
        <p:spPr>
          <a:xfrm>
            <a:off x="352044" y="1441780"/>
            <a:ext cx="6728979" cy="5282406"/>
          </a:xfrm>
          <a:solidFill>
            <a:srgbClr val="CCFF99"/>
          </a:solidFill>
        </p:spPr>
        <p:txBody>
          <a:bodyPr>
            <a:normAutofit lnSpcReduction="10000"/>
          </a:bodyPr>
          <a:lstStyle/>
          <a:p>
            <a:pPr marL="0" indent="0">
              <a:buNone/>
            </a:pPr>
            <a:r>
              <a:rPr lang="en-GB" dirty="0"/>
              <a:t>“We ask so many questions, searching for so many answers: our life is pieced together with answers. These are the small bits of black card in the background. Are we getting closer to the truth or being pulled away? The faded red part at the top of my image symbolises religion: it is not clear what it is. To some it looks like flames, or flower petals, or the hem of an angel's dress. It is not clear what religion is, it is interpreted differently by different people. To some, religion is life, it is everything to them. To others, it is something to believe in only when bad things happen.</a:t>
            </a:r>
          </a:p>
          <a:p>
            <a:pPr marL="0" indent="0">
              <a:buNone/>
            </a:pPr>
            <a:r>
              <a:rPr lang="en-GB" dirty="0"/>
              <a:t>The more we question life, the more we could be leading ourselves away from the truth. How do we know what is the truth? We don't: we just assume that there is more to everything than meets the eye, turning simple questions into complex mysteries. </a:t>
            </a:r>
          </a:p>
          <a:p>
            <a:pPr marL="0" indent="0">
              <a:buNone/>
            </a:pPr>
            <a:r>
              <a:rPr lang="en-GB" dirty="0"/>
              <a:t>We are all looking for the truth together, but we don't find the truth easily.”</a:t>
            </a:r>
          </a:p>
        </p:txBody>
      </p:sp>
      <p:pic>
        <p:nvPicPr>
          <p:cNvPr id="9218" name="Picture 2">
            <a:extLst>
              <a:ext uri="{FF2B5EF4-FFF2-40B4-BE49-F238E27FC236}">
                <a16:creationId xmlns:a16="http://schemas.microsoft.com/office/drawing/2014/main" id="{596C8575-4B1C-B548-878D-BFD485BD90A7}"/>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7471317" y="0"/>
            <a:ext cx="4524606" cy="60579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73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F32CE3-0A3B-E627-88BC-F691F86B0D83}"/>
            </a:ext>
          </a:extLst>
        </p:cNvPr>
        <p:cNvGrpSpPr/>
        <p:nvPr/>
      </p:nvGrpSpPr>
      <p:grpSpPr>
        <a:xfrm>
          <a:off x="0" y="0"/>
          <a:ext cx="0" cy="0"/>
          <a:chOff x="0" y="0"/>
          <a:chExt cx="0" cy="0"/>
        </a:xfrm>
      </p:grpSpPr>
      <p:sp>
        <p:nvSpPr>
          <p:cNvPr id="9230" name="Rectangle 9229">
            <a:extLst>
              <a:ext uri="{FF2B5EF4-FFF2-40B4-BE49-F238E27FC236}">
                <a16:creationId xmlns:a16="http://schemas.microsoft.com/office/drawing/2014/main" id="{2E38BCF6-D504-4397-9838-6B6E483D0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232" name="Oval 5">
            <a:extLst>
              <a:ext uri="{FF2B5EF4-FFF2-40B4-BE49-F238E27FC236}">
                <a16:creationId xmlns:a16="http://schemas.microsoft.com/office/drawing/2014/main" id="{A9459DCB-24BA-4C67-A940-FE411D6A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9234" name="Straight Connector 9233">
            <a:extLst>
              <a:ext uri="{FF2B5EF4-FFF2-40B4-BE49-F238E27FC236}">
                <a16:creationId xmlns:a16="http://schemas.microsoft.com/office/drawing/2014/main" id="{DA0BE2A6-904F-417A-B4D2-26CADDE5F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9236" name="Rectangle 9235">
            <a:extLst>
              <a:ext uri="{FF2B5EF4-FFF2-40B4-BE49-F238E27FC236}">
                <a16:creationId xmlns:a16="http://schemas.microsoft.com/office/drawing/2014/main" id="{B995C5F8-2063-4153-A342-9E3F8A26E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8" name="Rectangle 9237">
            <a:extLst>
              <a:ext uri="{FF2B5EF4-FFF2-40B4-BE49-F238E27FC236}">
                <a16:creationId xmlns:a16="http://schemas.microsoft.com/office/drawing/2014/main" id="{685EAEF5-5841-4C8B-A35F-0FE56650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Title 6">
            <a:extLst>
              <a:ext uri="{FF2B5EF4-FFF2-40B4-BE49-F238E27FC236}">
                <a16:creationId xmlns:a16="http://schemas.microsoft.com/office/drawing/2014/main" id="{5D6467E4-606A-A9F2-20CF-4C2D2FD4F19D}"/>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z="4300" spc="200" dirty="0">
                <a:solidFill>
                  <a:srgbClr val="FFFFFF"/>
                </a:solidFill>
              </a:rPr>
              <a:t>Pick your </a:t>
            </a:r>
            <a:r>
              <a:rPr lang="en-US" sz="4300" spc="200" dirty="0" err="1">
                <a:solidFill>
                  <a:srgbClr val="FFFFFF"/>
                </a:solidFill>
              </a:rPr>
              <a:t>favourite</a:t>
            </a:r>
            <a:r>
              <a:rPr lang="en-US" sz="4300" spc="200" dirty="0">
                <a:solidFill>
                  <a:srgbClr val="FFFFFF"/>
                </a:solidFill>
              </a:rPr>
              <a:t> of these 4 reflections on inter-faith dialogue</a:t>
            </a:r>
          </a:p>
        </p:txBody>
      </p:sp>
      <p:pic>
        <p:nvPicPr>
          <p:cNvPr id="11" name="Picture 10">
            <a:extLst>
              <a:ext uri="{FF2B5EF4-FFF2-40B4-BE49-F238E27FC236}">
                <a16:creationId xmlns:a16="http://schemas.microsoft.com/office/drawing/2014/main" id="{18B59BCF-ABA7-A6CB-AC12-A983D195160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1"/>
            <a:ext cx="2926400" cy="4399090"/>
          </a:xfrm>
          <a:prstGeom prst="rect">
            <a:avLst/>
          </a:prstGeom>
        </p:spPr>
      </p:pic>
      <p:pic>
        <p:nvPicPr>
          <p:cNvPr id="9218" name="Picture 2">
            <a:extLst>
              <a:ext uri="{FF2B5EF4-FFF2-40B4-BE49-F238E27FC236}">
                <a16:creationId xmlns:a16="http://schemas.microsoft.com/office/drawing/2014/main" id="{8FFF2F83-DE81-E227-086E-4293280C7C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51816" y="-11"/>
            <a:ext cx="2922602" cy="4399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960AAD7-0355-8BA5-65D8-7F5FF1533A94}"/>
              </a:ext>
            </a:extLst>
          </p:cNvPr>
          <p:cNvPicPr>
            <a:picLocks noChangeAspect="1"/>
          </p:cNvPicPr>
          <p:nvPr/>
        </p:nvPicPr>
        <p:blipFill>
          <a:blip r:embed="rId5" cstate="email">
            <a:extLst>
              <a:ext uri="{28A0092B-C50C-407E-A947-70E740481C1C}">
                <a14:useLocalDpi xmlns:a14="http://schemas.microsoft.com/office/drawing/2010/main"/>
              </a:ext>
            </a:extLst>
          </a:blip>
          <a:srcRect b="-1"/>
          <a:stretch>
            <a:fillRect/>
          </a:stretch>
        </p:blipFill>
        <p:spPr>
          <a:xfrm>
            <a:off x="5899836" y="469"/>
            <a:ext cx="2933994" cy="4398620"/>
          </a:xfrm>
          <a:prstGeom prst="rect">
            <a:avLst/>
          </a:prstGeom>
        </p:spPr>
      </p:pic>
      <p:pic>
        <p:nvPicPr>
          <p:cNvPr id="10" name="Picture 9">
            <a:extLst>
              <a:ext uri="{FF2B5EF4-FFF2-40B4-BE49-F238E27FC236}">
                <a16:creationId xmlns:a16="http://schemas.microsoft.com/office/drawing/2014/main" id="{93A9D44B-257E-22D7-11AB-ACEDF75CE977}"/>
              </a:ext>
            </a:extLst>
          </p:cNvPr>
          <p:cNvPicPr>
            <a:picLocks noChangeAspect="1"/>
          </p:cNvPicPr>
          <p:nvPr/>
        </p:nvPicPr>
        <p:blipFill>
          <a:blip r:embed="rId6" cstate="email">
            <a:extLst>
              <a:ext uri="{28A0092B-C50C-407E-A947-70E740481C1C}">
                <a14:useLocalDpi xmlns:a14="http://schemas.microsoft.com/office/drawing/2010/main"/>
              </a:ext>
            </a:extLst>
          </a:blip>
          <a:srcRect b="7155"/>
          <a:stretch>
            <a:fillRect/>
          </a:stretch>
        </p:blipFill>
        <p:spPr>
          <a:xfrm>
            <a:off x="8876288" y="-159026"/>
            <a:ext cx="3273252" cy="4558115"/>
          </a:xfrm>
          <a:prstGeom prst="rect">
            <a:avLst/>
          </a:prstGeom>
          <a:ln>
            <a:noFill/>
          </a:ln>
          <a:effectLst>
            <a:outerShdw blurRad="292100" dist="139700" dir="2700000" algn="tl" rotWithShape="0">
              <a:srgbClr val="333333">
                <a:alpha val="65000"/>
              </a:srgbClr>
            </a:outerShdw>
          </a:effectLst>
        </p:spPr>
      </p:pic>
      <p:cxnSp>
        <p:nvCxnSpPr>
          <p:cNvPr id="9240" name="Straight Connector 9239">
            <a:extLst>
              <a:ext uri="{FF2B5EF4-FFF2-40B4-BE49-F238E27FC236}">
                <a16:creationId xmlns:a16="http://schemas.microsoft.com/office/drawing/2014/main" id="{4FE92274-4083-4E9C-ADC1-ADF1C55FA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473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AB47E-6A12-1363-2140-57D2B60B66F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100ACA0-8633-EEFF-762D-15CE60ED5D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0216" y="4895383"/>
            <a:ext cx="3211651" cy="1420768"/>
          </a:xfrm>
          <a:prstGeom prst="rect">
            <a:avLst/>
          </a:prstGeom>
        </p:spPr>
      </p:pic>
      <p:pic>
        <p:nvPicPr>
          <p:cNvPr id="7" name="Content Placeholder 6">
            <a:extLst>
              <a:ext uri="{FF2B5EF4-FFF2-40B4-BE49-F238E27FC236}">
                <a16:creationId xmlns:a16="http://schemas.microsoft.com/office/drawing/2014/main" id="{E01AEC18-1C3B-6DAC-15AC-C360D9396E44}"/>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7710815" y="5018046"/>
            <a:ext cx="3805386" cy="1175441"/>
          </a:xfrm>
          <a:prstGeom prst="rect">
            <a:avLst/>
          </a:prstGeom>
        </p:spPr>
      </p:pic>
      <p:pic>
        <p:nvPicPr>
          <p:cNvPr id="9" name="Picture 8">
            <a:extLst>
              <a:ext uri="{FF2B5EF4-FFF2-40B4-BE49-F238E27FC236}">
                <a16:creationId xmlns:a16="http://schemas.microsoft.com/office/drawing/2014/main" id="{49841088-9E69-5BC2-673D-7689A8CE1E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0171" y="3533054"/>
            <a:ext cx="2151097" cy="2969983"/>
          </a:xfrm>
          <a:prstGeom prst="rect">
            <a:avLst/>
          </a:prstGeom>
        </p:spPr>
      </p:pic>
      <p:sp>
        <p:nvSpPr>
          <p:cNvPr id="8" name="Title 1">
            <a:extLst>
              <a:ext uri="{FF2B5EF4-FFF2-40B4-BE49-F238E27FC236}">
                <a16:creationId xmlns:a16="http://schemas.microsoft.com/office/drawing/2014/main" id="{EF0AB24A-76B8-9412-5FEE-DDAE10EAE21F}"/>
              </a:ext>
            </a:extLst>
          </p:cNvPr>
          <p:cNvSpPr>
            <a:spLocks noGrp="1"/>
          </p:cNvSpPr>
          <p:nvPr>
            <p:ph type="title"/>
          </p:nvPr>
        </p:nvSpPr>
        <p:spPr>
          <a:xfrm>
            <a:off x="3176313" y="685577"/>
            <a:ext cx="4732244" cy="1499616"/>
          </a:xfrm>
        </p:spPr>
        <p:txBody>
          <a:bodyPr vert="horz" lIns="91440" tIns="45720" rIns="91440" bIns="45720" rtlCol="0">
            <a:normAutofit/>
          </a:bodyPr>
          <a:lstStyle/>
          <a:p>
            <a:r>
              <a:rPr lang="en-US" sz="8800" dirty="0"/>
              <a:t>Partnership</a:t>
            </a:r>
          </a:p>
        </p:txBody>
      </p:sp>
    </p:spTree>
    <p:extLst>
      <p:ext uri="{BB962C8B-B14F-4D97-AF65-F5344CB8AC3E}">
        <p14:creationId xmlns:p14="http://schemas.microsoft.com/office/powerpoint/2010/main" val="3522975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51EC7-DC2A-468C-9B9A-C42A5D6D9B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77DDB3-ED1E-53D0-A309-CBDB8FCB431F}"/>
              </a:ext>
            </a:extLst>
          </p:cNvPr>
          <p:cNvSpPr>
            <a:spLocks noGrp="1"/>
          </p:cNvSpPr>
          <p:nvPr>
            <p:ph type="title"/>
          </p:nvPr>
        </p:nvSpPr>
        <p:spPr>
          <a:xfrm>
            <a:off x="640079" y="279584"/>
            <a:ext cx="7927849" cy="1097280"/>
          </a:xfrm>
        </p:spPr>
        <p:txBody>
          <a:bodyPr vert="horz" lIns="91440" tIns="45720" rIns="91440" bIns="45720" rtlCol="0" anchor="t">
            <a:normAutofit/>
          </a:bodyPr>
          <a:lstStyle/>
          <a:p>
            <a:pPr>
              <a:lnSpc>
                <a:spcPct val="90000"/>
              </a:lnSpc>
            </a:pPr>
            <a:r>
              <a:rPr lang="en-US" sz="3400" dirty="0"/>
              <a:t>Connections to the Catholic RE Directory</a:t>
            </a:r>
          </a:p>
        </p:txBody>
      </p:sp>
      <p:pic>
        <p:nvPicPr>
          <p:cNvPr id="5" name="Picture 4">
            <a:extLst>
              <a:ext uri="{FF2B5EF4-FFF2-40B4-BE49-F238E27FC236}">
                <a16:creationId xmlns:a16="http://schemas.microsoft.com/office/drawing/2014/main" id="{EA2B7609-57D4-3CF6-4E91-4E7CF3AFB4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8126" y="828224"/>
            <a:ext cx="2483794" cy="1098779"/>
          </a:xfrm>
          <a:prstGeom prst="rect">
            <a:avLst/>
          </a:prstGeom>
        </p:spPr>
      </p:pic>
      <p:sp>
        <p:nvSpPr>
          <p:cNvPr id="3" name="TextBox 2">
            <a:extLst>
              <a:ext uri="{FF2B5EF4-FFF2-40B4-BE49-F238E27FC236}">
                <a16:creationId xmlns:a16="http://schemas.microsoft.com/office/drawing/2014/main" id="{A98D5D8E-FEC4-4438-5702-3D09B86FA800}"/>
              </a:ext>
            </a:extLst>
          </p:cNvPr>
          <p:cNvSpPr txBox="1"/>
          <p:nvPr/>
        </p:nvSpPr>
        <p:spPr>
          <a:xfrm>
            <a:off x="792480" y="828225"/>
            <a:ext cx="8050184" cy="5469694"/>
          </a:xfrm>
          <a:prstGeom prst="rect">
            <a:avLst/>
          </a:prstGeom>
        </p:spPr>
        <p:txBody>
          <a:bodyPr vert="horz" lIns="91440" tIns="45720" rIns="91440" bIns="45720" rtlCol="0">
            <a:normAutofit/>
          </a:bodyPr>
          <a:lstStyle/>
          <a:p>
            <a:pPr marL="285750" marR="0" lvl="0" indent="-285750" algn="l" defTabSz="914400" rtl="0" eaLnBrk="1" fontAlgn="auto" latinLnBrk="0" hangingPunct="1">
              <a:lnSpc>
                <a:spcPct val="110000"/>
              </a:lnSpc>
              <a:spcBef>
                <a:spcPts val="0"/>
              </a:spcBef>
              <a:spcAft>
                <a:spcPts val="600"/>
              </a:spcAft>
              <a:buClrTx/>
              <a:buSzPct val="87000"/>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Grandview Display"/>
                <a:ea typeface="+mn-ea"/>
                <a:cs typeface="+mn-cs"/>
              </a:rPr>
              <a:t>The RE Directory invites all </a:t>
            </a:r>
            <a:r>
              <a:rPr lang="en-US" b="1" dirty="0">
                <a:solidFill>
                  <a:prstClr val="black"/>
                </a:solidFill>
                <a:latin typeface="Grandview Display"/>
              </a:rPr>
              <a:t>student</a:t>
            </a:r>
            <a:r>
              <a:rPr kumimoji="0" lang="en-US" sz="1800" b="1" i="0" u="none" strike="noStrike" kern="1200" cap="none" spc="0" normalizeH="0" baseline="0" noProof="0" dirty="0">
                <a:ln>
                  <a:noFill/>
                </a:ln>
                <a:solidFill>
                  <a:prstClr val="black"/>
                </a:solidFill>
                <a:effectLst/>
                <a:uLnTx/>
                <a:uFillTx/>
                <a:latin typeface="Grandview Display"/>
                <a:ea typeface="+mn-ea"/>
                <a:cs typeface="+mn-cs"/>
              </a:rPr>
              <a:t>s to engage with an ambitious RE curriculum focused on multiple disciplines in the pursuit of truth. Creative, critical thinking about key </a:t>
            </a:r>
            <a:r>
              <a:rPr lang="en-US" b="1" dirty="0">
                <a:solidFill>
                  <a:prstClr val="black"/>
                </a:solidFill>
                <a:latin typeface="Grandview Display"/>
              </a:rPr>
              <a:t>religious and spiritual</a:t>
            </a:r>
            <a:r>
              <a:rPr kumimoji="0" lang="en-US" sz="1800" b="1" i="0" u="none" strike="noStrike" kern="1200" cap="none" spc="0" normalizeH="0" baseline="0" noProof="0" dirty="0">
                <a:ln>
                  <a:noFill/>
                </a:ln>
                <a:solidFill>
                  <a:prstClr val="black"/>
                </a:solidFill>
                <a:effectLst/>
                <a:uLnTx/>
                <a:uFillTx/>
                <a:latin typeface="Grandview Display"/>
                <a:ea typeface="+mn-ea"/>
                <a:cs typeface="+mn-cs"/>
              </a:rPr>
              <a:t> ideas, visions and practice are highlighted.  These lesson ideas enable these aims.</a:t>
            </a:r>
          </a:p>
          <a:p>
            <a:pPr marL="285750" marR="0" lvl="0" indent="-285750" algn="l" defTabSz="914400" rtl="0" eaLnBrk="1" fontAlgn="auto" latinLnBrk="0" hangingPunct="1">
              <a:lnSpc>
                <a:spcPct val="110000"/>
              </a:lnSpc>
              <a:spcBef>
                <a:spcPts val="0"/>
              </a:spcBef>
              <a:spcAft>
                <a:spcPts val="600"/>
              </a:spcAft>
              <a:buClrTx/>
              <a:buSzPct val="87000"/>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Grandview Display"/>
                <a:ea typeface="+mn-ea"/>
                <a:cs typeface="+mn-cs"/>
              </a:rPr>
              <a:t>This work gives pupils a chance to express ideas about encounters between religions and dialogue between people who disagree. This is Branch 6 of the RE Directory, </a:t>
            </a:r>
            <a:r>
              <a:rPr lang="en-US" b="1" dirty="0">
                <a:solidFill>
                  <a:prstClr val="black"/>
                </a:solidFill>
                <a:latin typeface="Grandview Display"/>
              </a:rPr>
              <a:t>e.g.</a:t>
            </a:r>
            <a:r>
              <a:rPr kumimoji="0" lang="en-US" sz="1800" b="1" i="0" u="none" strike="noStrike" kern="1200" cap="none" spc="0" normalizeH="0" baseline="0" noProof="0" dirty="0">
                <a:ln>
                  <a:noFill/>
                </a:ln>
                <a:solidFill>
                  <a:prstClr val="black"/>
                </a:solidFill>
                <a:effectLst/>
                <a:uLnTx/>
                <a:uFillTx/>
                <a:latin typeface="Grandview Display"/>
                <a:ea typeface="+mn-ea"/>
                <a:cs typeface="+mn-cs"/>
              </a:rPr>
              <a:t> for Year 7, here they can explore how different beliefs influence works of art. (RED p210).</a:t>
            </a:r>
          </a:p>
          <a:p>
            <a:pPr marL="285750" marR="0" lvl="0" indent="-285750" algn="l" defTabSz="914400" rtl="0" eaLnBrk="1" fontAlgn="auto" latinLnBrk="0" hangingPunct="1">
              <a:lnSpc>
                <a:spcPct val="110000"/>
              </a:lnSpc>
              <a:spcBef>
                <a:spcPts val="0"/>
              </a:spcBef>
              <a:spcAft>
                <a:spcPts val="600"/>
              </a:spcAft>
              <a:buClrTx/>
              <a:buSzPct val="87000"/>
              <a:buFont typeface="Arial" panose="020B0604020202020204" pitchFamily="34" charset="0"/>
              <a:buChar char="•"/>
              <a:tabLst/>
              <a:defRPr/>
            </a:pPr>
            <a:r>
              <a:rPr lang="en-US" b="1" dirty="0">
                <a:solidFill>
                  <a:prstClr val="black"/>
                </a:solidFill>
                <a:latin typeface="Grandview Display"/>
              </a:rPr>
              <a:t>In Year 8 pupils will consider questions about the purposes of dialogue, especially between people with radically different worldviews (RED p227).</a:t>
            </a:r>
            <a:endParaRPr kumimoji="0" lang="en-US" sz="1800" b="1" i="0" u="none" strike="noStrike" kern="1200" cap="none" spc="0" normalizeH="0" baseline="0" noProof="0" dirty="0">
              <a:ln>
                <a:noFill/>
              </a:ln>
              <a:solidFill>
                <a:prstClr val="black"/>
              </a:solidFill>
              <a:effectLst/>
              <a:uLnTx/>
              <a:uFillTx/>
              <a:latin typeface="Grandview Display"/>
              <a:ea typeface="+mn-ea"/>
              <a:cs typeface="+mn-cs"/>
            </a:endParaRPr>
          </a:p>
          <a:p>
            <a:pPr marL="285750" marR="0" lvl="0" indent="-285750" algn="l" defTabSz="914400" rtl="0" eaLnBrk="1" fontAlgn="auto" latinLnBrk="0" hangingPunct="1">
              <a:lnSpc>
                <a:spcPct val="110000"/>
              </a:lnSpc>
              <a:spcBef>
                <a:spcPts val="0"/>
              </a:spcBef>
              <a:spcAft>
                <a:spcPts val="600"/>
              </a:spcAft>
              <a:buClrTx/>
              <a:buSzPct val="87000"/>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Grandview Display"/>
                <a:ea typeface="+mn-ea"/>
                <a:cs typeface="+mn-cs"/>
              </a:rPr>
              <a:t>By age 14 students will be able to extend this understanding of dialogue and encounter to include reflecting on the meaning of what they have learned for their own lives. (RED p247).</a:t>
            </a:r>
          </a:p>
          <a:p>
            <a:pPr marL="285750" marR="0" lvl="0" indent="-285750" algn="l" defTabSz="914400" rtl="0" eaLnBrk="1" fontAlgn="auto" latinLnBrk="0" hangingPunct="1">
              <a:lnSpc>
                <a:spcPct val="110000"/>
              </a:lnSpc>
              <a:spcBef>
                <a:spcPts val="0"/>
              </a:spcBef>
              <a:spcAft>
                <a:spcPts val="600"/>
              </a:spcAft>
              <a:buClrTx/>
              <a:buSzPct val="87000"/>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Grandview Display"/>
                <a:ea typeface="+mn-ea"/>
                <a:cs typeface="+mn-cs"/>
              </a:rPr>
              <a:t>Students are asked in these lessons to discern and interpret artworks that link to beliefs and practices in the life of faith, and </a:t>
            </a:r>
            <a:r>
              <a:rPr kumimoji="0" lang="en-US" sz="1800" b="1" i="0" u="none" strike="noStrike" kern="1200" cap="none" spc="0" normalizeH="0" baseline="0" noProof="0">
                <a:ln>
                  <a:noFill/>
                </a:ln>
                <a:solidFill>
                  <a:prstClr val="black"/>
                </a:solidFill>
                <a:effectLst/>
                <a:uLnTx/>
                <a:uFillTx/>
                <a:latin typeface="Grandview Display"/>
                <a:ea typeface="+mn-ea"/>
                <a:cs typeface="+mn-cs"/>
              </a:rPr>
              <a:t>to consider </a:t>
            </a:r>
            <a:r>
              <a:rPr kumimoji="0" lang="en-US" sz="1800" b="1" i="0" u="none" strike="noStrike" kern="1200" cap="none" spc="0" normalizeH="0" baseline="0" noProof="0" dirty="0">
                <a:ln>
                  <a:noFill/>
                </a:ln>
                <a:solidFill>
                  <a:prstClr val="black"/>
                </a:solidFill>
                <a:effectLst/>
                <a:uLnTx/>
                <a:uFillTx/>
                <a:latin typeface="Grandview Display"/>
                <a:ea typeface="+mn-ea"/>
                <a:cs typeface="+mn-cs"/>
              </a:rPr>
              <a:t>how artists communicate beliefs effectively. (RED p238).</a:t>
            </a:r>
          </a:p>
        </p:txBody>
      </p:sp>
      <p:pic>
        <p:nvPicPr>
          <p:cNvPr id="7" name="Content Placeholder 6">
            <a:extLst>
              <a:ext uri="{FF2B5EF4-FFF2-40B4-BE49-F238E27FC236}">
                <a16:creationId xmlns:a16="http://schemas.microsoft.com/office/drawing/2014/main" id="{16D252D8-549F-4F87-7B80-AC58D2AED257}"/>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9056627" y="2372957"/>
            <a:ext cx="2476937" cy="765098"/>
          </a:xfrm>
          <a:prstGeom prst="rect">
            <a:avLst/>
          </a:prstGeom>
        </p:spPr>
      </p:pic>
      <p:pic>
        <p:nvPicPr>
          <p:cNvPr id="9" name="Picture 8">
            <a:extLst>
              <a:ext uri="{FF2B5EF4-FFF2-40B4-BE49-F238E27FC236}">
                <a16:creationId xmlns:a16="http://schemas.microsoft.com/office/drawing/2014/main" id="{F2670702-6264-1B0D-5373-F0D7C998C3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89551" y="3429000"/>
            <a:ext cx="1237555" cy="1708671"/>
          </a:xfrm>
          <a:prstGeom prst="rect">
            <a:avLst/>
          </a:prstGeom>
        </p:spPr>
      </p:pic>
    </p:spTree>
    <p:extLst>
      <p:ext uri="{BB962C8B-B14F-4D97-AF65-F5344CB8AC3E}">
        <p14:creationId xmlns:p14="http://schemas.microsoft.com/office/powerpoint/2010/main" val="620681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CDF043-8433-0B25-2AC0-C9F86EC62745}"/>
            </a:ext>
          </a:extLst>
        </p:cNvPr>
        <p:cNvGrpSpPr/>
        <p:nvPr/>
      </p:nvGrpSpPr>
      <p:grpSpPr>
        <a:xfrm>
          <a:off x="0" y="0"/>
          <a:ext cx="0" cy="0"/>
          <a:chOff x="0" y="0"/>
          <a:chExt cx="0" cy="0"/>
        </a:xfrm>
      </p:grpSpPr>
      <p:pic>
        <p:nvPicPr>
          <p:cNvPr id="4" name="Picture 3" descr="The colorful explosion of powder on a black background">
            <a:extLst>
              <a:ext uri="{FF2B5EF4-FFF2-40B4-BE49-F238E27FC236}">
                <a16:creationId xmlns:a16="http://schemas.microsoft.com/office/drawing/2014/main" id="{383ACF06-65B4-D9CE-F537-5937D1897ACE}"/>
              </a:ext>
            </a:extLst>
          </p:cNvPr>
          <p:cNvPicPr>
            <a:picLocks noChangeAspect="1"/>
          </p:cNvPicPr>
          <p:nvPr/>
        </p:nvPicPr>
        <p:blipFill>
          <a:blip r:embed="rId3" cstate="email">
            <a:alphaModFix amt="40000"/>
            <a:extLst>
              <a:ext uri="{28A0092B-C50C-407E-A947-70E740481C1C}">
                <a14:useLocalDpi xmlns:a14="http://schemas.microsoft.com/office/drawing/2010/main"/>
              </a:ext>
            </a:extLst>
          </a:blip>
          <a:srcRect/>
          <a:stretch/>
        </p:blipFill>
        <p:spPr>
          <a:xfrm>
            <a:off x="20" y="22312"/>
            <a:ext cx="12191979" cy="6857989"/>
          </a:xfrm>
          <a:prstGeom prst="rect">
            <a:avLst/>
          </a:prstGeom>
        </p:spPr>
      </p:pic>
      <p:sp>
        <p:nvSpPr>
          <p:cNvPr id="2" name="Title 1">
            <a:extLst>
              <a:ext uri="{FF2B5EF4-FFF2-40B4-BE49-F238E27FC236}">
                <a16:creationId xmlns:a16="http://schemas.microsoft.com/office/drawing/2014/main" id="{D19EEE71-4C6C-A574-4151-7997097D90ED}"/>
              </a:ext>
            </a:extLst>
          </p:cNvPr>
          <p:cNvSpPr>
            <a:spLocks noGrp="1"/>
          </p:cNvSpPr>
          <p:nvPr>
            <p:ph type="ctrTitle"/>
          </p:nvPr>
        </p:nvSpPr>
        <p:spPr>
          <a:xfrm>
            <a:off x="914401" y="2909456"/>
            <a:ext cx="7393922" cy="3066469"/>
          </a:xfrm>
        </p:spPr>
        <p:txBody>
          <a:bodyPr anchor="b">
            <a:normAutofit/>
          </a:bodyPr>
          <a:lstStyle/>
          <a:p>
            <a:r>
              <a:rPr lang="en-GB" dirty="0">
                <a:solidFill>
                  <a:srgbClr val="FFFFFF"/>
                </a:solidFill>
              </a:rPr>
              <a:t>Searching for God</a:t>
            </a:r>
          </a:p>
        </p:txBody>
      </p:sp>
      <p:sp>
        <p:nvSpPr>
          <p:cNvPr id="7" name="TextBox 6">
            <a:extLst>
              <a:ext uri="{FF2B5EF4-FFF2-40B4-BE49-F238E27FC236}">
                <a16:creationId xmlns:a16="http://schemas.microsoft.com/office/drawing/2014/main" id="{8800E35F-8E1E-E070-BC6B-28ABBA61CA9E}"/>
              </a:ext>
            </a:extLst>
          </p:cNvPr>
          <p:cNvSpPr txBox="1"/>
          <p:nvPr/>
        </p:nvSpPr>
        <p:spPr>
          <a:xfrm>
            <a:off x="330819" y="447243"/>
            <a:ext cx="11545230" cy="4585871"/>
          </a:xfrm>
          <a:prstGeom prst="rect">
            <a:avLst/>
          </a:prstGeom>
          <a:noFill/>
        </p:spPr>
        <p:txBody>
          <a:bodyPr wrap="square" rtlCol="0">
            <a:spAutoFit/>
          </a:bodyPr>
          <a:lstStyle/>
          <a:p>
            <a:r>
              <a:rPr lang="en-GB" sz="2800" b="1" dirty="0">
                <a:latin typeface="Abadi" panose="020B0604020104020204" pitchFamily="34" charset="0"/>
              </a:rPr>
              <a:t>Even if God is one, religions are many. </a:t>
            </a:r>
          </a:p>
          <a:p>
            <a:br>
              <a:rPr lang="en-GB" sz="2200" b="1" dirty="0">
                <a:latin typeface="Abadi" panose="020B0604020104020204" pitchFamily="34" charset="0"/>
              </a:rPr>
            </a:br>
            <a:r>
              <a:rPr lang="en-GB" sz="2200" b="1" dirty="0">
                <a:latin typeface="Abadi" panose="020B0604020104020204" pitchFamily="34" charset="0"/>
              </a:rPr>
              <a:t>Some people think that religions are against each other, and in competition.</a:t>
            </a:r>
          </a:p>
          <a:p>
            <a:r>
              <a:rPr lang="en-GB" sz="2200" b="1" dirty="0">
                <a:latin typeface="Abadi" panose="020B0604020104020204" pitchFamily="34" charset="0"/>
              </a:rPr>
              <a:t>But a deepening study of religion often reveals common ground, shared ideas </a:t>
            </a:r>
            <a:br>
              <a:rPr lang="en-GB" sz="2200" b="1" dirty="0">
                <a:latin typeface="Abadi" panose="020B0604020104020204" pitchFamily="34" charset="0"/>
              </a:rPr>
            </a:br>
            <a:r>
              <a:rPr lang="en-GB" sz="2200" b="1" dirty="0">
                <a:latin typeface="Abadi" panose="020B0604020104020204" pitchFamily="34" charset="0"/>
              </a:rPr>
              <a:t>and similarities.</a:t>
            </a:r>
          </a:p>
          <a:p>
            <a:r>
              <a:rPr lang="en-GB" sz="2200" b="1" dirty="0">
                <a:latin typeface="Abadi" panose="020B0604020104020204" pitchFamily="34" charset="0"/>
              </a:rPr>
              <a:t>There are differences too – anyone who says ‘religions are all the same’ - </a:t>
            </a:r>
            <a:br>
              <a:rPr lang="en-GB" sz="2200" b="1" dirty="0">
                <a:latin typeface="Abadi" panose="020B0604020104020204" pitchFamily="34" charset="0"/>
              </a:rPr>
            </a:br>
            <a:r>
              <a:rPr lang="en-GB" sz="2200" b="1" dirty="0">
                <a:latin typeface="Abadi" panose="020B0604020104020204" pitchFamily="34" charset="0"/>
              </a:rPr>
              <a:t>isn’t looking carefully enough!</a:t>
            </a:r>
          </a:p>
          <a:p>
            <a:br>
              <a:rPr lang="en-GB" sz="2200" b="1" dirty="0">
                <a:latin typeface="Abadi" panose="020B0604020104020204" pitchFamily="34" charset="0"/>
              </a:rPr>
            </a:br>
            <a:r>
              <a:rPr lang="en-GB" sz="2200" b="1" dirty="0">
                <a:latin typeface="Abadi" panose="020B0604020104020204" pitchFamily="34" charset="0"/>
              </a:rPr>
              <a:t>Often, artists who are Jewish or Muslim, Christian or Hindu, use symbols to express their beliefs, ideas, visions or faith.</a:t>
            </a:r>
            <a:br>
              <a:rPr lang="en-GB" sz="2200" b="1" dirty="0">
                <a:latin typeface="Abadi" panose="020B0604020104020204" pitchFamily="34" charset="0"/>
              </a:rPr>
            </a:br>
            <a:r>
              <a:rPr lang="en-GB" sz="2200" b="1" dirty="0">
                <a:latin typeface="Abadi" panose="020B0604020104020204" pitchFamily="34" charset="0"/>
              </a:rPr>
              <a:t>Some of these symbols have overlapping meanings.</a:t>
            </a:r>
          </a:p>
          <a:p>
            <a:r>
              <a:rPr lang="en-GB" sz="2200" b="1" dirty="0">
                <a:latin typeface="Abadi" panose="020B0604020104020204" pitchFamily="34" charset="0"/>
              </a:rPr>
              <a:t>One obvious example: many religions compare God to light.</a:t>
            </a:r>
          </a:p>
          <a:p>
            <a:r>
              <a:rPr lang="en-GB" sz="2200" b="1" dirty="0">
                <a:latin typeface="Abadi" panose="020B0604020104020204" pitchFamily="34" charset="0"/>
              </a:rPr>
              <a:t>Non-religious people use the arts to express their beliefs as agnostics or atheists as well.</a:t>
            </a:r>
          </a:p>
        </p:txBody>
      </p:sp>
    </p:spTree>
    <p:extLst>
      <p:ext uri="{BB962C8B-B14F-4D97-AF65-F5344CB8AC3E}">
        <p14:creationId xmlns:p14="http://schemas.microsoft.com/office/powerpoint/2010/main" val="29489304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CCF1B3-24E2-CB7A-743E-C4275AB78B0C}"/>
            </a:ext>
          </a:extLst>
        </p:cNvPr>
        <p:cNvGrpSpPr/>
        <p:nvPr/>
      </p:nvGrpSpPr>
      <p:grpSpPr>
        <a:xfrm>
          <a:off x="0" y="0"/>
          <a:ext cx="0" cy="0"/>
          <a:chOff x="0" y="0"/>
          <a:chExt cx="0" cy="0"/>
        </a:xfrm>
      </p:grpSpPr>
      <p:pic>
        <p:nvPicPr>
          <p:cNvPr id="4" name="Picture 3" descr="The colorful explosion of powder on a black background">
            <a:extLst>
              <a:ext uri="{FF2B5EF4-FFF2-40B4-BE49-F238E27FC236}">
                <a16:creationId xmlns:a16="http://schemas.microsoft.com/office/drawing/2014/main" id="{40A3CC02-7CF6-DBBF-E26C-B3B01355EEFE}"/>
              </a:ext>
            </a:extLst>
          </p:cNvPr>
          <p:cNvPicPr>
            <a:picLocks noChangeAspect="1"/>
          </p:cNvPicPr>
          <p:nvPr/>
        </p:nvPicPr>
        <p:blipFill>
          <a:blip r:embed="rId3" cstate="email">
            <a:alphaModFix amt="40000"/>
            <a:extLst>
              <a:ext uri="{28A0092B-C50C-407E-A947-70E740481C1C}">
                <a14:useLocalDpi xmlns:a14="http://schemas.microsoft.com/office/drawing/2010/main"/>
              </a:ext>
            </a:extLst>
          </a:blip>
          <a:srcRect/>
          <a:stretch/>
        </p:blipFill>
        <p:spPr>
          <a:xfrm>
            <a:off x="20" y="10"/>
            <a:ext cx="12191979" cy="6857989"/>
          </a:xfrm>
          <a:prstGeom prst="rect">
            <a:avLst/>
          </a:prstGeom>
        </p:spPr>
      </p:pic>
      <p:sp>
        <p:nvSpPr>
          <p:cNvPr id="2" name="Title 1">
            <a:extLst>
              <a:ext uri="{FF2B5EF4-FFF2-40B4-BE49-F238E27FC236}">
                <a16:creationId xmlns:a16="http://schemas.microsoft.com/office/drawing/2014/main" id="{A53A8327-C877-DA97-462A-2C9D20BDD828}"/>
              </a:ext>
            </a:extLst>
          </p:cNvPr>
          <p:cNvSpPr>
            <a:spLocks noGrp="1"/>
          </p:cNvSpPr>
          <p:nvPr>
            <p:ph type="ctrTitle"/>
          </p:nvPr>
        </p:nvSpPr>
        <p:spPr>
          <a:xfrm>
            <a:off x="5743052" y="366712"/>
            <a:ext cx="6211074" cy="5663361"/>
          </a:xfrm>
        </p:spPr>
        <p:txBody>
          <a:bodyPr anchor="b">
            <a:noAutofit/>
          </a:bodyPr>
          <a:lstStyle/>
          <a:p>
            <a:r>
              <a:rPr lang="en-GB" sz="3200" dirty="0">
                <a:solidFill>
                  <a:srgbClr val="FFFFFF"/>
                </a:solidFill>
              </a:rPr>
              <a:t>In the 2025 London Art exhibition ‘Cloud of Witnesses’ - 26 artists contributed some of their work. </a:t>
            </a:r>
            <a:br>
              <a:rPr lang="en-GB" sz="3200" dirty="0">
                <a:solidFill>
                  <a:srgbClr val="FFFFFF"/>
                </a:solidFill>
              </a:rPr>
            </a:br>
            <a:r>
              <a:rPr lang="en-GB" sz="3200" dirty="0">
                <a:solidFill>
                  <a:srgbClr val="FFFFFF"/>
                </a:solidFill>
              </a:rPr>
              <a:t>They explored faith, belief and doubt in relation to the Divine. </a:t>
            </a:r>
            <a:br>
              <a:rPr lang="en-GB" sz="3200" dirty="0">
                <a:solidFill>
                  <a:srgbClr val="FFFFFF"/>
                </a:solidFill>
              </a:rPr>
            </a:br>
            <a:r>
              <a:rPr lang="en-GB" sz="3200" dirty="0">
                <a:solidFill>
                  <a:srgbClr val="FFFFFF"/>
                </a:solidFill>
              </a:rPr>
              <a:t>From different religions to no religion, they show us some creative ways of exploring some of life’s biggest questions. </a:t>
            </a:r>
          </a:p>
        </p:txBody>
      </p:sp>
      <p:pic>
        <p:nvPicPr>
          <p:cNvPr id="6" name="Picture 5">
            <a:extLst>
              <a:ext uri="{FF2B5EF4-FFF2-40B4-BE49-F238E27FC236}">
                <a16:creationId xmlns:a16="http://schemas.microsoft.com/office/drawing/2014/main" id="{4426C1D4-82F7-A14F-8D8E-CD8594929405}"/>
              </a:ext>
            </a:extLst>
          </p:cNvPr>
          <p:cNvPicPr>
            <a:picLocks noChangeAspect="1"/>
          </p:cNvPicPr>
          <p:nvPr/>
        </p:nvPicPr>
        <p:blipFill>
          <a:blip r:embed="rId4"/>
          <a:stretch>
            <a:fillRect/>
          </a:stretch>
        </p:blipFill>
        <p:spPr>
          <a:xfrm>
            <a:off x="237874" y="366712"/>
            <a:ext cx="5267325" cy="6124575"/>
          </a:xfrm>
          <a:prstGeom prst="rect">
            <a:avLst/>
          </a:prstGeom>
          <a:ln>
            <a:solidFill>
              <a:schemeClr val="tx1"/>
            </a:solidFill>
          </a:ln>
        </p:spPr>
      </p:pic>
    </p:spTree>
    <p:extLst>
      <p:ext uri="{BB962C8B-B14F-4D97-AF65-F5344CB8AC3E}">
        <p14:creationId xmlns:p14="http://schemas.microsoft.com/office/powerpoint/2010/main" val="1784106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9D7B73-4733-E198-9959-623AEFAFE46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e colorful explosion of powder on a black background">
            <a:extLst>
              <a:ext uri="{FF2B5EF4-FFF2-40B4-BE49-F238E27FC236}">
                <a16:creationId xmlns:a16="http://schemas.microsoft.com/office/drawing/2014/main" id="{B5679739-4FD9-51A2-5468-F264E5D0BA9B}"/>
              </a:ext>
            </a:extLst>
          </p:cNvPr>
          <p:cNvPicPr>
            <a:picLocks noChangeAspect="1"/>
          </p:cNvPicPr>
          <p:nvPr/>
        </p:nvPicPr>
        <p:blipFill>
          <a:blip r:embed="rId3" cstate="email">
            <a:alphaModFix amt="45000"/>
            <a:extLst>
              <a:ext uri="{28A0092B-C50C-407E-A947-70E740481C1C}">
                <a14:useLocalDpi xmlns:a14="http://schemas.microsoft.com/office/drawing/2010/main"/>
              </a:ext>
            </a:extLst>
          </a:blip>
          <a:srcRect/>
          <a:stretch>
            <a:fillRect/>
          </a:stretch>
        </p:blipFill>
        <p:spPr>
          <a:xfrm>
            <a:off x="20" y="-1"/>
            <a:ext cx="12188932" cy="6858000"/>
          </a:xfrm>
          <a:prstGeom prst="rect">
            <a:avLst/>
          </a:prstGeom>
        </p:spPr>
      </p:pic>
      <p:sp>
        <p:nvSpPr>
          <p:cNvPr id="2" name="Title 1">
            <a:extLst>
              <a:ext uri="{FF2B5EF4-FFF2-40B4-BE49-F238E27FC236}">
                <a16:creationId xmlns:a16="http://schemas.microsoft.com/office/drawing/2014/main" id="{62B53D84-0C2D-DC61-3160-7ECA2D8678A7}"/>
              </a:ext>
            </a:extLst>
          </p:cNvPr>
          <p:cNvSpPr>
            <a:spLocks noGrp="1"/>
          </p:cNvSpPr>
          <p:nvPr>
            <p:ph type="ctrTitle"/>
          </p:nvPr>
        </p:nvSpPr>
        <p:spPr>
          <a:xfrm>
            <a:off x="643467" y="643467"/>
            <a:ext cx="7164674" cy="5571066"/>
          </a:xfrm>
        </p:spPr>
        <p:txBody>
          <a:bodyPr>
            <a:normAutofit fontScale="90000"/>
          </a:bodyPr>
          <a:lstStyle/>
          <a:p>
            <a:r>
              <a:rPr lang="en-GB" sz="3600" dirty="0">
                <a:solidFill>
                  <a:schemeClr val="tx1"/>
                </a:solidFill>
              </a:rPr>
              <a:t>Searching for God? </a:t>
            </a:r>
            <a:br>
              <a:rPr lang="en-GB" sz="3600" dirty="0">
                <a:solidFill>
                  <a:schemeClr val="tx1"/>
                </a:solidFill>
              </a:rPr>
            </a:br>
            <a:r>
              <a:rPr lang="en-GB" sz="3600" dirty="0">
                <a:solidFill>
                  <a:schemeClr val="tx1"/>
                </a:solidFill>
              </a:rPr>
              <a:t>Secondary Lesson 2</a:t>
            </a:r>
            <a:br>
              <a:rPr lang="en-GB" sz="3600" dirty="0">
                <a:solidFill>
                  <a:schemeClr val="tx1"/>
                </a:solidFill>
              </a:rPr>
            </a:br>
            <a:r>
              <a:rPr lang="en-GB" sz="3600" dirty="0">
                <a:solidFill>
                  <a:schemeClr val="tx1"/>
                </a:solidFill>
              </a:rPr>
              <a:t>Inter Faith Expressions</a:t>
            </a:r>
            <a:br>
              <a:rPr lang="en-GB" sz="3600" dirty="0">
                <a:solidFill>
                  <a:schemeClr val="tx1"/>
                </a:solidFill>
              </a:rPr>
            </a:br>
            <a:r>
              <a:rPr lang="en-GB" sz="3600" dirty="0">
                <a:solidFill>
                  <a:schemeClr val="tx1"/>
                </a:solidFill>
              </a:rPr>
              <a:t> </a:t>
            </a:r>
            <a:br>
              <a:rPr lang="en-GB" sz="3600" dirty="0">
                <a:solidFill>
                  <a:schemeClr val="tx1"/>
                </a:solidFill>
              </a:rPr>
            </a:br>
            <a:r>
              <a:rPr lang="en-GB" sz="3600" dirty="0">
                <a:solidFill>
                  <a:schemeClr val="tx1"/>
                </a:solidFill>
              </a:rPr>
              <a:t>In this lesson we will study Jewish art that examines ideas about God, then Muslim art that does the same thing. </a:t>
            </a:r>
            <a:br>
              <a:rPr lang="en-GB" sz="3600" dirty="0">
                <a:solidFill>
                  <a:schemeClr val="tx1"/>
                </a:solidFill>
              </a:rPr>
            </a:br>
            <a:br>
              <a:rPr lang="en-GB" sz="3600" dirty="0">
                <a:solidFill>
                  <a:schemeClr val="tx1"/>
                </a:solidFill>
              </a:rPr>
            </a:br>
            <a:r>
              <a:rPr lang="en-GB" sz="3600" dirty="0">
                <a:solidFill>
                  <a:schemeClr val="tx1"/>
                </a:solidFill>
              </a:rPr>
              <a:t>WHETHER you believe in God or not is not important here – the aim of the lesson is to understand the ideas of these two artistic expressions. </a:t>
            </a:r>
            <a:br>
              <a:rPr lang="en-GB" sz="3600" dirty="0">
                <a:solidFill>
                  <a:schemeClr val="tx1"/>
                </a:solidFill>
              </a:rPr>
            </a:br>
            <a:r>
              <a:rPr lang="en-GB" sz="3600" dirty="0">
                <a:solidFill>
                  <a:schemeClr val="tx1"/>
                </a:solidFill>
              </a:rPr>
              <a:t>TO Think for yourself. </a:t>
            </a:r>
            <a:br>
              <a:rPr lang="en-GB" sz="3600" dirty="0">
                <a:solidFill>
                  <a:schemeClr val="tx1"/>
                </a:solidFill>
              </a:rPr>
            </a:br>
            <a:endParaRPr lang="en-GB" sz="3600" dirty="0">
              <a:solidFill>
                <a:schemeClr val="tx1"/>
              </a:solidFill>
            </a:endParaRPr>
          </a:p>
        </p:txBody>
      </p:sp>
      <p:cxnSp>
        <p:nvCxnSpPr>
          <p:cNvPr id="11" name="Straight Connector 10">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50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DEA77-A822-07F4-D29C-3BD25D1DD760}"/>
              </a:ext>
            </a:extLst>
          </p:cNvPr>
          <p:cNvSpPr>
            <a:spLocks noGrp="1"/>
          </p:cNvSpPr>
          <p:nvPr>
            <p:ph type="title"/>
          </p:nvPr>
        </p:nvSpPr>
        <p:spPr/>
        <p:txBody>
          <a:bodyPr/>
          <a:lstStyle/>
          <a:p>
            <a:r>
              <a:rPr lang="en-GB" dirty="0"/>
              <a:t>Part 1 A Jewish example</a:t>
            </a:r>
          </a:p>
        </p:txBody>
      </p:sp>
    </p:spTree>
    <p:extLst>
      <p:ext uri="{BB962C8B-B14F-4D97-AF65-F5344CB8AC3E}">
        <p14:creationId xmlns:p14="http://schemas.microsoft.com/office/powerpoint/2010/main" val="3656613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ined glass window in a church&#10;&#10;AI-generated content may be incorrect.">
            <a:extLst>
              <a:ext uri="{FF2B5EF4-FFF2-40B4-BE49-F238E27FC236}">
                <a16:creationId xmlns:a16="http://schemas.microsoft.com/office/drawing/2014/main" id="{713ED3B9-423F-EC17-985E-ED3C56D921C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
            <a:ext cx="12192000" cy="6944311"/>
          </a:xfrm>
          <a:prstGeom prst="rect">
            <a:avLst/>
          </a:prstGeom>
        </p:spPr>
      </p:pic>
      <p:sp>
        <p:nvSpPr>
          <p:cNvPr id="4" name="TextBox 3">
            <a:extLst>
              <a:ext uri="{FF2B5EF4-FFF2-40B4-BE49-F238E27FC236}">
                <a16:creationId xmlns:a16="http://schemas.microsoft.com/office/drawing/2014/main" id="{B10AFA05-04D2-CF27-EE60-F3E5A9293A94}"/>
              </a:ext>
            </a:extLst>
          </p:cNvPr>
          <p:cNvSpPr txBox="1"/>
          <p:nvPr/>
        </p:nvSpPr>
        <p:spPr>
          <a:xfrm>
            <a:off x="168442" y="697818"/>
            <a:ext cx="3857148" cy="5078313"/>
          </a:xfrm>
          <a:prstGeom prst="rect">
            <a:avLst/>
          </a:prstGeom>
          <a:solidFill>
            <a:schemeClr val="accent4">
              <a:lumMod val="50000"/>
            </a:schemeClr>
          </a:solidFill>
        </p:spPr>
        <p:txBody>
          <a:bodyPr wrap="square" rtlCol="0">
            <a:spAutoFit/>
          </a:bodyPr>
          <a:lstStyle/>
          <a:p>
            <a:r>
              <a:rPr lang="en-GB" b="1" dirty="0">
                <a:solidFill>
                  <a:schemeClr val="accent4">
                    <a:lumMod val="20000"/>
                    <a:lumOff val="80000"/>
                  </a:schemeClr>
                </a:solidFill>
              </a:rPr>
              <a:t>What do you know about Moses? </a:t>
            </a:r>
          </a:p>
          <a:p>
            <a:r>
              <a:rPr lang="en-GB" b="1" dirty="0">
                <a:solidFill>
                  <a:schemeClr val="accent4">
                    <a:lumMod val="20000"/>
                    <a:lumOff val="80000"/>
                  </a:schemeClr>
                </a:solidFill>
              </a:rPr>
              <a:t>A key figure in Jewish life, who led the ancient Hebrews, later called the Jewish people, out of slavery, maybe 34 centuries ago.</a:t>
            </a:r>
          </a:p>
          <a:p>
            <a:br>
              <a:rPr lang="en-GB" b="1" dirty="0">
                <a:solidFill>
                  <a:schemeClr val="accent4">
                    <a:lumMod val="20000"/>
                    <a:lumOff val="80000"/>
                  </a:schemeClr>
                </a:solidFill>
              </a:rPr>
            </a:br>
            <a:r>
              <a:rPr lang="en-GB" b="1" dirty="0">
                <a:solidFill>
                  <a:schemeClr val="accent4">
                    <a:lumMod val="20000"/>
                    <a:lumOff val="80000"/>
                  </a:schemeClr>
                </a:solidFill>
              </a:rPr>
              <a:t>Two of the most famous stories of Moses are remembered in every synagogue. After a disaster in his early life, G-d called him back to be a liberator. The voice of the Almighty came from a flaming bush: ‘Tell the Pharoah, ‘Let my people go!’ </a:t>
            </a:r>
          </a:p>
          <a:p>
            <a:br>
              <a:rPr lang="en-GB" b="1" dirty="0">
                <a:solidFill>
                  <a:schemeClr val="accent4">
                    <a:lumMod val="20000"/>
                    <a:lumOff val="80000"/>
                  </a:schemeClr>
                </a:solidFill>
              </a:rPr>
            </a:br>
            <a:r>
              <a:rPr lang="en-GB" b="1" dirty="0">
                <a:solidFill>
                  <a:schemeClr val="accent4">
                    <a:lumMod val="20000"/>
                    <a:lumOff val="80000"/>
                  </a:schemeClr>
                </a:solidFill>
              </a:rPr>
              <a:t>After a great struggle, the freed slaves made a Covenant agreement with G-d and it was summarised in the Ten Commandments of Mount Sinai.</a:t>
            </a:r>
          </a:p>
        </p:txBody>
      </p:sp>
      <p:sp>
        <p:nvSpPr>
          <p:cNvPr id="5" name="TextBox 4">
            <a:extLst>
              <a:ext uri="{FF2B5EF4-FFF2-40B4-BE49-F238E27FC236}">
                <a16:creationId xmlns:a16="http://schemas.microsoft.com/office/drawing/2014/main" id="{920EED11-6711-8603-D260-8C333E579ED3}"/>
              </a:ext>
            </a:extLst>
          </p:cNvPr>
          <p:cNvSpPr txBox="1"/>
          <p:nvPr/>
        </p:nvSpPr>
        <p:spPr>
          <a:xfrm>
            <a:off x="8474240" y="324836"/>
            <a:ext cx="3549318" cy="6186309"/>
          </a:xfrm>
          <a:prstGeom prst="rect">
            <a:avLst/>
          </a:prstGeom>
          <a:solidFill>
            <a:schemeClr val="accent4">
              <a:lumMod val="50000"/>
            </a:schemeClr>
          </a:solidFill>
        </p:spPr>
        <p:txBody>
          <a:bodyPr wrap="square" rtlCol="0">
            <a:spAutoFit/>
          </a:bodyPr>
          <a:lstStyle/>
          <a:p>
            <a:r>
              <a:rPr lang="en-GB" b="1" dirty="0">
                <a:solidFill>
                  <a:schemeClr val="accent4">
                    <a:lumMod val="20000"/>
                    <a:lumOff val="80000"/>
                  </a:schemeClr>
                </a:solidFill>
              </a:rPr>
              <a:t>The Five Books of Moses, the Torah, are holy texts in the Jewish faith.</a:t>
            </a:r>
          </a:p>
          <a:p>
            <a:r>
              <a:rPr lang="en-GB" b="1" dirty="0">
                <a:solidFill>
                  <a:schemeClr val="accent4">
                    <a:lumMod val="20000"/>
                    <a:lumOff val="80000"/>
                  </a:schemeClr>
                </a:solidFill>
              </a:rPr>
              <a:t>The Torah expresses the narratives of G-d and humanity in the famous stories of Adam and Eve, Abraham and Sarah, Jacob and his twin, Joseph and his famous many coloured coat.</a:t>
            </a:r>
          </a:p>
          <a:p>
            <a:r>
              <a:rPr lang="en-GB" b="1" dirty="0">
                <a:solidFill>
                  <a:schemeClr val="accent4">
                    <a:lumMod val="20000"/>
                    <a:lumOff val="80000"/>
                  </a:schemeClr>
                </a:solidFill>
              </a:rPr>
              <a:t>Then, after centuries of being enslaved in Egypt, G-d sent Moses to bring the people to freedom and their Promised Land. </a:t>
            </a:r>
          </a:p>
          <a:p>
            <a:br>
              <a:rPr lang="en-GB" b="1" dirty="0">
                <a:solidFill>
                  <a:schemeClr val="accent4">
                    <a:lumMod val="20000"/>
                    <a:lumOff val="80000"/>
                  </a:schemeClr>
                </a:solidFill>
              </a:rPr>
            </a:br>
            <a:r>
              <a:rPr lang="en-GB" b="1" dirty="0">
                <a:solidFill>
                  <a:schemeClr val="accent4">
                    <a:lumMod val="20000"/>
                    <a:lumOff val="80000"/>
                  </a:schemeClr>
                </a:solidFill>
              </a:rPr>
              <a:t>Imagine – tell your partner – how a modern synagogue, with a cupboard for the Torah scrolls, might express the Jewish vision of the divine. </a:t>
            </a:r>
            <a:br>
              <a:rPr lang="en-GB" b="1" dirty="0">
                <a:solidFill>
                  <a:schemeClr val="accent4">
                    <a:lumMod val="20000"/>
                    <a:lumOff val="80000"/>
                  </a:schemeClr>
                </a:solidFill>
              </a:rPr>
            </a:br>
            <a:r>
              <a:rPr lang="en-GB" b="1" dirty="0">
                <a:solidFill>
                  <a:schemeClr val="accent4">
                    <a:lumMod val="20000"/>
                    <a:lumOff val="80000"/>
                  </a:schemeClr>
                </a:solidFill>
              </a:rPr>
              <a:t>How would you design it?</a:t>
            </a:r>
          </a:p>
          <a:p>
            <a:r>
              <a:rPr lang="en-GB" b="1" dirty="0">
                <a:solidFill>
                  <a:schemeClr val="accent4">
                    <a:lumMod val="20000"/>
                    <a:lumOff val="80000"/>
                  </a:schemeClr>
                </a:solidFill>
              </a:rPr>
              <a:t>Here are the cupboard doors from the synagogue in Brighton, Sussex. </a:t>
            </a:r>
          </a:p>
        </p:txBody>
      </p:sp>
    </p:spTree>
    <p:extLst>
      <p:ext uri="{BB962C8B-B14F-4D97-AF65-F5344CB8AC3E}">
        <p14:creationId xmlns:p14="http://schemas.microsoft.com/office/powerpoint/2010/main" val="254051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tained glass window in a church&#10;&#10;AI-generated content may be incorrect.">
            <a:extLst>
              <a:ext uri="{FF2B5EF4-FFF2-40B4-BE49-F238E27FC236}">
                <a16:creationId xmlns:a16="http://schemas.microsoft.com/office/drawing/2014/main" id="{C951D599-D408-F9EB-0079-AAF4EB8353B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1"/>
            <a:ext cx="12192000" cy="6857988"/>
          </a:xfrm>
          <a:prstGeom prst="rect">
            <a:avLst/>
          </a:prstGeom>
        </p:spPr>
      </p:pic>
      <p:sp>
        <p:nvSpPr>
          <p:cNvPr id="4" name="TextBox 3">
            <a:extLst>
              <a:ext uri="{FF2B5EF4-FFF2-40B4-BE49-F238E27FC236}">
                <a16:creationId xmlns:a16="http://schemas.microsoft.com/office/drawing/2014/main" id="{5B21D08D-06C0-7A76-25E0-2266717B8026}"/>
              </a:ext>
            </a:extLst>
          </p:cNvPr>
          <p:cNvSpPr txBox="1"/>
          <p:nvPr/>
        </p:nvSpPr>
        <p:spPr>
          <a:xfrm>
            <a:off x="156410" y="132334"/>
            <a:ext cx="11718757" cy="923330"/>
          </a:xfrm>
          <a:prstGeom prst="rect">
            <a:avLst/>
          </a:prstGeom>
          <a:solidFill>
            <a:schemeClr val="accent4">
              <a:lumMod val="50000"/>
            </a:schemeClr>
          </a:solidFill>
        </p:spPr>
        <p:txBody>
          <a:bodyPr wrap="square" rtlCol="0">
            <a:spAutoFit/>
          </a:bodyPr>
          <a:lstStyle/>
          <a:p>
            <a:r>
              <a:rPr lang="en-GB" b="1" dirty="0">
                <a:solidFill>
                  <a:schemeClr val="accent4">
                    <a:lumMod val="20000"/>
                    <a:lumOff val="80000"/>
                  </a:schemeClr>
                </a:solidFill>
              </a:rPr>
              <a:t>Imagine the interior of this synagogue, built in the 1960s. The doors of the Ark, the cupboard that holds the sacred Torah scrolls, resemble the stone tablets of the Ten Words of G-d. A wide window above the Ark shows the stories of the Torah, centred on the Burning Bush. Imagine it – describe your idea to your partner. Then take a look.</a:t>
            </a:r>
          </a:p>
        </p:txBody>
      </p:sp>
    </p:spTree>
    <p:extLst>
      <p:ext uri="{BB962C8B-B14F-4D97-AF65-F5344CB8AC3E}">
        <p14:creationId xmlns:p14="http://schemas.microsoft.com/office/powerpoint/2010/main" val="117910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0</TotalTime>
  <Words>5459</Words>
  <Application>Microsoft Office PowerPoint</Application>
  <PresentationFormat>Widescreen</PresentationFormat>
  <Paragraphs>230</Paragraphs>
  <Slides>39</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Abadi</vt:lpstr>
      <vt:lpstr>Aptos</vt:lpstr>
      <vt:lpstr>Arial</vt:lpstr>
      <vt:lpstr>Calibri</vt:lpstr>
      <vt:lpstr>Futura PT Bold</vt:lpstr>
      <vt:lpstr>Grandview Display</vt:lpstr>
      <vt:lpstr>Tw Cen MT</vt:lpstr>
      <vt:lpstr>Tw Cen MT Condensed</vt:lpstr>
      <vt:lpstr>Wingdings</vt:lpstr>
      <vt:lpstr>Wingdings 3</vt:lpstr>
      <vt:lpstr>Integral</vt:lpstr>
      <vt:lpstr>Searching for God Secondary Lesson 2 Inter Faith Visions </vt:lpstr>
      <vt:lpstr>Searching for God: Aims These lessons aim to enable learners to: a. think about art works that express big ideas about God. b. develop broad minded and open-hearted responses to the ideas of others. c. consider religious teachings about God in depth for themselves. d. respond creatively for themselves to theological learning in RE. </vt:lpstr>
      <vt:lpstr>Searching for God: Aims for this lesson This lesson enables learners to: a. find out, and think about how Jewish, Christian, MUSLIM and Hindu artists express some big ideas about God. b. develop insight into some common ideas about God from different religions. c. consider varied religious teachings about God in depth for themselves. d. respond creatively for themselves to some inter-faith art and ideas in RE. </vt:lpstr>
      <vt:lpstr>Searching for God</vt:lpstr>
      <vt:lpstr>In the 2025 London Art exhibition ‘Cloud of Witnesses’ - 26 artists contributed some of their work.  They explored faith, belief and doubt in relation to the Divine.  From different religions to no religion, they show us some creative ways of exploring some of life’s biggest questions. </vt:lpstr>
      <vt:lpstr>Searching for God?  Secondary Lesson 2 Inter Faith Expressions   In this lesson we will study Jewish art that examines ideas about God, then Muslim art that does the same thing.   WHETHER you believe in God or not is not important here – the aim of the lesson is to understand the ideas of these two artistic expressions.  TO Think for yourself.  </vt:lpstr>
      <vt:lpstr>Part 1 A Jewish example</vt:lpstr>
      <vt:lpstr>PowerPoint Presentation</vt:lpstr>
      <vt:lpstr>PowerPoint Presentation</vt:lpstr>
      <vt:lpstr>PowerPoint Presentation</vt:lpstr>
      <vt:lpstr>PowerPoint Presentation</vt:lpstr>
      <vt:lpstr>PowerPoint Presentation</vt:lpstr>
      <vt:lpstr>PowerPoint Presentation</vt:lpstr>
      <vt:lpstr>Part two a muslim example</vt:lpstr>
      <vt:lpstr>Read the interview from RE Today with French Islamic artist Ali Caligraff.</vt:lpstr>
      <vt:lpstr>PowerPoint Presentation</vt:lpstr>
      <vt:lpstr>The 99 Beautiful Names of Allah</vt:lpstr>
      <vt:lpstr>Al-Majid Allah is the Most Glorious</vt:lpstr>
      <vt:lpstr>The Shahadah First pillar of Islam –  belief in Allah and the Prophet</vt:lpstr>
      <vt:lpstr>Shahadah: Light</vt:lpstr>
      <vt:lpstr>Shahadah: One God, Muhammad the Messenger</vt:lpstr>
      <vt:lpstr>3 artworks of the Shahadah</vt:lpstr>
      <vt:lpstr>PowerPoint Presentation</vt:lpstr>
      <vt:lpstr>Noms d’Allah</vt:lpstr>
      <vt:lpstr>PowerPoint Presentation</vt:lpstr>
      <vt:lpstr>The Islamic Art of Ali Caligraff</vt:lpstr>
      <vt:lpstr>The Islamic Art of Ali Caligraff: Task</vt:lpstr>
      <vt:lpstr>The Islamic Art of Ali Caligraff: Get creative yourself</vt:lpstr>
      <vt:lpstr>Searching for God </vt:lpstr>
      <vt:lpstr>Summing up the learning</vt:lpstr>
      <vt:lpstr>PowerPoint Presentation</vt:lpstr>
      <vt:lpstr>Examples of student work reflecting on questions of dialogue and truth</vt:lpstr>
      <vt:lpstr>The Maze of Truth</vt:lpstr>
      <vt:lpstr>The Mystery of the Future Joshua, aged 12.</vt:lpstr>
      <vt:lpstr>Can you see my soul? annabelle, aged 15.</vt:lpstr>
      <vt:lpstr>Life is Full of Spiritual Mysteries Krystal, aged 14.</vt:lpstr>
      <vt:lpstr>Pick your favourite of these 4 reflections on inter-faith dialogue</vt:lpstr>
      <vt:lpstr>Partnership</vt:lpstr>
      <vt:lpstr>Connections to the Catholic RE Directory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Lat Blaylock</dc:creator>
  <cp:lastModifiedBy>Fleur Dorrell</cp:lastModifiedBy>
  <cp:revision>25</cp:revision>
  <dcterms:created xsi:type="dcterms:W3CDTF">2025-04-24T14:32:16Z</dcterms:created>
  <dcterms:modified xsi:type="dcterms:W3CDTF">2026-05-01T09:20:34Z</dcterms:modified>
</cp:coreProperties>
</file>