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305" r:id="rId3"/>
    <p:sldId id="258" r:id="rId4"/>
    <p:sldId id="259" r:id="rId5"/>
    <p:sldId id="264" r:id="rId6"/>
    <p:sldId id="260" r:id="rId7"/>
    <p:sldId id="263" r:id="rId8"/>
    <p:sldId id="308" r:id="rId9"/>
    <p:sldId id="311" r:id="rId10"/>
    <p:sldId id="310" r:id="rId11"/>
    <p:sldId id="307" r:id="rId12"/>
    <p:sldId id="312" r:id="rId13"/>
    <p:sldId id="313" r:id="rId14"/>
    <p:sldId id="309" r:id="rId15"/>
    <p:sldId id="306" r:id="rId16"/>
    <p:sldId id="315" r:id="rId17"/>
    <p:sldId id="316" r:id="rId18"/>
    <p:sldId id="317" r:id="rId19"/>
    <p:sldId id="320" r:id="rId20"/>
    <p:sldId id="314" r:id="rId21"/>
    <p:sldId id="318" r:id="rId22"/>
    <p:sldId id="319" r:id="rId23"/>
    <p:sldId id="322" r:id="rId24"/>
    <p:sldId id="326" r:id="rId25"/>
    <p:sldId id="323" r:id="rId26"/>
    <p:sldId id="324" r:id="rId27"/>
    <p:sldId id="325" r:id="rId28"/>
    <p:sldId id="262" r:id="rId29"/>
    <p:sldId id="3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67501-74B7-07B8-86C2-8B0FA0743BCA}" name="Fleur Dorrell" initials="FD" userId="S::Fleur.Dorrell@cbcew.org.uk::29f7f9b2-a62b-47d4-9532-761751c4a8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FC091-9A4D-4674-9E2B-72BDC37296C9}" v="101" dt="2026-04-30T16:07:00.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6774" autoAdjust="0"/>
  </p:normalViewPr>
  <p:slideViewPr>
    <p:cSldViewPr snapToGrid="0">
      <p:cViewPr varScale="1">
        <p:scale>
          <a:sx n="57" d="100"/>
          <a:sy n="57" d="100"/>
        </p:scale>
        <p:origin x="103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29f7f9b2-a62b-47d4-9532-761751c4a846" providerId="ADAL" clId="{7ABC6883-4636-4685-92EA-1F00858387A8}"/>
    <pc:docChg chg="undo custSel modSld">
      <pc:chgData name="Fleur Dorrell" userId="29f7f9b2-a62b-47d4-9532-761751c4a846" providerId="ADAL" clId="{7ABC6883-4636-4685-92EA-1F00858387A8}" dt="2026-05-01T10:48:56.556" v="359" actId="208"/>
      <pc:docMkLst>
        <pc:docMk/>
      </pc:docMkLst>
      <pc:sldChg chg="modSp mod">
        <pc:chgData name="Fleur Dorrell" userId="29f7f9b2-a62b-47d4-9532-761751c4a846" providerId="ADAL" clId="{7ABC6883-4636-4685-92EA-1F00858387A8}" dt="2026-04-30T15:44:47.585" v="47" actId="1076"/>
        <pc:sldMkLst>
          <pc:docMk/>
          <pc:sldMk cId="2340160423" sldId="258"/>
        </pc:sldMkLst>
        <pc:spChg chg="mod">
          <ac:chgData name="Fleur Dorrell" userId="29f7f9b2-a62b-47d4-9532-761751c4a846" providerId="ADAL" clId="{7ABC6883-4636-4685-92EA-1F00858387A8}" dt="2026-04-30T15:44:47.585" v="47" actId="1076"/>
          <ac:spMkLst>
            <pc:docMk/>
            <pc:sldMk cId="2340160423" sldId="258"/>
            <ac:spMk id="2" creationId="{9655C2FD-E86F-5F43-6B3F-31B81CA8D17E}"/>
          </ac:spMkLst>
        </pc:spChg>
        <pc:spChg chg="mod">
          <ac:chgData name="Fleur Dorrell" userId="29f7f9b2-a62b-47d4-9532-761751c4a846" providerId="ADAL" clId="{7ABC6883-4636-4685-92EA-1F00858387A8}" dt="2026-04-30T15:44:31.638" v="46" actId="1076"/>
          <ac:spMkLst>
            <pc:docMk/>
            <pc:sldMk cId="2340160423" sldId="258"/>
            <ac:spMk id="3" creationId="{48FAE643-E27B-3F06-6C48-0283D4AED358}"/>
          </ac:spMkLst>
        </pc:spChg>
      </pc:sldChg>
      <pc:sldChg chg="modSp">
        <pc:chgData name="Fleur Dorrell" userId="29f7f9b2-a62b-47d4-9532-761751c4a846" providerId="ADAL" clId="{7ABC6883-4636-4685-92EA-1F00858387A8}" dt="2026-04-30T15:46:10.005" v="53" actId="20577"/>
        <pc:sldMkLst>
          <pc:docMk/>
          <pc:sldMk cId="2948930465" sldId="259"/>
        </pc:sldMkLst>
        <pc:spChg chg="mod">
          <ac:chgData name="Fleur Dorrell" userId="29f7f9b2-a62b-47d4-9532-761751c4a846" providerId="ADAL" clId="{7ABC6883-4636-4685-92EA-1F00858387A8}" dt="2026-04-30T15:46:10.005" v="53" actId="20577"/>
          <ac:spMkLst>
            <pc:docMk/>
            <pc:sldMk cId="2948930465" sldId="259"/>
            <ac:spMk id="7" creationId="{8800E35F-8E1E-E070-BC6B-28ABBA61CA9E}"/>
          </ac:spMkLst>
        </pc:spChg>
      </pc:sldChg>
      <pc:sldChg chg="modSp mod">
        <pc:chgData name="Fleur Dorrell" userId="29f7f9b2-a62b-47d4-9532-761751c4a846" providerId="ADAL" clId="{7ABC6883-4636-4685-92EA-1F00858387A8}" dt="2026-04-30T15:46:44.395" v="57" actId="1076"/>
        <pc:sldMkLst>
          <pc:docMk/>
          <pc:sldMk cId="178410663" sldId="260"/>
        </pc:sldMkLst>
        <pc:spChg chg="mod">
          <ac:chgData name="Fleur Dorrell" userId="29f7f9b2-a62b-47d4-9532-761751c4a846" providerId="ADAL" clId="{7ABC6883-4636-4685-92EA-1F00858387A8}" dt="2026-04-30T15:46:44.395" v="57" actId="1076"/>
          <ac:spMkLst>
            <pc:docMk/>
            <pc:sldMk cId="178410663" sldId="260"/>
            <ac:spMk id="2" creationId="{A53A8327-C877-DA97-462A-2C9D20BDD828}"/>
          </ac:spMkLst>
        </pc:spChg>
        <pc:picChg chg="mod">
          <ac:chgData name="Fleur Dorrell" userId="29f7f9b2-a62b-47d4-9532-761751c4a846" providerId="ADAL" clId="{7ABC6883-4636-4685-92EA-1F00858387A8}" dt="2026-04-30T15:46:33.543" v="55" actId="208"/>
          <ac:picMkLst>
            <pc:docMk/>
            <pc:sldMk cId="178410663" sldId="260"/>
            <ac:picMk id="6" creationId="{4426C1D4-82F7-A14F-8D8E-CD8594929405}"/>
          </ac:picMkLst>
        </pc:picChg>
      </pc:sldChg>
      <pc:sldChg chg="modSp mod">
        <pc:chgData name="Fleur Dorrell" userId="29f7f9b2-a62b-47d4-9532-761751c4a846" providerId="ADAL" clId="{7ABC6883-4636-4685-92EA-1F00858387A8}" dt="2026-04-30T15:48:28.419" v="71" actId="1076"/>
        <pc:sldMkLst>
          <pc:docMk/>
          <pc:sldMk cId="1014782658" sldId="263"/>
        </pc:sldMkLst>
        <pc:spChg chg="mod">
          <ac:chgData name="Fleur Dorrell" userId="29f7f9b2-a62b-47d4-9532-761751c4a846" providerId="ADAL" clId="{7ABC6883-4636-4685-92EA-1F00858387A8}" dt="2026-04-30T15:48:28.419" v="71" actId="1076"/>
          <ac:spMkLst>
            <pc:docMk/>
            <pc:sldMk cId="1014782658" sldId="263"/>
            <ac:spMk id="2" creationId="{3A117584-F262-C719-9482-BEF1FEBEEC28}"/>
          </ac:spMkLst>
        </pc:spChg>
      </pc:sldChg>
      <pc:sldChg chg="modSp mod">
        <pc:chgData name="Fleur Dorrell" userId="29f7f9b2-a62b-47d4-9532-761751c4a846" providerId="ADAL" clId="{7ABC6883-4636-4685-92EA-1F00858387A8}" dt="2026-04-30T15:42:50.141" v="15" actId="14100"/>
        <pc:sldMkLst>
          <pc:docMk/>
          <pc:sldMk cId="2260165519" sldId="305"/>
        </pc:sldMkLst>
        <pc:spChg chg="mod">
          <ac:chgData name="Fleur Dorrell" userId="29f7f9b2-a62b-47d4-9532-761751c4a846" providerId="ADAL" clId="{7ABC6883-4636-4685-92EA-1F00858387A8}" dt="2026-04-30T15:42:44.805" v="14" actId="20577"/>
          <ac:spMkLst>
            <pc:docMk/>
            <pc:sldMk cId="2260165519" sldId="305"/>
            <ac:spMk id="2" creationId="{01E3C3C2-0B3A-F1D6-5726-885592CB1AD7}"/>
          </ac:spMkLst>
        </pc:spChg>
        <pc:spChg chg="mod">
          <ac:chgData name="Fleur Dorrell" userId="29f7f9b2-a62b-47d4-9532-761751c4a846" providerId="ADAL" clId="{7ABC6883-4636-4685-92EA-1F00858387A8}" dt="2026-04-30T15:42:50.141" v="15" actId="14100"/>
          <ac:spMkLst>
            <pc:docMk/>
            <pc:sldMk cId="2260165519" sldId="305"/>
            <ac:spMk id="3" creationId="{5B270979-8B1D-B0C3-3195-2E6CED0D6AF3}"/>
          </ac:spMkLst>
        </pc:spChg>
        <pc:picChg chg="mod">
          <ac:chgData name="Fleur Dorrell" userId="29f7f9b2-a62b-47d4-9532-761751c4a846" providerId="ADAL" clId="{7ABC6883-4636-4685-92EA-1F00858387A8}" dt="2026-04-30T15:42:04.384" v="1" actId="1037"/>
          <ac:picMkLst>
            <pc:docMk/>
            <pc:sldMk cId="2260165519" sldId="305"/>
            <ac:picMk id="4" creationId="{96958B3F-20F2-65E2-29D4-F582AE374ED2}"/>
          </ac:picMkLst>
        </pc:picChg>
      </pc:sldChg>
      <pc:sldChg chg="modSp mod">
        <pc:chgData name="Fleur Dorrell" userId="29f7f9b2-a62b-47d4-9532-761751c4a846" providerId="ADAL" clId="{7ABC6883-4636-4685-92EA-1F00858387A8}" dt="2026-04-30T15:55:48.259" v="128" actId="20577"/>
        <pc:sldMkLst>
          <pc:docMk/>
          <pc:sldMk cId="1456199080" sldId="307"/>
        </pc:sldMkLst>
        <pc:spChg chg="mod">
          <ac:chgData name="Fleur Dorrell" userId="29f7f9b2-a62b-47d4-9532-761751c4a846" providerId="ADAL" clId="{7ABC6883-4636-4685-92EA-1F00858387A8}" dt="2026-04-30T15:55:48.259" v="128" actId="20577"/>
          <ac:spMkLst>
            <pc:docMk/>
            <pc:sldMk cId="1456199080" sldId="307"/>
            <ac:spMk id="2" creationId="{C85140CE-64C8-2507-2142-ECB2C0AFE9DD}"/>
          </ac:spMkLst>
        </pc:spChg>
      </pc:sldChg>
      <pc:sldChg chg="modSp mod">
        <pc:chgData name="Fleur Dorrell" userId="29f7f9b2-a62b-47d4-9532-761751c4a846" providerId="ADAL" clId="{7ABC6883-4636-4685-92EA-1F00858387A8}" dt="2026-04-30T15:49:58.718" v="82" actId="20577"/>
        <pc:sldMkLst>
          <pc:docMk/>
          <pc:sldMk cId="1778151400" sldId="308"/>
        </pc:sldMkLst>
        <pc:spChg chg="mod">
          <ac:chgData name="Fleur Dorrell" userId="29f7f9b2-a62b-47d4-9532-761751c4a846" providerId="ADAL" clId="{7ABC6883-4636-4685-92EA-1F00858387A8}" dt="2026-04-30T15:49:21.872" v="78" actId="20577"/>
          <ac:spMkLst>
            <pc:docMk/>
            <pc:sldMk cId="1778151400" sldId="308"/>
            <ac:spMk id="2" creationId="{13BF7725-A043-FAA8-3522-C1D879E27036}"/>
          </ac:spMkLst>
        </pc:spChg>
        <pc:spChg chg="mod">
          <ac:chgData name="Fleur Dorrell" userId="29f7f9b2-a62b-47d4-9532-761751c4a846" providerId="ADAL" clId="{7ABC6883-4636-4685-92EA-1F00858387A8}" dt="2026-04-30T15:49:58.718" v="82" actId="20577"/>
          <ac:spMkLst>
            <pc:docMk/>
            <pc:sldMk cId="1778151400" sldId="308"/>
            <ac:spMk id="4" creationId="{C729D9FB-86F7-74EA-84C7-DD44E6D9A389}"/>
          </ac:spMkLst>
        </pc:spChg>
        <pc:picChg chg="mod">
          <ac:chgData name="Fleur Dorrell" userId="29f7f9b2-a62b-47d4-9532-761751c4a846" providerId="ADAL" clId="{7ABC6883-4636-4685-92EA-1F00858387A8}" dt="2026-04-30T15:49:33.579" v="80" actId="208"/>
          <ac:picMkLst>
            <pc:docMk/>
            <pc:sldMk cId="1778151400" sldId="308"/>
            <ac:picMk id="6" creationId="{9EECDC05-4B03-C8AE-732C-39C895F47801}"/>
          </ac:picMkLst>
        </pc:picChg>
      </pc:sldChg>
      <pc:sldChg chg="modSp mod">
        <pc:chgData name="Fleur Dorrell" userId="29f7f9b2-a62b-47d4-9532-761751c4a846" providerId="ADAL" clId="{7ABC6883-4636-4685-92EA-1F00858387A8}" dt="2026-04-30T16:00:30.486" v="161" actId="27636"/>
        <pc:sldMkLst>
          <pc:docMk/>
          <pc:sldMk cId="2214457861" sldId="309"/>
        </pc:sldMkLst>
        <pc:spChg chg="mod">
          <ac:chgData name="Fleur Dorrell" userId="29f7f9b2-a62b-47d4-9532-761751c4a846" providerId="ADAL" clId="{7ABC6883-4636-4685-92EA-1F00858387A8}" dt="2026-04-30T16:00:30.486" v="161" actId="27636"/>
          <ac:spMkLst>
            <pc:docMk/>
            <pc:sldMk cId="2214457861" sldId="309"/>
            <ac:spMk id="4" creationId="{58E27229-DE74-E704-7E73-47CFE32C1743}"/>
          </ac:spMkLst>
        </pc:spChg>
      </pc:sldChg>
      <pc:sldChg chg="modSp mod">
        <pc:chgData name="Fleur Dorrell" userId="29f7f9b2-a62b-47d4-9532-761751c4a846" providerId="ADAL" clId="{7ABC6883-4636-4685-92EA-1F00858387A8}" dt="2026-04-30T15:54:51.418" v="115" actId="1076"/>
        <pc:sldMkLst>
          <pc:docMk/>
          <pc:sldMk cId="2962302547" sldId="310"/>
        </pc:sldMkLst>
        <pc:spChg chg="mod">
          <ac:chgData name="Fleur Dorrell" userId="29f7f9b2-a62b-47d4-9532-761751c4a846" providerId="ADAL" clId="{7ABC6883-4636-4685-92EA-1F00858387A8}" dt="2026-04-30T15:53:00.874" v="88" actId="20577"/>
          <ac:spMkLst>
            <pc:docMk/>
            <pc:sldMk cId="2962302547" sldId="310"/>
            <ac:spMk id="2" creationId="{8EDFF95A-2218-5547-EE4B-F040D7E2569D}"/>
          </ac:spMkLst>
        </pc:spChg>
        <pc:spChg chg="mod">
          <ac:chgData name="Fleur Dorrell" userId="29f7f9b2-a62b-47d4-9532-761751c4a846" providerId="ADAL" clId="{7ABC6883-4636-4685-92EA-1F00858387A8}" dt="2026-04-30T15:54:12.334" v="114" actId="20577"/>
          <ac:spMkLst>
            <pc:docMk/>
            <pc:sldMk cId="2962302547" sldId="310"/>
            <ac:spMk id="3" creationId="{09093EB1-7AF5-91B8-5B38-AEC205E1F9B6}"/>
          </ac:spMkLst>
        </pc:spChg>
        <pc:picChg chg="mod">
          <ac:chgData name="Fleur Dorrell" userId="29f7f9b2-a62b-47d4-9532-761751c4a846" providerId="ADAL" clId="{7ABC6883-4636-4685-92EA-1F00858387A8}" dt="2026-04-30T15:54:51.418" v="115" actId="1076"/>
          <ac:picMkLst>
            <pc:docMk/>
            <pc:sldMk cId="2962302547" sldId="310"/>
            <ac:picMk id="4" creationId="{8E277ADB-E35A-CF6F-B1BE-18FB4BEF5C8F}"/>
          </ac:picMkLst>
        </pc:picChg>
      </pc:sldChg>
      <pc:sldChg chg="modSp">
        <pc:chgData name="Fleur Dorrell" userId="29f7f9b2-a62b-47d4-9532-761751c4a846" providerId="ADAL" clId="{7ABC6883-4636-4685-92EA-1F00858387A8}" dt="2026-04-30T15:52:41.911" v="87" actId="20577"/>
        <pc:sldMkLst>
          <pc:docMk/>
          <pc:sldMk cId="332554792" sldId="311"/>
        </pc:sldMkLst>
        <pc:spChg chg="mod">
          <ac:chgData name="Fleur Dorrell" userId="29f7f9b2-a62b-47d4-9532-761751c4a846" providerId="ADAL" clId="{7ABC6883-4636-4685-92EA-1F00858387A8}" dt="2026-04-30T15:52:41.911" v="87" actId="20577"/>
          <ac:spMkLst>
            <pc:docMk/>
            <pc:sldMk cId="332554792" sldId="311"/>
            <ac:spMk id="3" creationId="{14D093E3-F7F3-4B23-D151-DF5D8AEA98CF}"/>
          </ac:spMkLst>
        </pc:spChg>
      </pc:sldChg>
      <pc:sldChg chg="modSp mod">
        <pc:chgData name="Fleur Dorrell" userId="29f7f9b2-a62b-47d4-9532-761751c4a846" providerId="ADAL" clId="{7ABC6883-4636-4685-92EA-1F00858387A8}" dt="2026-05-01T10:46:53.683" v="348" actId="20577"/>
        <pc:sldMkLst>
          <pc:docMk/>
          <pc:sldMk cId="1731098022" sldId="312"/>
        </pc:sldMkLst>
        <pc:spChg chg="mod">
          <ac:chgData name="Fleur Dorrell" userId="29f7f9b2-a62b-47d4-9532-761751c4a846" providerId="ADAL" clId="{7ABC6883-4636-4685-92EA-1F00858387A8}" dt="2026-05-01T10:46:53.683" v="348" actId="20577"/>
          <ac:spMkLst>
            <pc:docMk/>
            <pc:sldMk cId="1731098022" sldId="312"/>
            <ac:spMk id="2" creationId="{E2F96844-4641-C828-6D12-C54874E8DEE7}"/>
          </ac:spMkLst>
        </pc:spChg>
        <pc:spChg chg="mod">
          <ac:chgData name="Fleur Dorrell" userId="29f7f9b2-a62b-47d4-9532-761751c4a846" providerId="ADAL" clId="{7ABC6883-4636-4685-92EA-1F00858387A8}" dt="2026-04-30T15:56:45.740" v="131" actId="20577"/>
          <ac:spMkLst>
            <pc:docMk/>
            <pc:sldMk cId="1731098022" sldId="312"/>
            <ac:spMk id="3" creationId="{49333652-5818-9F69-C3E3-2178C0DA652C}"/>
          </ac:spMkLst>
        </pc:spChg>
        <pc:picChg chg="mod modCrop">
          <ac:chgData name="Fleur Dorrell" userId="29f7f9b2-a62b-47d4-9532-761751c4a846" providerId="ADAL" clId="{7ABC6883-4636-4685-92EA-1F00858387A8}" dt="2026-04-30T15:56:38.176" v="130" actId="14100"/>
          <ac:picMkLst>
            <pc:docMk/>
            <pc:sldMk cId="1731098022" sldId="312"/>
            <ac:picMk id="5" creationId="{3A918ACF-47ED-8277-D575-2F1BEA48BCB6}"/>
          </ac:picMkLst>
        </pc:picChg>
      </pc:sldChg>
      <pc:sldChg chg="modSp mod">
        <pc:chgData name="Fleur Dorrell" userId="29f7f9b2-a62b-47d4-9532-761751c4a846" providerId="ADAL" clId="{7ABC6883-4636-4685-92EA-1F00858387A8}" dt="2026-04-30T15:59:31.982" v="149" actId="14100"/>
        <pc:sldMkLst>
          <pc:docMk/>
          <pc:sldMk cId="2928598554" sldId="313"/>
        </pc:sldMkLst>
        <pc:spChg chg="mod">
          <ac:chgData name="Fleur Dorrell" userId="29f7f9b2-a62b-47d4-9532-761751c4a846" providerId="ADAL" clId="{7ABC6883-4636-4685-92EA-1F00858387A8}" dt="2026-04-30T15:57:14.860" v="133" actId="20577"/>
          <ac:spMkLst>
            <pc:docMk/>
            <pc:sldMk cId="2928598554" sldId="313"/>
            <ac:spMk id="2" creationId="{6C65C59A-3E1C-6138-525B-7F0C1987D8F0}"/>
          </ac:spMkLst>
        </pc:spChg>
        <pc:spChg chg="mod">
          <ac:chgData name="Fleur Dorrell" userId="29f7f9b2-a62b-47d4-9532-761751c4a846" providerId="ADAL" clId="{7ABC6883-4636-4685-92EA-1F00858387A8}" dt="2026-04-30T15:59:04.834" v="147" actId="20577"/>
          <ac:spMkLst>
            <pc:docMk/>
            <pc:sldMk cId="2928598554" sldId="313"/>
            <ac:spMk id="3" creationId="{C52995DC-5285-8576-068E-01A81FC4F102}"/>
          </ac:spMkLst>
        </pc:spChg>
        <pc:picChg chg="mod modCrop">
          <ac:chgData name="Fleur Dorrell" userId="29f7f9b2-a62b-47d4-9532-761751c4a846" providerId="ADAL" clId="{7ABC6883-4636-4685-92EA-1F00858387A8}" dt="2026-04-30T15:59:31.982" v="149" actId="14100"/>
          <ac:picMkLst>
            <pc:docMk/>
            <pc:sldMk cId="2928598554" sldId="313"/>
            <ac:picMk id="4" creationId="{4C691BE0-62BF-ABD5-1F01-FC36A39496C9}"/>
          </ac:picMkLst>
        </pc:picChg>
      </pc:sldChg>
      <pc:sldChg chg="addSp delSp modSp mod">
        <pc:chgData name="Fleur Dorrell" userId="29f7f9b2-a62b-47d4-9532-761751c4a846" providerId="ADAL" clId="{7ABC6883-4636-4685-92EA-1F00858387A8}" dt="2026-04-30T16:05:43.627" v="183" actId="14100"/>
        <pc:sldMkLst>
          <pc:docMk/>
          <pc:sldMk cId="3701172958" sldId="314"/>
        </pc:sldMkLst>
        <pc:picChg chg="add mod">
          <ac:chgData name="Fleur Dorrell" userId="29f7f9b2-a62b-47d4-9532-761751c4a846" providerId="ADAL" clId="{7ABC6883-4636-4685-92EA-1F00858387A8}" dt="2026-04-30T16:05:26.585" v="180" actId="1076"/>
          <ac:picMkLst>
            <pc:docMk/>
            <pc:sldMk cId="3701172958" sldId="314"/>
            <ac:picMk id="2" creationId="{ED190C16-944C-0544-4EC5-B3DF9DD8F324}"/>
          </ac:picMkLst>
        </pc:picChg>
        <pc:picChg chg="del">
          <ac:chgData name="Fleur Dorrell" userId="29f7f9b2-a62b-47d4-9532-761751c4a846" providerId="ADAL" clId="{7ABC6883-4636-4685-92EA-1F00858387A8}" dt="2026-04-30T16:05:08.761" v="176" actId="478"/>
          <ac:picMkLst>
            <pc:docMk/>
            <pc:sldMk cId="3701172958" sldId="314"/>
            <ac:picMk id="3" creationId="{E915D12E-DFD3-635E-55AC-A687C620CE63}"/>
          </ac:picMkLst>
        </pc:picChg>
        <pc:picChg chg="mod">
          <ac:chgData name="Fleur Dorrell" userId="29f7f9b2-a62b-47d4-9532-761751c4a846" providerId="ADAL" clId="{7ABC6883-4636-4685-92EA-1F00858387A8}" dt="2026-04-30T16:05:43.627" v="183" actId="14100"/>
          <ac:picMkLst>
            <pc:docMk/>
            <pc:sldMk cId="3701172958" sldId="314"/>
            <ac:picMk id="5" creationId="{A6A97399-0802-6CEB-536D-0EFED3AEA1D1}"/>
          </ac:picMkLst>
        </pc:picChg>
      </pc:sldChg>
      <pc:sldChg chg="modSp mod">
        <pc:chgData name="Fleur Dorrell" userId="29f7f9b2-a62b-47d4-9532-761751c4a846" providerId="ADAL" clId="{7ABC6883-4636-4685-92EA-1F00858387A8}" dt="2026-04-30T16:02:01.864" v="166" actId="1076"/>
        <pc:sldMkLst>
          <pc:docMk/>
          <pc:sldMk cId="1462631287" sldId="315"/>
        </pc:sldMkLst>
        <pc:spChg chg="mod">
          <ac:chgData name="Fleur Dorrell" userId="29f7f9b2-a62b-47d4-9532-761751c4a846" providerId="ADAL" clId="{7ABC6883-4636-4685-92EA-1F00858387A8}" dt="2026-04-30T16:01:35.421" v="163" actId="20577"/>
          <ac:spMkLst>
            <pc:docMk/>
            <pc:sldMk cId="1462631287" sldId="315"/>
            <ac:spMk id="2" creationId="{14F67B61-714A-5AA8-E067-C6B3554AB847}"/>
          </ac:spMkLst>
        </pc:spChg>
        <pc:picChg chg="mod">
          <ac:chgData name="Fleur Dorrell" userId="29f7f9b2-a62b-47d4-9532-761751c4a846" providerId="ADAL" clId="{7ABC6883-4636-4685-92EA-1F00858387A8}" dt="2026-04-30T16:02:01.864" v="166" actId="1076"/>
          <ac:picMkLst>
            <pc:docMk/>
            <pc:sldMk cId="1462631287" sldId="315"/>
            <ac:picMk id="4" creationId="{177C4818-0CCF-A9B4-D1F9-473061258A94}"/>
          </ac:picMkLst>
        </pc:picChg>
      </pc:sldChg>
      <pc:sldChg chg="modSp mod">
        <pc:chgData name="Fleur Dorrell" userId="29f7f9b2-a62b-47d4-9532-761751c4a846" providerId="ADAL" clId="{7ABC6883-4636-4685-92EA-1F00858387A8}" dt="2026-04-30T16:02:20.375" v="170" actId="20577"/>
        <pc:sldMkLst>
          <pc:docMk/>
          <pc:sldMk cId="2212836406" sldId="316"/>
        </pc:sldMkLst>
        <pc:spChg chg="mod">
          <ac:chgData name="Fleur Dorrell" userId="29f7f9b2-a62b-47d4-9532-761751c4a846" providerId="ADAL" clId="{7ABC6883-4636-4685-92EA-1F00858387A8}" dt="2026-04-30T16:02:20.375" v="170" actId="20577"/>
          <ac:spMkLst>
            <pc:docMk/>
            <pc:sldMk cId="2212836406" sldId="316"/>
            <ac:spMk id="2" creationId="{26D72389-7CF7-D9B2-68EB-D5D690AEC04F}"/>
          </ac:spMkLst>
        </pc:spChg>
        <pc:picChg chg="mod">
          <ac:chgData name="Fleur Dorrell" userId="29f7f9b2-a62b-47d4-9532-761751c4a846" providerId="ADAL" clId="{7ABC6883-4636-4685-92EA-1F00858387A8}" dt="2026-04-30T16:02:17.676" v="169" actId="1076"/>
          <ac:picMkLst>
            <pc:docMk/>
            <pc:sldMk cId="2212836406" sldId="316"/>
            <ac:picMk id="5" creationId="{1976C2DC-7355-F35F-88EA-B04A0AC26B14}"/>
          </ac:picMkLst>
        </pc:picChg>
      </pc:sldChg>
      <pc:sldChg chg="addSp delSp modSp mod">
        <pc:chgData name="Fleur Dorrell" userId="29f7f9b2-a62b-47d4-9532-761751c4a846" providerId="ADAL" clId="{7ABC6883-4636-4685-92EA-1F00858387A8}" dt="2026-04-30T16:07:00.739" v="194" actId="313"/>
        <pc:sldMkLst>
          <pc:docMk/>
          <pc:sldMk cId="3110981150" sldId="318"/>
        </pc:sldMkLst>
        <pc:spChg chg="mod">
          <ac:chgData name="Fleur Dorrell" userId="29f7f9b2-a62b-47d4-9532-761751c4a846" providerId="ADAL" clId="{7ABC6883-4636-4685-92EA-1F00858387A8}" dt="2026-04-30T16:07:00.739" v="194" actId="313"/>
          <ac:spMkLst>
            <pc:docMk/>
            <pc:sldMk cId="3110981150" sldId="318"/>
            <ac:spMk id="4" creationId="{F8392576-04B4-6D17-D2D2-EA9A94828951}"/>
          </ac:spMkLst>
        </pc:spChg>
        <pc:picChg chg="del">
          <ac:chgData name="Fleur Dorrell" userId="29f7f9b2-a62b-47d4-9532-761751c4a846" providerId="ADAL" clId="{7ABC6883-4636-4685-92EA-1F00858387A8}" dt="2026-04-30T16:06:07.141" v="185" actId="478"/>
          <ac:picMkLst>
            <pc:docMk/>
            <pc:sldMk cId="3110981150" sldId="318"/>
            <ac:picMk id="6" creationId="{EE541878-371E-FD3A-DCB9-55FBC57AB91F}"/>
          </ac:picMkLst>
        </pc:picChg>
        <pc:picChg chg="add mod">
          <ac:chgData name="Fleur Dorrell" userId="29f7f9b2-a62b-47d4-9532-761751c4a846" providerId="ADAL" clId="{7ABC6883-4636-4685-92EA-1F00858387A8}" dt="2026-04-30T16:06:31.579" v="190" actId="14100"/>
          <ac:picMkLst>
            <pc:docMk/>
            <pc:sldMk cId="3110981150" sldId="318"/>
            <ac:picMk id="8" creationId="{98C46C3E-107F-2C85-A4A8-3128E4DCF90D}"/>
          </ac:picMkLst>
        </pc:picChg>
      </pc:sldChg>
      <pc:sldChg chg="modSp mod">
        <pc:chgData name="Fleur Dorrell" userId="29f7f9b2-a62b-47d4-9532-761751c4a846" providerId="ADAL" clId="{7ABC6883-4636-4685-92EA-1F00858387A8}" dt="2026-04-30T16:05:51.849" v="184" actId="20577"/>
        <pc:sldMkLst>
          <pc:docMk/>
          <pc:sldMk cId="755313183" sldId="320"/>
        </pc:sldMkLst>
        <pc:spChg chg="mod">
          <ac:chgData name="Fleur Dorrell" userId="29f7f9b2-a62b-47d4-9532-761751c4a846" providerId="ADAL" clId="{7ABC6883-4636-4685-92EA-1F00858387A8}" dt="2026-04-30T16:05:51.849" v="184" actId="20577"/>
          <ac:spMkLst>
            <pc:docMk/>
            <pc:sldMk cId="755313183" sldId="320"/>
            <ac:spMk id="2" creationId="{6D808364-540C-B86A-EFEA-32241176855F}"/>
          </ac:spMkLst>
        </pc:spChg>
        <pc:spChg chg="mod">
          <ac:chgData name="Fleur Dorrell" userId="29f7f9b2-a62b-47d4-9532-761751c4a846" providerId="ADAL" clId="{7ABC6883-4636-4685-92EA-1F00858387A8}" dt="2026-04-30T16:04:09.581" v="175" actId="207"/>
          <ac:spMkLst>
            <pc:docMk/>
            <pc:sldMk cId="755313183" sldId="320"/>
            <ac:spMk id="7" creationId="{531084BC-2520-FFB8-79C5-C21E8FD9C646}"/>
          </ac:spMkLst>
        </pc:spChg>
        <pc:picChg chg="mod">
          <ac:chgData name="Fleur Dorrell" userId="29f7f9b2-a62b-47d4-9532-761751c4a846" providerId="ADAL" clId="{7ABC6883-4636-4685-92EA-1F00858387A8}" dt="2026-04-30T16:03:49.301" v="174" actId="1076"/>
          <ac:picMkLst>
            <pc:docMk/>
            <pc:sldMk cId="755313183" sldId="320"/>
            <ac:picMk id="5" creationId="{6D5DAA27-613B-89D4-3888-CFBCEA8E1CE7}"/>
          </ac:picMkLst>
        </pc:picChg>
      </pc:sldChg>
      <pc:sldChg chg="modSp mod">
        <pc:chgData name="Fleur Dorrell" userId="29f7f9b2-a62b-47d4-9532-761751c4a846" providerId="ADAL" clId="{7ABC6883-4636-4685-92EA-1F00858387A8}" dt="2026-05-01T09:17:27.885" v="345" actId="313"/>
        <pc:sldMkLst>
          <pc:docMk/>
          <pc:sldMk cId="3522975730" sldId="321"/>
        </pc:sldMkLst>
        <pc:spChg chg="mod">
          <ac:chgData name="Fleur Dorrell" userId="29f7f9b2-a62b-47d4-9532-761751c4a846" providerId="ADAL" clId="{7ABC6883-4636-4685-92EA-1F00858387A8}" dt="2026-05-01T09:17:27.885" v="345" actId="313"/>
          <ac:spMkLst>
            <pc:docMk/>
            <pc:sldMk cId="3522975730" sldId="321"/>
            <ac:spMk id="3" creationId="{E4D8B79D-824C-3E07-4E6C-04EFDA14E59A}"/>
          </ac:spMkLst>
        </pc:spChg>
        <pc:picChg chg="mod">
          <ac:chgData name="Fleur Dorrell" userId="29f7f9b2-a62b-47d4-9532-761751c4a846" providerId="ADAL" clId="{7ABC6883-4636-4685-92EA-1F00858387A8}" dt="2026-04-30T16:10:07.187" v="209" actId="1076"/>
          <ac:picMkLst>
            <pc:docMk/>
            <pc:sldMk cId="3522975730" sldId="321"/>
            <ac:picMk id="5" creationId="{9100ACA0-8633-EEFF-762D-15CE60ED5D01}"/>
          </ac:picMkLst>
        </pc:picChg>
        <pc:picChg chg="mod">
          <ac:chgData name="Fleur Dorrell" userId="29f7f9b2-a62b-47d4-9532-761751c4a846" providerId="ADAL" clId="{7ABC6883-4636-4685-92EA-1F00858387A8}" dt="2026-04-30T16:10:04.327" v="208" actId="1076"/>
          <ac:picMkLst>
            <pc:docMk/>
            <pc:sldMk cId="3522975730" sldId="321"/>
            <ac:picMk id="7" creationId="{E01AEC18-1C3B-6DAC-15AC-C360D9396E44}"/>
          </ac:picMkLst>
        </pc:picChg>
        <pc:picChg chg="mod">
          <ac:chgData name="Fleur Dorrell" userId="29f7f9b2-a62b-47d4-9532-761751c4a846" providerId="ADAL" clId="{7ABC6883-4636-4685-92EA-1F00858387A8}" dt="2026-04-30T16:10:00.334" v="207" actId="1076"/>
          <ac:picMkLst>
            <pc:docMk/>
            <pc:sldMk cId="3522975730" sldId="321"/>
            <ac:picMk id="9" creationId="{49841088-9E69-5BC2-673D-7689A8CE1E19}"/>
          </ac:picMkLst>
        </pc:picChg>
      </pc:sldChg>
      <pc:sldChg chg="modSp mod">
        <pc:chgData name="Fleur Dorrell" userId="29f7f9b2-a62b-47d4-9532-761751c4a846" providerId="ADAL" clId="{7ABC6883-4636-4685-92EA-1F00858387A8}" dt="2026-04-30T16:07:52.961" v="197" actId="20577"/>
        <pc:sldMkLst>
          <pc:docMk/>
          <pc:sldMk cId="944690269" sldId="322"/>
        </pc:sldMkLst>
        <pc:spChg chg="mod">
          <ac:chgData name="Fleur Dorrell" userId="29f7f9b2-a62b-47d4-9532-761751c4a846" providerId="ADAL" clId="{7ABC6883-4636-4685-92EA-1F00858387A8}" dt="2026-04-30T16:07:52.961" v="197" actId="20577"/>
          <ac:spMkLst>
            <pc:docMk/>
            <pc:sldMk cId="944690269" sldId="322"/>
            <ac:spMk id="3" creationId="{52F27EA9-8844-E6F4-40E6-CBF6BD3A6082}"/>
          </ac:spMkLst>
        </pc:spChg>
      </pc:sldChg>
      <pc:sldChg chg="modSp mod">
        <pc:chgData name="Fleur Dorrell" userId="29f7f9b2-a62b-47d4-9532-761751c4a846" providerId="ADAL" clId="{7ABC6883-4636-4685-92EA-1F00858387A8}" dt="2026-05-01T10:47:57.185" v="351" actId="208"/>
        <pc:sldMkLst>
          <pc:docMk/>
          <pc:sldMk cId="926209634" sldId="323"/>
        </pc:sldMkLst>
        <pc:picChg chg="mod">
          <ac:chgData name="Fleur Dorrell" userId="29f7f9b2-a62b-47d4-9532-761751c4a846" providerId="ADAL" clId="{7ABC6883-4636-4685-92EA-1F00858387A8}" dt="2026-05-01T10:47:57.185" v="351" actId="208"/>
          <ac:picMkLst>
            <pc:docMk/>
            <pc:sldMk cId="926209634" sldId="323"/>
            <ac:picMk id="5" creationId="{F86A8A36-1959-70F1-F477-1FE89C424422}"/>
          </ac:picMkLst>
        </pc:picChg>
      </pc:sldChg>
      <pc:sldChg chg="modSp mod">
        <pc:chgData name="Fleur Dorrell" userId="29f7f9b2-a62b-47d4-9532-761751c4a846" providerId="ADAL" clId="{7ABC6883-4636-4685-92EA-1F00858387A8}" dt="2026-05-01T10:48:04.468" v="352" actId="208"/>
        <pc:sldMkLst>
          <pc:docMk/>
          <pc:sldMk cId="1973315564" sldId="324"/>
        </pc:sldMkLst>
        <pc:picChg chg="mod">
          <ac:chgData name="Fleur Dorrell" userId="29f7f9b2-a62b-47d4-9532-761751c4a846" providerId="ADAL" clId="{7ABC6883-4636-4685-92EA-1F00858387A8}" dt="2026-05-01T10:48:04.468" v="352" actId="208"/>
          <ac:picMkLst>
            <pc:docMk/>
            <pc:sldMk cId="1973315564" sldId="324"/>
            <ac:picMk id="4" creationId="{FBF8C99A-6791-16A1-1D59-FB98F96FFFA1}"/>
          </ac:picMkLst>
        </pc:picChg>
      </pc:sldChg>
      <pc:sldChg chg="modSp mod">
        <pc:chgData name="Fleur Dorrell" userId="29f7f9b2-a62b-47d4-9532-761751c4a846" providerId="ADAL" clId="{7ABC6883-4636-4685-92EA-1F00858387A8}" dt="2026-05-01T10:48:34.876" v="358" actId="1076"/>
        <pc:sldMkLst>
          <pc:docMk/>
          <pc:sldMk cId="219366275" sldId="325"/>
        </pc:sldMkLst>
        <pc:spChg chg="mod">
          <ac:chgData name="Fleur Dorrell" userId="29f7f9b2-a62b-47d4-9532-761751c4a846" providerId="ADAL" clId="{7ABC6883-4636-4685-92EA-1F00858387A8}" dt="2026-04-30T16:08:35.792" v="201" actId="27636"/>
          <ac:spMkLst>
            <pc:docMk/>
            <pc:sldMk cId="219366275" sldId="325"/>
            <ac:spMk id="2" creationId="{8058A9FD-4678-9B48-92AD-9F7814645281}"/>
          </ac:spMkLst>
        </pc:spChg>
        <pc:picChg chg="mod">
          <ac:chgData name="Fleur Dorrell" userId="29f7f9b2-a62b-47d4-9532-761751c4a846" providerId="ADAL" clId="{7ABC6883-4636-4685-92EA-1F00858387A8}" dt="2026-05-01T10:48:25.839" v="357" actId="14100"/>
          <ac:picMkLst>
            <pc:docMk/>
            <pc:sldMk cId="219366275" sldId="325"/>
            <ac:picMk id="5" creationId="{5045C54D-03ED-A7BE-355C-741E4914ABF0}"/>
          </ac:picMkLst>
        </pc:picChg>
        <pc:picChg chg="mod">
          <ac:chgData name="Fleur Dorrell" userId="29f7f9b2-a62b-47d4-9532-761751c4a846" providerId="ADAL" clId="{7ABC6883-4636-4685-92EA-1F00858387A8}" dt="2026-05-01T10:48:34.876" v="358" actId="1076"/>
          <ac:picMkLst>
            <pc:docMk/>
            <pc:sldMk cId="219366275" sldId="325"/>
            <ac:picMk id="7" creationId="{EF9C6FEE-9685-D36F-3FE3-46007C88B4F5}"/>
          </ac:picMkLst>
        </pc:picChg>
      </pc:sldChg>
      <pc:sldChg chg="modSp mod">
        <pc:chgData name="Fleur Dorrell" userId="29f7f9b2-a62b-47d4-9532-761751c4a846" providerId="ADAL" clId="{7ABC6883-4636-4685-92EA-1F00858387A8}" dt="2026-05-01T10:48:56.556" v="359" actId="208"/>
        <pc:sldMkLst>
          <pc:docMk/>
          <pc:sldMk cId="3111372319" sldId="326"/>
        </pc:sldMkLst>
        <pc:spChg chg="mod">
          <ac:chgData name="Fleur Dorrell" userId="29f7f9b2-a62b-47d4-9532-761751c4a846" providerId="ADAL" clId="{7ABC6883-4636-4685-92EA-1F00858387A8}" dt="2026-05-01T10:47:47.369" v="349" actId="1076"/>
          <ac:spMkLst>
            <pc:docMk/>
            <pc:sldMk cId="3111372319" sldId="326"/>
            <ac:spMk id="6" creationId="{10649383-3962-5EC7-143C-1BD5E7F56129}"/>
          </ac:spMkLst>
        </pc:spChg>
        <pc:picChg chg="mod">
          <ac:chgData name="Fleur Dorrell" userId="29f7f9b2-a62b-47d4-9532-761751c4a846" providerId="ADAL" clId="{7ABC6883-4636-4685-92EA-1F00858387A8}" dt="2026-05-01T10:47:51.180" v="350" actId="208"/>
          <ac:picMkLst>
            <pc:docMk/>
            <pc:sldMk cId="3111372319" sldId="326"/>
            <ac:picMk id="3" creationId="{80FD4C80-4DAB-6344-C7ED-EDA567D07887}"/>
          </ac:picMkLst>
        </pc:picChg>
        <pc:picChg chg="mod">
          <ac:chgData name="Fleur Dorrell" userId="29f7f9b2-a62b-47d4-9532-761751c4a846" providerId="ADAL" clId="{7ABC6883-4636-4685-92EA-1F00858387A8}" dt="2026-05-01T10:48:56.556" v="359" actId="208"/>
          <ac:picMkLst>
            <pc:docMk/>
            <pc:sldMk cId="3111372319" sldId="326"/>
            <ac:picMk id="5" creationId="{D8D9B5D0-CB0C-26BD-BDB6-2984B00CDC4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59A6F-478F-4B70-BF6A-E6CD6F67F42A}"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D569C-AD6F-4D5A-A034-789B46E22DFE}" type="slidenum">
              <a:rPr lang="en-GB" smtClean="0"/>
              <a:t>‹#›</a:t>
            </a:fld>
            <a:endParaRPr lang="en-GB"/>
          </a:p>
        </p:txBody>
      </p:sp>
    </p:spTree>
    <p:extLst>
      <p:ext uri="{BB962C8B-B14F-4D97-AF65-F5344CB8AC3E}">
        <p14:creationId xmlns:p14="http://schemas.microsoft.com/office/powerpoint/2010/main" val="191606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2025, the Catholic Bishops’ Conference in partnership with St John’s Church, Waterloo and Art &amp; Christianity ran an art exhibition called ‘Cloud of Witnesses’. </a:t>
            </a:r>
            <a:br>
              <a:rPr lang="en-GB" dirty="0"/>
            </a:br>
            <a:r>
              <a:rPr lang="en-GB" dirty="0"/>
              <a:t>It represented different visions and insights from interfaith integrities. The exhibition was a big success. These art and RE lessons share some of their work. Artists were invited to portray art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p:txBody>
      </p:sp>
      <p:sp>
        <p:nvSpPr>
          <p:cNvPr id="4" name="Slide Number Placeholder 3"/>
          <p:cNvSpPr>
            <a:spLocks noGrp="1"/>
          </p:cNvSpPr>
          <p:nvPr>
            <p:ph type="sldNum" sz="quarter" idx="5"/>
          </p:nvPr>
        </p:nvSpPr>
        <p:spPr/>
        <p:txBody>
          <a:bodyPr/>
          <a:lstStyle/>
          <a:p>
            <a:fld id="{712D569C-AD6F-4D5A-A034-789B46E22DFE}" type="slidenum">
              <a:rPr lang="en-GB" smtClean="0"/>
              <a:t>1</a:t>
            </a:fld>
            <a:endParaRPr lang="en-GB"/>
          </a:p>
        </p:txBody>
      </p:sp>
    </p:spTree>
    <p:extLst>
      <p:ext uri="{BB962C8B-B14F-4D97-AF65-F5344CB8AC3E}">
        <p14:creationId xmlns:p14="http://schemas.microsoft.com/office/powerpoint/2010/main" val="91397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theme of solidarity is introduced here: talk with your class about whether God is with us, and whether God is with us especially at moments of crisis in life. Jacob’s crisis in this story is that he has to face up to his own destructive behaviour from his earlier life. He is discovering that he needs his brother, who he has treated so badly. He is returning to try and make a fresh start in his family. How does Bateson picture the relationship between Jacob and his ‘angel’? Between God and humans? The rainbow is maybe to be understood as a sign of God’s promise to bless Jacob’s future and change him – the rest of the narrative shows this in practice. The four questions at the end of the text might be for students to discuss in pairs and then feed back any interesting insights.</a:t>
            </a:r>
          </a:p>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10</a:t>
            </a:fld>
            <a:endParaRPr lang="en-GB"/>
          </a:p>
        </p:txBody>
      </p:sp>
    </p:spTree>
    <p:extLst>
      <p:ext uri="{BB962C8B-B14F-4D97-AF65-F5344CB8AC3E}">
        <p14:creationId xmlns:p14="http://schemas.microsoft.com/office/powerpoint/2010/main" val="391809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may be helpful to use the theme of solidarity to connect this artwork with the one about Jacob and the next one on the Eucharist.</a:t>
            </a:r>
          </a:p>
          <a:p>
            <a:r>
              <a:rPr lang="en-GB" dirty="0"/>
              <a:t>David’s Church, Porthcawl Tabernacle, has a useful website. Learners might find more to help them interpret and contextualise his work here. https://glannauogwr.cymru/en/english/  </a:t>
            </a:r>
          </a:p>
        </p:txBody>
      </p:sp>
      <p:sp>
        <p:nvSpPr>
          <p:cNvPr id="4" name="Slide Number Placeholder 3"/>
          <p:cNvSpPr>
            <a:spLocks noGrp="1"/>
          </p:cNvSpPr>
          <p:nvPr>
            <p:ph type="sldNum" sz="quarter" idx="5"/>
          </p:nvPr>
        </p:nvSpPr>
        <p:spPr/>
        <p:txBody>
          <a:bodyPr/>
          <a:lstStyle/>
          <a:p>
            <a:fld id="{712D569C-AD6F-4D5A-A034-789B46E22DFE}" type="slidenum">
              <a:rPr lang="en-GB" smtClean="0"/>
              <a:t>13</a:t>
            </a:fld>
            <a:endParaRPr lang="en-GB"/>
          </a:p>
        </p:txBody>
      </p:sp>
    </p:spTree>
    <p:extLst>
      <p:ext uri="{BB962C8B-B14F-4D97-AF65-F5344CB8AC3E}">
        <p14:creationId xmlns:p14="http://schemas.microsoft.com/office/powerpoint/2010/main" val="217193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https://thenounproject.com/icon/meal-4623583/  Free image from the Noun Project</a:t>
            </a:r>
          </a:p>
        </p:txBody>
      </p:sp>
      <p:sp>
        <p:nvSpPr>
          <p:cNvPr id="4" name="Slide Number Placeholder 3"/>
          <p:cNvSpPr>
            <a:spLocks noGrp="1"/>
          </p:cNvSpPr>
          <p:nvPr>
            <p:ph type="sldNum" sz="quarter" idx="5"/>
          </p:nvPr>
        </p:nvSpPr>
        <p:spPr/>
        <p:txBody>
          <a:bodyPr/>
          <a:lstStyle/>
          <a:p>
            <a:fld id="{712D569C-AD6F-4D5A-A034-789B46E22DFE}" type="slidenum">
              <a:rPr lang="en-GB" smtClean="0"/>
              <a:t>14</a:t>
            </a:fld>
            <a:endParaRPr lang="en-GB"/>
          </a:p>
        </p:txBody>
      </p:sp>
    </p:spTree>
    <p:extLst>
      <p:ext uri="{BB962C8B-B14F-4D97-AF65-F5344CB8AC3E}">
        <p14:creationId xmlns:p14="http://schemas.microsoft.com/office/powerpoint/2010/main" val="41893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Lorna says: “I knew I wanted Tafari to be my Jesus from the very first, as the conviction that I should attempt to create a painting tackling this theme was forming in my mind. I didn't really know why exactly, it was just as though something was telling me he was the one for the painting.</a:t>
            </a:r>
          </a:p>
          <a:p>
            <a:r>
              <a:rPr lang="en-GB" dirty="0"/>
              <a:t> </a:t>
            </a:r>
          </a:p>
          <a:p>
            <a:r>
              <a:rPr lang="en-GB" dirty="0"/>
              <a:t>I knew that if I did try and paint a Last Supper I didn't want it to look like the 'received wisdom' of what such a painting should look like.  In the canon of Western Art the acknowledged image of Jesus is Caucasian with brown hair and brown eyes, and indeed images that extol this physicality by artists such as Velazquez and Rubens are the paintings which speak to me most profoundly as images. Yet throughout History around the world people have painted Jesus in their own image.</a:t>
            </a:r>
          </a:p>
          <a:p>
            <a:r>
              <a:rPr lang="en-GB" dirty="0"/>
              <a:t> </a:t>
            </a:r>
          </a:p>
          <a:p>
            <a:r>
              <a:rPr lang="en-GB" dirty="0"/>
              <a:t>My point isn't to propose a thesis of 'this the definitive face of Christ', I just didn't want to paint the cliche. As a female painter, if I were to logically follow Velazquez, Rubens and all the artists around the world who have painted Christ in their own image I would paint a woman! This I didn't want to do, so then who is my point of reference? To paint Christ as a black man is as meaningful or as meaningless as painting him as a white man. We don't know what Jesus looked like:</a:t>
            </a:r>
          </a:p>
          <a:p>
            <a:r>
              <a:rPr lang="en-GB" dirty="0"/>
              <a:t> </a:t>
            </a:r>
          </a:p>
          <a:p>
            <a:r>
              <a:rPr lang="en-GB" dirty="0"/>
              <a:t>I had painted Tafari before, a large painting 4 foot square, for my Beautiful Boys exhibition, and people were drawn to something in his face and the expression in his eyes. I was surprised by their reactions and seemed to have caught something of which I wasn't even aware. I knew this quality was more important than skin colour or politics or anything else. Quite simply, I knew he could move people.</a:t>
            </a:r>
          </a:p>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15</a:t>
            </a:fld>
            <a:endParaRPr lang="en-GB"/>
          </a:p>
        </p:txBody>
      </p:sp>
    </p:spTree>
    <p:extLst>
      <p:ext uri="{BB962C8B-B14F-4D97-AF65-F5344CB8AC3E}">
        <p14:creationId xmlns:p14="http://schemas.microsoft.com/office/powerpoint/2010/main" val="62293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‘speaker’ icon to hear the text read aloud. </a:t>
            </a:r>
          </a:p>
          <a:p>
            <a:r>
              <a:rPr lang="en-GB" dirty="0"/>
              <a:t>This is St Mark’s account of the last supper.</a:t>
            </a:r>
          </a:p>
          <a:p>
            <a:r>
              <a:rPr lang="en-GB" dirty="0"/>
              <a:t>Covenant – a key word – means ‘agreement’ and is translated ‘testament’. If it is an agreement between God-in-Jesus and his followers, then it is a sign of solidarity. Explore </a:t>
            </a:r>
            <a:r>
              <a:rPr lang="en-GB" dirty="0" err="1"/>
              <a:t>th</a:t>
            </a:r>
            <a:r>
              <a:rPr lang="en-GB" dirty="0"/>
              <a:t> </a:t>
            </a:r>
            <a:r>
              <a:rPr lang="en-GB" dirty="0" err="1"/>
              <a:t>eida</a:t>
            </a:r>
            <a:r>
              <a:rPr lang="en-GB" dirty="0"/>
              <a:t>: ask students if this is a solidarity story, and in what ways. </a:t>
            </a:r>
          </a:p>
        </p:txBody>
      </p:sp>
      <p:sp>
        <p:nvSpPr>
          <p:cNvPr id="4" name="Slide Number Placeholder 3"/>
          <p:cNvSpPr>
            <a:spLocks noGrp="1"/>
          </p:cNvSpPr>
          <p:nvPr>
            <p:ph type="sldNum" sz="quarter" idx="5"/>
          </p:nvPr>
        </p:nvSpPr>
        <p:spPr/>
        <p:txBody>
          <a:bodyPr/>
          <a:lstStyle/>
          <a:p>
            <a:fld id="{712D569C-AD6F-4D5A-A034-789B46E22DFE}" type="slidenum">
              <a:rPr lang="en-GB" smtClean="0"/>
              <a:t>16</a:t>
            </a:fld>
            <a:endParaRPr lang="en-GB"/>
          </a:p>
        </p:txBody>
      </p:sp>
    </p:spTree>
    <p:extLst>
      <p:ext uri="{BB962C8B-B14F-4D97-AF65-F5344CB8AC3E}">
        <p14:creationId xmlns:p14="http://schemas.microsoft.com/office/powerpoint/2010/main" val="116236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attention to the beauty, skill and power of this art, much more than </a:t>
            </a:r>
            <a:r>
              <a:rPr lang="en-GB"/>
              <a:t>a sum of </a:t>
            </a:r>
            <a:r>
              <a:rPr lang="en-GB" dirty="0"/>
              <a:t>its parts. Ask pupils: What three things do you like best about Lorna’s art? How does the artist use light? Darkness? How is each of the 12 disciples shown? What might their body language and facial expressions say about them in this moment? And how and why has Lorna shown Jesus just like this? What three words say what you notice in his face? The lily flower is often used as a sign of purity and new life in Christian art. Does Lorna show her three lilies to point towards what will happen next, the pure love of Jesus as he is crucified and the resurrection that will follow? </a:t>
            </a:r>
          </a:p>
        </p:txBody>
      </p:sp>
      <p:sp>
        <p:nvSpPr>
          <p:cNvPr id="4" name="Slide Number Placeholder 3"/>
          <p:cNvSpPr>
            <a:spLocks noGrp="1"/>
          </p:cNvSpPr>
          <p:nvPr>
            <p:ph type="sldNum" sz="quarter" idx="5"/>
          </p:nvPr>
        </p:nvSpPr>
        <p:spPr/>
        <p:txBody>
          <a:bodyPr/>
          <a:lstStyle/>
          <a:p>
            <a:fld id="{712D569C-AD6F-4D5A-A034-789B46E22DFE}" type="slidenum">
              <a:rPr lang="en-GB" smtClean="0"/>
              <a:t>17</a:t>
            </a:fld>
            <a:endParaRPr lang="en-GB"/>
          </a:p>
        </p:txBody>
      </p:sp>
    </p:spTree>
    <p:extLst>
      <p:ext uri="{BB962C8B-B14F-4D97-AF65-F5344CB8AC3E}">
        <p14:creationId xmlns:p14="http://schemas.microsoft.com/office/powerpoint/2010/main" val="411449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Excellent further information available here: https://www.stalbanscathedral.org/news/st-albans-cathedral-black-lives-matter-prayer-installation </a:t>
            </a:r>
          </a:p>
        </p:txBody>
      </p:sp>
      <p:sp>
        <p:nvSpPr>
          <p:cNvPr id="4" name="Slide Number Placeholder 3"/>
          <p:cNvSpPr>
            <a:spLocks noGrp="1"/>
          </p:cNvSpPr>
          <p:nvPr>
            <p:ph type="sldNum" sz="quarter" idx="5"/>
          </p:nvPr>
        </p:nvSpPr>
        <p:spPr/>
        <p:txBody>
          <a:bodyPr/>
          <a:lstStyle/>
          <a:p>
            <a:fld id="{712D569C-AD6F-4D5A-A034-789B46E22DFE}" type="slidenum">
              <a:rPr lang="en-GB" smtClean="0"/>
              <a:t>18</a:t>
            </a:fld>
            <a:endParaRPr lang="en-GB"/>
          </a:p>
        </p:txBody>
      </p:sp>
    </p:spTree>
    <p:extLst>
      <p:ext uri="{BB962C8B-B14F-4D97-AF65-F5344CB8AC3E}">
        <p14:creationId xmlns:p14="http://schemas.microsoft.com/office/powerpoint/2010/main" val="343759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F11FA-9EFF-DB0C-B06D-33C6B9981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A9B43-5983-F866-70B7-C8915695C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6B861-FDB6-C1F7-07DA-01C20CF7C5F5}"/>
              </a:ext>
            </a:extLst>
          </p:cNvPr>
          <p:cNvSpPr>
            <a:spLocks noGrp="1"/>
          </p:cNvSpPr>
          <p:nvPr>
            <p:ph type="body" idx="1"/>
          </p:nvPr>
        </p:nvSpPr>
        <p:spPr/>
        <p:txBody>
          <a:bodyPr/>
          <a:lstStyle/>
          <a:p>
            <a:r>
              <a:rPr lang="en-GB" dirty="0"/>
              <a:t>Draw attention to the beauty, skill and power of this art, much more than a sum  of its parts. Ask pupils: What three things do you like best about Lorna’s art? How does the artist use light? Darkness? How is each of the 12 disciples shown? What might their body language and facial expressions say about them in this moment? And how and why has Lorna shown Jesus just like this? What three words say what you notice in his face? The lily flower is often used as a sign of purity and new life in Christian art. Does Lorna show her three lilies to point towards what will happen next, the pure love of Jesus as he is crucified and the resurrection that will follow? </a:t>
            </a:r>
          </a:p>
          <a:p>
            <a:r>
              <a:rPr lang="en-GB" dirty="0"/>
              <a:t>Discuss with the learners which of the interpretive sentences on the fader they find meaningful.</a:t>
            </a:r>
          </a:p>
        </p:txBody>
      </p:sp>
      <p:sp>
        <p:nvSpPr>
          <p:cNvPr id="4" name="Slide Number Placeholder 3">
            <a:extLst>
              <a:ext uri="{FF2B5EF4-FFF2-40B4-BE49-F238E27FC236}">
                <a16:creationId xmlns:a16="http://schemas.microsoft.com/office/drawing/2014/main" id="{4BE70B1E-569C-31A1-6F6C-FAC92DDB629E}"/>
              </a:ext>
            </a:extLst>
          </p:cNvPr>
          <p:cNvSpPr>
            <a:spLocks noGrp="1"/>
          </p:cNvSpPr>
          <p:nvPr>
            <p:ph type="sldNum" sz="quarter" idx="5"/>
          </p:nvPr>
        </p:nvSpPr>
        <p:spPr/>
        <p:txBody>
          <a:bodyPr/>
          <a:lstStyle/>
          <a:p>
            <a:fld id="{712D569C-AD6F-4D5A-A034-789B46E22DFE}" type="slidenum">
              <a:rPr lang="en-GB" smtClean="0"/>
              <a:t>19</a:t>
            </a:fld>
            <a:endParaRPr lang="en-GB"/>
          </a:p>
        </p:txBody>
      </p:sp>
    </p:spTree>
    <p:extLst>
      <p:ext uri="{BB962C8B-B14F-4D97-AF65-F5344CB8AC3E}">
        <p14:creationId xmlns:p14="http://schemas.microsoft.com/office/powerpoint/2010/main" val="297307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also lead to a writing task of course. Please send examples to me – lat@retoday.org.uk </a:t>
            </a:r>
          </a:p>
        </p:txBody>
      </p:sp>
      <p:sp>
        <p:nvSpPr>
          <p:cNvPr id="4" name="Slide Number Placeholder 3"/>
          <p:cNvSpPr>
            <a:spLocks noGrp="1"/>
          </p:cNvSpPr>
          <p:nvPr>
            <p:ph type="sldNum" sz="quarter" idx="5"/>
          </p:nvPr>
        </p:nvSpPr>
        <p:spPr/>
        <p:txBody>
          <a:bodyPr/>
          <a:lstStyle/>
          <a:p>
            <a:fld id="{712D569C-AD6F-4D5A-A034-789B46E22DFE}" type="slidenum">
              <a:rPr lang="en-GB" smtClean="0"/>
              <a:t>20</a:t>
            </a:fld>
            <a:endParaRPr lang="en-GB"/>
          </a:p>
        </p:txBody>
      </p:sp>
    </p:spTree>
    <p:extLst>
      <p:ext uri="{BB962C8B-B14F-4D97-AF65-F5344CB8AC3E}">
        <p14:creationId xmlns:p14="http://schemas.microsoft.com/office/powerpoint/2010/main" val="310844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fill in work booklet is provided to go with this lesson. A further creative task might invite pupils take the theme of ‘solidarity’ from scripture, life, interfaith ideas or their own favourite song lyrics about living together as one and create poetry or visual art based on the theme. </a:t>
            </a:r>
          </a:p>
        </p:txBody>
      </p:sp>
      <p:sp>
        <p:nvSpPr>
          <p:cNvPr id="4" name="Slide Number Placeholder 3"/>
          <p:cNvSpPr>
            <a:spLocks noGrp="1"/>
          </p:cNvSpPr>
          <p:nvPr>
            <p:ph type="sldNum" sz="quarter" idx="5"/>
          </p:nvPr>
        </p:nvSpPr>
        <p:spPr/>
        <p:txBody>
          <a:bodyPr/>
          <a:lstStyle/>
          <a:p>
            <a:fld id="{712D569C-AD6F-4D5A-A034-789B46E22DFE}" type="slidenum">
              <a:rPr lang="en-GB" smtClean="0"/>
              <a:t>21</a:t>
            </a:fld>
            <a:endParaRPr lang="en-GB"/>
          </a:p>
        </p:txBody>
      </p:sp>
    </p:spTree>
    <p:extLst>
      <p:ext uri="{BB962C8B-B14F-4D97-AF65-F5344CB8AC3E}">
        <p14:creationId xmlns:p14="http://schemas.microsoft.com/office/powerpoint/2010/main" val="36154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D144-57D0-F333-0537-7AE35B4FE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298A6-9617-8B90-41B6-4CCADF5A1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94EF1-F7A3-7453-9BA5-9FE4D5319972}"/>
              </a:ext>
            </a:extLst>
          </p:cNvPr>
          <p:cNvSpPr>
            <a:spLocks noGrp="1"/>
          </p:cNvSpPr>
          <p:nvPr>
            <p:ph type="body" idx="1"/>
          </p:nvPr>
        </p:nvSpPr>
        <p:spPr/>
        <p:txBody>
          <a:bodyPr/>
          <a:lstStyle/>
          <a:p>
            <a:r>
              <a:rPr lang="en-GB" dirty="0"/>
              <a:t>The specific learning objectives of each of our four primary and four secondary lessons are given on the next slide, but these general aims fit in with the purposes of RE as they are articulated in various contexts, for Catholic schools, other schools with a religious character, community schools and academies. 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a:t>
            </a:r>
          </a:p>
        </p:txBody>
      </p:sp>
      <p:sp>
        <p:nvSpPr>
          <p:cNvPr id="4" name="Slide Number Placeholder 3">
            <a:extLst>
              <a:ext uri="{FF2B5EF4-FFF2-40B4-BE49-F238E27FC236}">
                <a16:creationId xmlns:a16="http://schemas.microsoft.com/office/drawing/2014/main" id="{0203A9CC-0526-E847-99A6-8C13BA4AF0F7}"/>
              </a:ext>
            </a:extLst>
          </p:cNvPr>
          <p:cNvSpPr>
            <a:spLocks noGrp="1"/>
          </p:cNvSpPr>
          <p:nvPr>
            <p:ph type="sldNum" sz="quarter" idx="5"/>
          </p:nvPr>
        </p:nvSpPr>
        <p:spPr/>
        <p:txBody>
          <a:bodyPr/>
          <a:lstStyle/>
          <a:p>
            <a:fld id="{712D569C-AD6F-4D5A-A034-789B46E22DFE}" type="slidenum">
              <a:rPr lang="en-GB" smtClean="0"/>
              <a:t>2</a:t>
            </a:fld>
            <a:endParaRPr lang="en-GB"/>
          </a:p>
        </p:txBody>
      </p:sp>
    </p:spTree>
    <p:extLst>
      <p:ext uri="{BB962C8B-B14F-4D97-AF65-F5344CB8AC3E}">
        <p14:creationId xmlns:p14="http://schemas.microsoft.com/office/powerpoint/2010/main" val="36932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D77C-4742-FD9E-7664-E1AE100A3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068A3-8BA4-FECF-1269-4AAFCAD88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A7A5A-F662-EC31-95F6-A2E19D8D2770}"/>
              </a:ext>
            </a:extLst>
          </p:cNvPr>
          <p:cNvSpPr>
            <a:spLocks noGrp="1"/>
          </p:cNvSpPr>
          <p:nvPr>
            <p:ph type="body" idx="1"/>
          </p:nvPr>
        </p:nvSpPr>
        <p:spPr/>
        <p:txBody>
          <a:bodyPr/>
          <a:lstStyle/>
          <a:p>
            <a:r>
              <a:rPr lang="en-GB" dirty="0"/>
              <a:t>This particular lesson engages with the concept of solidarity in three different ways. Students can  consider trinitarian Christian vision that ‘God was in Christ, reconciling the world to Himself’ and that Jesus of Nazareth is revealed in the Gospels to be the Christ, the Son of the Living God, God among us – the incarnation of the Divine. They can also consider whether being in solidarity with God and fellow humans is important, and what its meanings might be for them. </a:t>
            </a:r>
          </a:p>
        </p:txBody>
      </p:sp>
      <p:sp>
        <p:nvSpPr>
          <p:cNvPr id="4" name="Slide Number Placeholder 3">
            <a:extLst>
              <a:ext uri="{FF2B5EF4-FFF2-40B4-BE49-F238E27FC236}">
                <a16:creationId xmlns:a16="http://schemas.microsoft.com/office/drawing/2014/main" id="{D0D4618A-CE33-FAE9-E29D-70BA1991B5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108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all the teachers and pupils who tried out these lessons with such amazing results. Send me some of your pupils’ work to lat@retoday.org.uk </a:t>
            </a:r>
          </a:p>
        </p:txBody>
      </p:sp>
      <p:sp>
        <p:nvSpPr>
          <p:cNvPr id="4" name="Slide Number Placeholder 3"/>
          <p:cNvSpPr>
            <a:spLocks noGrp="1"/>
          </p:cNvSpPr>
          <p:nvPr>
            <p:ph type="sldNum" sz="quarter" idx="5"/>
          </p:nvPr>
        </p:nvSpPr>
        <p:spPr/>
        <p:txBody>
          <a:bodyPr/>
          <a:lstStyle/>
          <a:p>
            <a:fld id="{712D569C-AD6F-4D5A-A034-789B46E22DFE}" type="slidenum">
              <a:rPr lang="en-GB" smtClean="0"/>
              <a:t>23</a:t>
            </a:fld>
            <a:endParaRPr lang="en-GB"/>
          </a:p>
        </p:txBody>
      </p:sp>
    </p:spTree>
    <p:extLst>
      <p:ext uri="{BB962C8B-B14F-4D97-AF65-F5344CB8AC3E}">
        <p14:creationId xmlns:p14="http://schemas.microsoft.com/office/powerpoint/2010/main" val="1327118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lessons and resources have been created by Lat Blaylock and Fleur Dorrell in a partnership between the Catholic Bishops’ Conference through its work on the bible (‘The God who Speaks’), NATRE (who run the Spirited Arts competition) and RE Today. The lessons are free to use, and suitable for RE in any school, connecting in many ways to different schemes of work , wherever pupils use critical and creative skills to explore theological and spiritual questions. https://www.godwhospeaks.uk/ </a:t>
            </a:r>
          </a:p>
          <a:p>
            <a:r>
              <a:rPr lang="en-GB" dirty="0"/>
              <a:t>Respondents, users of the lessons, anyone who wants to send in samples of pupils’; work, please contact me, Lat Blaylock, on lat@retoday.org.uk </a:t>
            </a:r>
          </a:p>
        </p:txBody>
      </p:sp>
      <p:sp>
        <p:nvSpPr>
          <p:cNvPr id="4" name="Slide Number Placeholder 3"/>
          <p:cNvSpPr>
            <a:spLocks noGrp="1"/>
          </p:cNvSpPr>
          <p:nvPr>
            <p:ph type="sldNum" sz="quarter" idx="5"/>
          </p:nvPr>
        </p:nvSpPr>
        <p:spPr/>
        <p:txBody>
          <a:bodyPr/>
          <a:lstStyle/>
          <a:p>
            <a:fld id="{712D569C-AD6F-4D5A-A034-789B46E22DFE}" type="slidenum">
              <a:rPr lang="en-GB" smtClean="0"/>
              <a:t>28</a:t>
            </a:fld>
            <a:endParaRPr lang="en-GB"/>
          </a:p>
        </p:txBody>
      </p:sp>
    </p:spTree>
    <p:extLst>
      <p:ext uri="{BB962C8B-B14F-4D97-AF65-F5344CB8AC3E}">
        <p14:creationId xmlns:p14="http://schemas.microsoft.com/office/powerpoint/2010/main" val="2868439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78B6-FB3F-70FC-C149-9AE0B73CB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AEC5-DE61-6B30-2479-E941E9A0E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D2D10-D3DE-B5DF-E43B-F0B4C4F79C06}"/>
              </a:ext>
            </a:extLst>
          </p:cNvPr>
          <p:cNvSpPr>
            <a:spLocks noGrp="1"/>
          </p:cNvSpPr>
          <p:nvPr>
            <p:ph type="body" idx="1"/>
          </p:nvPr>
        </p:nvSpPr>
        <p:spPr/>
        <p:txBody>
          <a:bodyPr/>
          <a:lstStyle/>
          <a:p>
            <a:r>
              <a:rPr lang="en-GB" dirty="0"/>
              <a:t>Here are some connections to the RE Directory used in Catholic RE. They are illustrative rather than exhaustive and enable teachers to consider how to use these lessons in planned RE for 11-14s. They lessons are also usable by those working from many Agreed Syllabuses and other programmes of study, as well as with 14-16s taking Core RE courses or GCSE RS papers.</a:t>
            </a:r>
          </a:p>
          <a:p>
            <a:r>
              <a:rPr lang="en-GB" dirty="0"/>
              <a:t>We invite you to share interesting examples of your pupils’ work: lat@retoday.org.uk </a:t>
            </a:r>
          </a:p>
          <a:p>
            <a:r>
              <a:rPr lang="en-GB" dirty="0"/>
              <a:t> </a:t>
            </a:r>
          </a:p>
        </p:txBody>
      </p:sp>
      <p:sp>
        <p:nvSpPr>
          <p:cNvPr id="4" name="Slide Number Placeholder 3">
            <a:extLst>
              <a:ext uri="{FF2B5EF4-FFF2-40B4-BE49-F238E27FC236}">
                <a16:creationId xmlns:a16="http://schemas.microsoft.com/office/drawing/2014/main" id="{DC9E15D0-9D4F-15B8-90E6-6B6573D2D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606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149D-8196-22AD-AC4D-139A014E9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EA722-FB18-D97C-4E2C-FB3149F17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18AB2-79CC-9FFC-132C-9938DAD91A54}"/>
              </a:ext>
            </a:extLst>
          </p:cNvPr>
          <p:cNvSpPr>
            <a:spLocks noGrp="1"/>
          </p:cNvSpPr>
          <p:nvPr>
            <p:ph type="body" idx="1"/>
          </p:nvPr>
        </p:nvSpPr>
        <p:spPr/>
        <p:txBody>
          <a:bodyPr/>
          <a:lstStyle/>
          <a:p>
            <a:r>
              <a:rPr lang="en-GB" dirty="0"/>
              <a:t>The specific learning objectives of each of our four primary and four secondary lessons are given on the next slide, but these general aims fit in with the purposes of RE as they are articulated in various contexts, for Catholic schools, other schools with a religious character, community schools and academies. 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a:t>
            </a:r>
          </a:p>
        </p:txBody>
      </p:sp>
      <p:sp>
        <p:nvSpPr>
          <p:cNvPr id="4" name="Slide Number Placeholder 3">
            <a:extLst>
              <a:ext uri="{FF2B5EF4-FFF2-40B4-BE49-F238E27FC236}">
                <a16:creationId xmlns:a16="http://schemas.microsoft.com/office/drawing/2014/main" id="{DF9C9747-BFA2-D434-26F1-BC2A37451B55}"/>
              </a:ext>
            </a:extLst>
          </p:cNvPr>
          <p:cNvSpPr>
            <a:spLocks noGrp="1"/>
          </p:cNvSpPr>
          <p:nvPr>
            <p:ph type="sldNum" sz="quarter" idx="5"/>
          </p:nvPr>
        </p:nvSpPr>
        <p:spPr/>
        <p:txBody>
          <a:bodyPr/>
          <a:lstStyle/>
          <a:p>
            <a:fld id="{712D569C-AD6F-4D5A-A034-789B46E22DFE}" type="slidenum">
              <a:rPr lang="en-GB" smtClean="0"/>
              <a:t>3</a:t>
            </a:fld>
            <a:endParaRPr lang="en-GB"/>
          </a:p>
        </p:txBody>
      </p:sp>
    </p:spTree>
    <p:extLst>
      <p:ext uri="{BB962C8B-B14F-4D97-AF65-F5344CB8AC3E}">
        <p14:creationId xmlns:p14="http://schemas.microsoft.com/office/powerpoint/2010/main" val="254417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A18B-EF08-74F8-E912-2556C09B4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F16C-9C60-8B71-6B51-F14FB022D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33061-4066-4884-DC59-28F992D37111}"/>
              </a:ext>
            </a:extLst>
          </p:cNvPr>
          <p:cNvSpPr>
            <a:spLocks noGrp="1"/>
          </p:cNvSpPr>
          <p:nvPr>
            <p:ph type="body" idx="1"/>
          </p:nvPr>
        </p:nvSpPr>
        <p:spPr/>
        <p:txBody>
          <a:bodyPr/>
          <a:lstStyle/>
          <a:p>
            <a:r>
              <a:rPr lang="en-GB" dirty="0"/>
              <a:t>Introduce the work to pupils in these terms. You don’t have to use all four lessons in the sequence, though they will fit will with units of work about any theological topic in RE.</a:t>
            </a:r>
          </a:p>
          <a:p>
            <a:r>
              <a:rPr lang="en-GB" dirty="0"/>
              <a:t>Expect pupils to gather and debate ideas in the first three lessons in ways that enable them to be creative for themselves in lesson 4. Referring to the final task throughout this mini-unit of RE will help all pupils to bring their learning together in a final piece of work at the end. It’s important that they can create work they are proud of: time and quality resources are a great help with this. </a:t>
            </a:r>
          </a:p>
          <a:p>
            <a:endParaRPr lang="en-GB" dirty="0"/>
          </a:p>
        </p:txBody>
      </p:sp>
      <p:sp>
        <p:nvSpPr>
          <p:cNvPr id="4" name="Slide Number Placeholder 3">
            <a:extLst>
              <a:ext uri="{FF2B5EF4-FFF2-40B4-BE49-F238E27FC236}">
                <a16:creationId xmlns:a16="http://schemas.microsoft.com/office/drawing/2014/main" id="{E86A406A-B9AD-5072-4927-C6EE361BA031}"/>
              </a:ext>
            </a:extLst>
          </p:cNvPr>
          <p:cNvSpPr>
            <a:spLocks noGrp="1"/>
          </p:cNvSpPr>
          <p:nvPr>
            <p:ph type="sldNum" sz="quarter" idx="5"/>
          </p:nvPr>
        </p:nvSpPr>
        <p:spPr/>
        <p:txBody>
          <a:bodyPr/>
          <a:lstStyle/>
          <a:p>
            <a:fld id="{712D569C-AD6F-4D5A-A034-789B46E22DFE}" type="slidenum">
              <a:rPr lang="en-GB" smtClean="0"/>
              <a:t>4</a:t>
            </a:fld>
            <a:endParaRPr lang="en-GB"/>
          </a:p>
        </p:txBody>
      </p:sp>
    </p:spTree>
    <p:extLst>
      <p:ext uri="{BB962C8B-B14F-4D97-AF65-F5344CB8AC3E}">
        <p14:creationId xmlns:p14="http://schemas.microsoft.com/office/powerpoint/2010/main" val="356303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031A-239E-C3FE-4B63-E36B4C111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9261B-4EB4-B89E-C7BE-D73FE9A57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D4AF4-9B86-4E37-F09C-F050A2379E98}"/>
              </a:ext>
            </a:extLst>
          </p:cNvPr>
          <p:cNvSpPr>
            <a:spLocks noGrp="1"/>
          </p:cNvSpPr>
          <p:nvPr>
            <p:ph type="body" idx="1"/>
          </p:nvPr>
        </p:nvSpPr>
        <p:spPr/>
        <p:txBody>
          <a:bodyPr/>
          <a:lstStyle/>
          <a:p>
            <a:r>
              <a:rPr lang="en-GB" dirty="0"/>
              <a:t>There are four primary and four secondary lessons in this project, which fit well together – but teachers are welcome to use some of them as they fit in with your own RE planning and schemes of work.</a:t>
            </a:r>
          </a:p>
          <a:p>
            <a:r>
              <a:rPr lang="en-GB" dirty="0"/>
              <a:t>The partnership in creating these lessons with NATRE links powerfully to the Spirited Arts project NATRE runs each year. See examples and details here: https://www.natre.org.uk/about-natre/projects/spirited-arts/spirited-arts-gallery/2024/ </a:t>
            </a:r>
          </a:p>
        </p:txBody>
      </p:sp>
      <p:sp>
        <p:nvSpPr>
          <p:cNvPr id="4" name="Slide Number Placeholder 3">
            <a:extLst>
              <a:ext uri="{FF2B5EF4-FFF2-40B4-BE49-F238E27FC236}">
                <a16:creationId xmlns:a16="http://schemas.microsoft.com/office/drawing/2014/main" id="{AD319785-677E-C866-2800-D5EF5DAC05BF}"/>
              </a:ext>
            </a:extLst>
          </p:cNvPr>
          <p:cNvSpPr>
            <a:spLocks noGrp="1"/>
          </p:cNvSpPr>
          <p:nvPr>
            <p:ph type="sldNum" sz="quarter" idx="5"/>
          </p:nvPr>
        </p:nvSpPr>
        <p:spPr/>
        <p:txBody>
          <a:bodyPr/>
          <a:lstStyle/>
          <a:p>
            <a:fld id="{712D569C-AD6F-4D5A-A034-789B46E22DFE}" type="slidenum">
              <a:rPr lang="en-GB" smtClean="0"/>
              <a:t>5</a:t>
            </a:fld>
            <a:endParaRPr lang="en-GB"/>
          </a:p>
        </p:txBody>
      </p:sp>
    </p:spTree>
    <p:extLst>
      <p:ext uri="{BB962C8B-B14F-4D97-AF65-F5344CB8AC3E}">
        <p14:creationId xmlns:p14="http://schemas.microsoft.com/office/powerpoint/2010/main" val="145207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FE86-20E2-3C41-B794-DD2F219E0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B32FD-0B85-F35C-8C23-D81E18F11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78FE2-E3B8-9E51-7C8C-C0BDFAD51CE1}"/>
              </a:ext>
            </a:extLst>
          </p:cNvPr>
          <p:cNvSpPr>
            <a:spLocks noGrp="1"/>
          </p:cNvSpPr>
          <p:nvPr>
            <p:ph type="body" idx="1"/>
          </p:nvPr>
        </p:nvSpPr>
        <p:spPr/>
        <p:txBody>
          <a:bodyPr/>
          <a:lstStyle/>
          <a:p>
            <a:r>
              <a:rPr lang="en-GB" dirty="0"/>
              <a:t>In 2025, the Catholic Bishops’ Conference co-curated an art exhibition called ‘Cloud of Witnesses’, digitally available here: www.godwhospeaks.uk/cloud-of-witnesses-art-exhibition/  </a:t>
            </a:r>
            <a:br>
              <a:rPr lang="en-GB" dirty="0"/>
            </a:br>
            <a:r>
              <a:rPr lang="en-GB" dirty="0"/>
              <a:t>‘The God who Speaks’ is a digital space where Catholic Biblical resources, insights, projects and visions are shared. </a:t>
            </a:r>
            <a:br>
              <a:rPr lang="en-GB" dirty="0"/>
            </a:br>
            <a:r>
              <a:rPr lang="en-GB" dirty="0"/>
              <a:t>For this art exhibition,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Seeking to represent different visions and insights from interfaith integrities, the exhibition has created an ongoing conversation. These art and RE lessons share some of the work.</a:t>
            </a:r>
          </a:p>
        </p:txBody>
      </p:sp>
      <p:sp>
        <p:nvSpPr>
          <p:cNvPr id="4" name="Slide Number Placeholder 3">
            <a:extLst>
              <a:ext uri="{FF2B5EF4-FFF2-40B4-BE49-F238E27FC236}">
                <a16:creationId xmlns:a16="http://schemas.microsoft.com/office/drawing/2014/main" id="{F81F6FBC-2B44-46FB-8EF4-5B60018CE7A3}"/>
              </a:ext>
            </a:extLst>
          </p:cNvPr>
          <p:cNvSpPr>
            <a:spLocks noGrp="1"/>
          </p:cNvSpPr>
          <p:nvPr>
            <p:ph type="sldNum" sz="quarter" idx="5"/>
          </p:nvPr>
        </p:nvSpPr>
        <p:spPr/>
        <p:txBody>
          <a:bodyPr/>
          <a:lstStyle/>
          <a:p>
            <a:fld id="{712D569C-AD6F-4D5A-A034-789B46E22DFE}" type="slidenum">
              <a:rPr lang="en-GB" smtClean="0"/>
              <a:t>6</a:t>
            </a:fld>
            <a:endParaRPr lang="en-GB"/>
          </a:p>
        </p:txBody>
      </p:sp>
    </p:spTree>
    <p:extLst>
      <p:ext uri="{BB962C8B-B14F-4D97-AF65-F5344CB8AC3E}">
        <p14:creationId xmlns:p14="http://schemas.microsoft.com/office/powerpoint/2010/main" val="64385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8219-1289-95DB-FD55-D86C2FDCB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30246-E61A-F1B4-DFDA-30111AD02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C4131-9473-27D9-4556-B533634891B8}"/>
              </a:ext>
            </a:extLst>
          </p:cNvPr>
          <p:cNvSpPr>
            <a:spLocks noGrp="1"/>
          </p:cNvSpPr>
          <p:nvPr>
            <p:ph type="body" idx="1"/>
          </p:nvPr>
        </p:nvSpPr>
        <p:spPr/>
        <p:txBody>
          <a:bodyPr/>
          <a:lstStyle/>
          <a:p>
            <a:r>
              <a:rPr lang="en-GB" dirty="0"/>
              <a:t>This particular lesson engages with the Trinitarian Christian vision that ‘God was in Christ, reconciling the world to Himself’ and that Jesus of Nazareth is revealed in the Gospels to be the Christ, the Son of the Living God, God among us – the incarnation of the Divine. RE lessons don’t teach these ideas in any coercive way: pupils with all different beliefs will engage in this study, but a full-hearted and thoughtful appreciation of the depth of Christian belief about God in Jesus is in focus in this learning. </a:t>
            </a:r>
          </a:p>
        </p:txBody>
      </p:sp>
      <p:sp>
        <p:nvSpPr>
          <p:cNvPr id="4" name="Slide Number Placeholder 3">
            <a:extLst>
              <a:ext uri="{FF2B5EF4-FFF2-40B4-BE49-F238E27FC236}">
                <a16:creationId xmlns:a16="http://schemas.microsoft.com/office/drawing/2014/main" id="{72715548-C1CF-9296-D415-2B54E93DF11C}"/>
              </a:ext>
            </a:extLst>
          </p:cNvPr>
          <p:cNvSpPr>
            <a:spLocks noGrp="1"/>
          </p:cNvSpPr>
          <p:nvPr>
            <p:ph type="sldNum" sz="quarter" idx="5"/>
          </p:nvPr>
        </p:nvSpPr>
        <p:spPr/>
        <p:txBody>
          <a:bodyPr/>
          <a:lstStyle/>
          <a:p>
            <a:fld id="{712D569C-AD6F-4D5A-A034-789B46E22DFE}" type="slidenum">
              <a:rPr lang="en-GB" smtClean="0"/>
              <a:t>7</a:t>
            </a:fld>
            <a:endParaRPr lang="en-GB"/>
          </a:p>
        </p:txBody>
      </p:sp>
    </p:spTree>
    <p:extLst>
      <p:ext uri="{BB962C8B-B14F-4D97-AF65-F5344CB8AC3E}">
        <p14:creationId xmlns:p14="http://schemas.microsoft.com/office/powerpoint/2010/main" val="328162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theme of solidarity is introduced here: talk with your class about whether God is with us, and whether God is with us especially at moments of crisis in life. Jacob’s crisis in this story is that he has to face up to his own destructive behaviour from his earlier life. </a:t>
            </a:r>
          </a:p>
          <a:p>
            <a:r>
              <a:rPr lang="en-GB" dirty="0"/>
              <a:t>You might look at some other artists’ expressions of the spirituality of this story – there are very many! </a:t>
            </a:r>
          </a:p>
        </p:txBody>
      </p:sp>
      <p:sp>
        <p:nvSpPr>
          <p:cNvPr id="4" name="Slide Number Placeholder 3"/>
          <p:cNvSpPr>
            <a:spLocks noGrp="1"/>
          </p:cNvSpPr>
          <p:nvPr>
            <p:ph type="sldNum" sz="quarter" idx="5"/>
          </p:nvPr>
        </p:nvSpPr>
        <p:spPr/>
        <p:txBody>
          <a:bodyPr/>
          <a:lstStyle/>
          <a:p>
            <a:fld id="{712D569C-AD6F-4D5A-A034-789B46E22DFE}" type="slidenum">
              <a:rPr lang="en-GB" smtClean="0"/>
              <a:t>8</a:t>
            </a:fld>
            <a:endParaRPr lang="en-GB"/>
          </a:p>
        </p:txBody>
      </p:sp>
    </p:spTree>
    <p:extLst>
      <p:ext uri="{BB962C8B-B14F-4D97-AF65-F5344CB8AC3E}">
        <p14:creationId xmlns:p14="http://schemas.microsoft.com/office/powerpoint/2010/main" val="783061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I’ve written the story in a condensed form on the slide – but this is the actual text from Gen 32: Common English Bible. “Jacob got up during the night, took his two wives, his two women servants, and his eleven sons, and crossed the Jabbok River’s shallow water. He took them and everything that belonged to him, and he helped them cross the river. But Jacob stayed apart by himself, and a man wrestled with him until dawn broke. When the man saw that he couldn’t defeat Jacob, he grabbed Jacob’s thigh and tore a muscle in Jacob’s thigh as he wrestled with him. The man said, “Let me go because the dawn is breaking.”</a:t>
            </a:r>
          </a:p>
          <a:p>
            <a:pPr marL="0" indent="0">
              <a:buNone/>
            </a:pPr>
            <a:r>
              <a:rPr lang="en-GB" dirty="0"/>
              <a:t>But Jacob said, “I won’t let you go until you bless me.”</a:t>
            </a:r>
          </a:p>
          <a:p>
            <a:pPr marL="0" indent="0">
              <a:buNone/>
            </a:pPr>
            <a:r>
              <a:rPr lang="en-GB" dirty="0"/>
              <a:t>He said to Jacob, “What’s your name?” and he said, “Jacob.” Then he said, “Your name won’t be Jacob any longer, but Israel, because you struggled with God and with men and won.”</a:t>
            </a:r>
          </a:p>
          <a:p>
            <a:pPr marL="0" indent="0">
              <a:buNone/>
            </a:pPr>
            <a:r>
              <a:rPr lang="en-GB" dirty="0"/>
              <a:t>Jacob also asked and said, “Tell me your name.”</a:t>
            </a:r>
          </a:p>
          <a:p>
            <a:pPr marL="0" indent="0">
              <a:buNone/>
            </a:pPr>
            <a:r>
              <a:rPr lang="en-GB" dirty="0"/>
              <a:t>But he said, “Why do you ask for my name?” and he blessed Jacob there. Jacob named the place Peniel, “because I’ve seen God face-to-face, and my life has been saved.” The sun rose as Jacob passed Penuel, limping because of his thigh. Therefore, Israelites don’t eat the tendon attached to the thigh muscle to this day, because he grabbed Jacob’s thigh muscle at the tendon.”</a:t>
            </a:r>
          </a:p>
          <a:p>
            <a:r>
              <a:rPr lang="en-GB" dirty="0"/>
              <a:t>Click the ‘speaker’ icon to play the voice recording of the narrative.</a:t>
            </a:r>
          </a:p>
        </p:txBody>
      </p:sp>
      <p:sp>
        <p:nvSpPr>
          <p:cNvPr id="4" name="Slide Number Placeholder 3"/>
          <p:cNvSpPr>
            <a:spLocks noGrp="1"/>
          </p:cNvSpPr>
          <p:nvPr>
            <p:ph type="sldNum" sz="quarter" idx="5"/>
          </p:nvPr>
        </p:nvSpPr>
        <p:spPr/>
        <p:txBody>
          <a:bodyPr/>
          <a:lstStyle/>
          <a:p>
            <a:fld id="{712D569C-AD6F-4D5A-A034-789B46E22DFE}" type="slidenum">
              <a:rPr lang="en-GB" smtClean="0"/>
              <a:t>9</a:t>
            </a:fld>
            <a:endParaRPr lang="en-GB"/>
          </a:p>
        </p:txBody>
      </p:sp>
    </p:spTree>
    <p:extLst>
      <p:ext uri="{BB962C8B-B14F-4D97-AF65-F5344CB8AC3E}">
        <p14:creationId xmlns:p14="http://schemas.microsoft.com/office/powerpoint/2010/main" val="6210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5/1/2026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174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5/1/2026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574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5/1/2026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1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5/1/2026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719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5/1/2026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55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5/1/2026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135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5/1/2026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8820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5/1/2026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1512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5/1/2026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9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5/1/2026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703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5/1/2026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4046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5/1/2026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97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godwhospeaks.uk/cloud-of-witnesses-art-exhibition/"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johnbatesonpaintings.co.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http://www.davidrobinsonartist.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25F65040-C15A-DCEC-B84D-6A5C8D86D5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00404" y="1"/>
            <a:ext cx="12191999" cy="6857999"/>
          </a:xfrm>
          <a:prstGeom prst="rect">
            <a:avLst/>
          </a:prstGeom>
        </p:spPr>
      </p:pic>
      <p:sp>
        <p:nvSpPr>
          <p:cNvPr id="18" name="Rectangle 17">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C52EA65-EB56-E7C6-7BB4-78CC1C22FE7E}"/>
              </a:ext>
            </a:extLst>
          </p:cNvPr>
          <p:cNvSpPr>
            <a:spLocks noGrp="1"/>
          </p:cNvSpPr>
          <p:nvPr>
            <p:ph type="ctrTitle"/>
          </p:nvPr>
        </p:nvSpPr>
        <p:spPr>
          <a:xfrm>
            <a:off x="468090" y="709868"/>
            <a:ext cx="7220089" cy="4151336"/>
          </a:xfrm>
        </p:spPr>
        <p:txBody>
          <a:bodyPr anchor="t">
            <a:normAutofit/>
          </a:bodyPr>
          <a:lstStyle/>
          <a:p>
            <a:r>
              <a:rPr lang="en-GB" sz="6000" dirty="0">
                <a:solidFill>
                  <a:srgbClr val="FFFFFF"/>
                </a:solidFill>
              </a:rPr>
              <a:t>Searching for God</a:t>
            </a:r>
            <a:br>
              <a:rPr lang="en-GB" sz="6000" dirty="0">
                <a:solidFill>
                  <a:srgbClr val="FFFFFF"/>
                </a:solidFill>
              </a:rPr>
            </a:br>
            <a:r>
              <a:rPr lang="en-GB" sz="6000" dirty="0">
                <a:solidFill>
                  <a:srgbClr val="FFFFFF"/>
                </a:solidFill>
              </a:rPr>
              <a:t>Secondary Lesson 3</a:t>
            </a:r>
            <a:br>
              <a:rPr lang="en-GB" sz="6000" dirty="0">
                <a:solidFill>
                  <a:srgbClr val="FFFFFF"/>
                </a:solidFill>
              </a:rPr>
            </a:br>
            <a:r>
              <a:rPr lang="en-GB" sz="6000" dirty="0">
                <a:solidFill>
                  <a:srgbClr val="FFFFFF"/>
                </a:solidFill>
              </a:rPr>
              <a:t>Solidarity: </a:t>
            </a:r>
            <a:br>
              <a:rPr lang="en-GB" sz="6000" dirty="0">
                <a:solidFill>
                  <a:srgbClr val="FFFFFF"/>
                </a:solidFill>
              </a:rPr>
            </a:br>
            <a:r>
              <a:rPr lang="en-GB" sz="6000" dirty="0">
                <a:solidFill>
                  <a:srgbClr val="FFFFFF"/>
                </a:solidFill>
              </a:rPr>
              <a:t>standing together </a:t>
            </a:r>
          </a:p>
        </p:txBody>
      </p:sp>
      <p:sp>
        <p:nvSpPr>
          <p:cNvPr id="3" name="Subtitle 2">
            <a:extLst>
              <a:ext uri="{FF2B5EF4-FFF2-40B4-BE49-F238E27FC236}">
                <a16:creationId xmlns:a16="http://schemas.microsoft.com/office/drawing/2014/main" id="{79D0A5D0-0AA3-D6B0-10F3-729550183D56}"/>
              </a:ext>
            </a:extLst>
          </p:cNvPr>
          <p:cNvSpPr>
            <a:spLocks noGrp="1"/>
          </p:cNvSpPr>
          <p:nvPr>
            <p:ph type="subTitle" idx="1"/>
          </p:nvPr>
        </p:nvSpPr>
        <p:spPr>
          <a:xfrm>
            <a:off x="468090" y="4861204"/>
            <a:ext cx="9243952" cy="1419280"/>
          </a:xfrm>
        </p:spPr>
        <p:txBody>
          <a:bodyPr anchor="t">
            <a:normAutofit fontScale="47500" lnSpcReduction="20000"/>
          </a:bodyPr>
          <a:lstStyle/>
          <a:p>
            <a:r>
              <a:rPr lang="en-GB" sz="3800" dirty="0">
                <a:solidFill>
                  <a:srgbClr val="FFFFFF"/>
                </a:solidFill>
                <a:latin typeface="Abadi" panose="020B0604020104020204" pitchFamily="34" charset="0"/>
              </a:rPr>
              <a:t>Creative and thoughtful RE Lessons which use inspirational art from the exhibition ‘Cloud of Witnesses’ CO-CURATED by ‘The God who Speaks.’</a:t>
            </a:r>
          </a:p>
          <a:p>
            <a:r>
              <a:rPr lang="en-GB" sz="2900" dirty="0">
                <a:hlinkClick r:id="rId4"/>
              </a:rPr>
              <a:t>www.godwhospeaks.uk/cloud-of-witnesses-art-exhibition/</a:t>
            </a:r>
            <a:r>
              <a:rPr lang="en-GB" sz="2900" dirty="0"/>
              <a:t> </a:t>
            </a:r>
            <a:endParaRPr lang="en-GB" sz="2900" dirty="0">
              <a:solidFill>
                <a:srgbClr val="FFFFFF"/>
              </a:solidFill>
              <a:latin typeface="Abadi" panose="020B0604020104020204" pitchFamily="34" charset="0"/>
            </a:endParaRPr>
          </a:p>
        </p:txBody>
      </p:sp>
      <p:cxnSp>
        <p:nvCxnSpPr>
          <p:cNvPr id="20" name="Straight Connector 19">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963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FF95A-2218-5547-EE4B-F040D7E2569D}"/>
              </a:ext>
            </a:extLst>
          </p:cNvPr>
          <p:cNvSpPr>
            <a:spLocks noGrp="1"/>
          </p:cNvSpPr>
          <p:nvPr>
            <p:ph type="title"/>
          </p:nvPr>
        </p:nvSpPr>
        <p:spPr>
          <a:xfrm>
            <a:off x="562686" y="323651"/>
            <a:ext cx="6651057" cy="1097280"/>
          </a:xfrm>
        </p:spPr>
        <p:txBody>
          <a:bodyPr anchor="t">
            <a:normAutofit/>
          </a:bodyPr>
          <a:lstStyle/>
          <a:p>
            <a:pPr>
              <a:lnSpc>
                <a:spcPct val="90000"/>
              </a:lnSpc>
            </a:pPr>
            <a:r>
              <a:rPr lang="en-GB" sz="2200" dirty="0"/>
              <a:t>J.R. Bateson, Jacob wrestling with the Angel, 2024.</a:t>
            </a:r>
            <a:br>
              <a:rPr lang="en-GB" sz="2200" dirty="0"/>
            </a:br>
            <a:r>
              <a:rPr lang="en-GB" sz="2200" dirty="0"/>
              <a:t>From Genesis  </a:t>
            </a:r>
            <a:r>
              <a:rPr lang="en-GB" sz="2200" u="sng" dirty="0">
                <a:hlinkClick r:id="rId3"/>
              </a:rPr>
              <a:t>www.johnbatesonpaintings.co.uk</a:t>
            </a:r>
            <a:r>
              <a:rPr lang="en-GB" sz="2200" dirty="0"/>
              <a:t> </a:t>
            </a:r>
            <a:br>
              <a:rPr lang="en-GB" sz="2200" dirty="0"/>
            </a:br>
            <a:endParaRPr lang="en-GB" sz="2200" dirty="0"/>
          </a:p>
        </p:txBody>
      </p:sp>
      <p:sp>
        <p:nvSpPr>
          <p:cNvPr id="3" name="Content Placeholder 2">
            <a:extLst>
              <a:ext uri="{FF2B5EF4-FFF2-40B4-BE49-F238E27FC236}">
                <a16:creationId xmlns:a16="http://schemas.microsoft.com/office/drawing/2014/main" id="{09093EB1-7AF5-91B8-5B38-AEC205E1F9B6}"/>
              </a:ext>
            </a:extLst>
          </p:cNvPr>
          <p:cNvSpPr>
            <a:spLocks noGrp="1"/>
          </p:cNvSpPr>
          <p:nvPr>
            <p:ph idx="1"/>
          </p:nvPr>
        </p:nvSpPr>
        <p:spPr>
          <a:xfrm>
            <a:off x="410331" y="1120851"/>
            <a:ext cx="6951846" cy="5268792"/>
          </a:xfrm>
        </p:spPr>
        <p:txBody>
          <a:bodyPr>
            <a:normAutofit lnSpcReduction="10000"/>
          </a:bodyPr>
          <a:lstStyle/>
          <a:p>
            <a:pPr>
              <a:lnSpc>
                <a:spcPct val="110000"/>
              </a:lnSpc>
            </a:pPr>
            <a:r>
              <a:rPr lang="en-GB" dirty="0"/>
              <a:t>John Bateson is a print maker and painter from Brixton in London. He learnt to paint from his mum, an artist, and his dad who illustrated children’s book. John describes himself as an urban artist, inspired by people in cities.  His spiritual life is inspired by the Jesuits, and the spiritual exercises of St Ignatius Loyola. This involves reading Bible stories and asking: what if I was in these stories? </a:t>
            </a:r>
          </a:p>
          <a:p>
            <a:pPr>
              <a:lnSpc>
                <a:spcPct val="110000"/>
              </a:lnSpc>
            </a:pPr>
            <a:r>
              <a:rPr lang="en-GB" dirty="0"/>
              <a:t>‘Jacob Wrestling with the Angel’ explores the strange encounter between wandering Jacob and the wrestling angel. John has imagined the encounter to be fierce and dramatic, muscular and exhausting. </a:t>
            </a:r>
          </a:p>
          <a:p>
            <a:pPr>
              <a:lnSpc>
                <a:spcPct val="110000"/>
              </a:lnSpc>
            </a:pPr>
            <a:r>
              <a:rPr lang="en-GB" dirty="0"/>
              <a:t>Why has John added the rainbow colours to the Bible’s details of the story?  Is Jacob learning in this story that it is not just himself who matters? Does the idea of ‘wrestling with God’ resonate with people today? Does solidarity with God mean we have to wrestle with God to find our path?</a:t>
            </a:r>
          </a:p>
          <a:p>
            <a:pPr>
              <a:lnSpc>
                <a:spcPct val="110000"/>
              </a:lnSpc>
            </a:pPr>
            <a:endParaRPr lang="en-GB" sz="1700" dirty="0"/>
          </a:p>
        </p:txBody>
      </p:sp>
      <p:pic>
        <p:nvPicPr>
          <p:cNvPr id="4" name="Picture 3" descr="A painting of two men fighting&#10;&#10;AI-generated content may be incorrect.">
            <a:extLst>
              <a:ext uri="{FF2B5EF4-FFF2-40B4-BE49-F238E27FC236}">
                <a16:creationId xmlns:a16="http://schemas.microsoft.com/office/drawing/2014/main" id="{8E277ADB-E35A-CF6F-B1BE-18FB4BEF5C8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14532" y="446053"/>
            <a:ext cx="4631396" cy="5620199"/>
          </a:xfrm>
          <a:prstGeom prst="rect">
            <a:avLst/>
          </a:prstGeom>
          <a:ln>
            <a:solidFill>
              <a:schemeClr val="tx1"/>
            </a:solidFill>
          </a:ln>
        </p:spPr>
      </p:pic>
      <p:cxnSp>
        <p:nvCxnSpPr>
          <p:cNvPr id="11" name="Straight Connector 10">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30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85140CE-64C8-2507-2142-ECB2C0AFE9DD}"/>
              </a:ext>
            </a:extLst>
          </p:cNvPr>
          <p:cNvSpPr>
            <a:spLocks noGrp="1"/>
          </p:cNvSpPr>
          <p:nvPr>
            <p:ph type="ctrTitle"/>
          </p:nvPr>
        </p:nvSpPr>
        <p:spPr>
          <a:xfrm>
            <a:off x="494794" y="737450"/>
            <a:ext cx="5920136" cy="3566914"/>
          </a:xfrm>
        </p:spPr>
        <p:txBody>
          <a:bodyPr>
            <a:noAutofit/>
          </a:bodyPr>
          <a:lstStyle/>
          <a:p>
            <a:pPr>
              <a:lnSpc>
                <a:spcPct val="90000"/>
              </a:lnSpc>
            </a:pPr>
            <a:r>
              <a:rPr lang="en-GB" sz="2000" dirty="0"/>
              <a:t>Have a good look at David Robinson’s print of a Bible story about Jesus before you read anything about it. </a:t>
            </a:r>
            <a:br>
              <a:rPr lang="en-GB" sz="2000" dirty="0"/>
            </a:br>
            <a:br>
              <a:rPr lang="en-GB" sz="2000" dirty="0"/>
            </a:br>
            <a:r>
              <a:rPr lang="en-GB" sz="2000" dirty="0"/>
              <a:t>What colour is used? </a:t>
            </a:r>
            <a:br>
              <a:rPr lang="en-GB" sz="2000" dirty="0"/>
            </a:br>
            <a:r>
              <a:rPr lang="en-GB" sz="2000" dirty="0"/>
              <a:t>What is happening? </a:t>
            </a:r>
            <a:br>
              <a:rPr lang="en-GB" sz="2000" dirty="0"/>
            </a:br>
            <a:r>
              <a:rPr lang="en-GB" sz="2000" dirty="0"/>
              <a:t>What do you think the artist might be expressing?</a:t>
            </a:r>
            <a:br>
              <a:rPr lang="en-GB" sz="2000" dirty="0"/>
            </a:br>
            <a:br>
              <a:rPr lang="en-GB" sz="2000" dirty="0"/>
            </a:br>
            <a:r>
              <a:rPr lang="en-GB" sz="2000" dirty="0"/>
              <a:t>Two narratives are connected by this painting, one from the Bible over 20 centuries ago, one from the news in the UK today.</a:t>
            </a:r>
            <a:br>
              <a:rPr lang="en-GB" sz="2000" dirty="0"/>
            </a:br>
            <a:r>
              <a:rPr lang="en-GB" sz="2000" dirty="0"/>
              <a:t>Read and hear the Bible story on the next slide. </a:t>
            </a:r>
          </a:p>
        </p:txBody>
      </p:sp>
      <p:cxnSp>
        <p:nvCxnSpPr>
          <p:cNvPr id="14" name="Straight Connector 13">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descr="A group of people in red and black&#10;&#10;AI-generated content may be incorrect.">
            <a:extLst>
              <a:ext uri="{FF2B5EF4-FFF2-40B4-BE49-F238E27FC236}">
                <a16:creationId xmlns:a16="http://schemas.microsoft.com/office/drawing/2014/main" id="{7247E94E-60D8-167E-E6CD-E44A5109E8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731304" y="138363"/>
            <a:ext cx="4868608" cy="6581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61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6844-4641-C828-6D12-C54874E8DEE7}"/>
              </a:ext>
            </a:extLst>
          </p:cNvPr>
          <p:cNvSpPr>
            <a:spLocks noGrp="1"/>
          </p:cNvSpPr>
          <p:nvPr>
            <p:ph type="title"/>
          </p:nvPr>
        </p:nvSpPr>
        <p:spPr>
          <a:xfrm>
            <a:off x="1913021" y="348917"/>
            <a:ext cx="9617987" cy="733926"/>
          </a:xfrm>
        </p:spPr>
        <p:txBody>
          <a:bodyPr>
            <a:normAutofit fontScale="90000"/>
          </a:bodyPr>
          <a:lstStyle/>
          <a:p>
            <a:r>
              <a:rPr lang="en-GB" dirty="0"/>
              <a:t>Jesus stops a storm</a:t>
            </a:r>
            <a:r>
              <a:rPr lang="en-GB" sz="2200" dirty="0"/>
              <a:t> - Mark 4:35-41 - Common English Bible.</a:t>
            </a:r>
            <a:br>
              <a:rPr lang="en-GB" dirty="0"/>
            </a:br>
            <a:endParaRPr lang="en-GB" dirty="0"/>
          </a:p>
        </p:txBody>
      </p:sp>
      <p:sp>
        <p:nvSpPr>
          <p:cNvPr id="3" name="Content Placeholder 2">
            <a:extLst>
              <a:ext uri="{FF2B5EF4-FFF2-40B4-BE49-F238E27FC236}">
                <a16:creationId xmlns:a16="http://schemas.microsoft.com/office/drawing/2014/main" id="{49333652-5818-9F69-C3E3-2178C0DA652C}"/>
              </a:ext>
            </a:extLst>
          </p:cNvPr>
          <p:cNvSpPr>
            <a:spLocks noGrp="1"/>
          </p:cNvSpPr>
          <p:nvPr>
            <p:ph idx="1"/>
          </p:nvPr>
        </p:nvSpPr>
        <p:spPr>
          <a:xfrm>
            <a:off x="450510" y="1251284"/>
            <a:ext cx="7478007" cy="5378199"/>
          </a:xfrm>
        </p:spPr>
        <p:txBody>
          <a:bodyPr>
            <a:normAutofit fontScale="92500" lnSpcReduction="20000"/>
          </a:bodyPr>
          <a:lstStyle/>
          <a:p>
            <a:pPr marL="0" indent="0">
              <a:buNone/>
            </a:pPr>
            <a:r>
              <a:rPr lang="en-GB" sz="2400" dirty="0"/>
              <a:t>Later that day, when evening came, Jesus said to them, “Let’s cross over to the other side of the lake.” They left the crowd and took him in the boat just as he was. Other boats followed along.</a:t>
            </a:r>
          </a:p>
          <a:p>
            <a:pPr marL="0" indent="0">
              <a:buNone/>
            </a:pPr>
            <a:r>
              <a:rPr lang="en-GB" sz="2400" dirty="0"/>
              <a:t>Gale-force winds arose, and waves crashed against the boat so that the boat was swamped. But Jesus was in the rear of the boat, sleeping on a pillow. They woke him up </a:t>
            </a:r>
            <a:br>
              <a:rPr lang="en-GB" sz="2400" dirty="0"/>
            </a:br>
            <a:r>
              <a:rPr lang="en-GB" sz="2400" dirty="0"/>
              <a:t>and said, “Teacher, don’t you care that we’re drowning?”</a:t>
            </a:r>
          </a:p>
          <a:p>
            <a:pPr marL="0" indent="0">
              <a:buNone/>
            </a:pPr>
            <a:r>
              <a:rPr lang="en-GB" sz="2400" dirty="0"/>
              <a:t>He got up and gave orders to the wind, and he said to the lake, “Silence! Be still!” The wind settled down and there was a great calm. Jesus asked them, “Why are you frightened? Don’t you have faith yet?”</a:t>
            </a:r>
          </a:p>
          <a:p>
            <a:pPr marL="0" indent="0">
              <a:buNone/>
            </a:pPr>
            <a:r>
              <a:rPr lang="en-GB" sz="2400" dirty="0"/>
              <a:t>Overcome with awe, they said to each other, </a:t>
            </a:r>
            <a:br>
              <a:rPr lang="en-GB" sz="2400" dirty="0"/>
            </a:br>
            <a:r>
              <a:rPr lang="en-GB" sz="2400" dirty="0"/>
              <a:t>“Who then is this? Even the wind and the sea obey him!”</a:t>
            </a:r>
          </a:p>
        </p:txBody>
      </p:sp>
      <p:pic>
        <p:nvPicPr>
          <p:cNvPr id="4" name="Recorded Sound">
            <a:hlinkClick r:id="" action="ppaction://media"/>
            <a:extLst>
              <a:ext uri="{FF2B5EF4-FFF2-40B4-BE49-F238E27FC236}">
                <a16:creationId xmlns:a16="http://schemas.microsoft.com/office/drawing/2014/main" id="{3C083DC0-9747-6B6B-DF1A-80CA59E33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0992" y="228517"/>
            <a:ext cx="487363" cy="487363"/>
          </a:xfrm>
          <a:prstGeom prst="rect">
            <a:avLst/>
          </a:prstGeom>
        </p:spPr>
      </p:pic>
      <p:pic>
        <p:nvPicPr>
          <p:cNvPr id="5" name="Picture 4">
            <a:extLst>
              <a:ext uri="{FF2B5EF4-FFF2-40B4-BE49-F238E27FC236}">
                <a16:creationId xmlns:a16="http://schemas.microsoft.com/office/drawing/2014/main" id="{3A918ACF-47ED-8277-D575-2F1BEA48BCB6}"/>
              </a:ext>
            </a:extLst>
          </p:cNvPr>
          <p:cNvPicPr>
            <a:picLocks noChangeAspect="1"/>
          </p:cNvPicPr>
          <p:nvPr/>
        </p:nvPicPr>
        <p:blipFill>
          <a:blip r:embed="rId5" cstate="email">
            <a:extLst>
              <a:ext uri="{28A0092B-C50C-407E-A947-70E740481C1C}">
                <a14:useLocalDpi xmlns:a14="http://schemas.microsoft.com/office/drawing/2010/main"/>
              </a:ext>
            </a:extLst>
          </a:blip>
          <a:srcRect b="4003"/>
          <a:stretch>
            <a:fillRect/>
          </a:stretch>
        </p:blipFill>
        <p:spPr>
          <a:xfrm>
            <a:off x="7789780" y="1082843"/>
            <a:ext cx="4402220" cy="5546640"/>
          </a:xfrm>
          <a:prstGeom prst="rect">
            <a:avLst/>
          </a:prstGeom>
        </p:spPr>
      </p:pic>
    </p:spTree>
    <p:extLst>
      <p:ext uri="{BB962C8B-B14F-4D97-AF65-F5344CB8AC3E}">
        <p14:creationId xmlns:p14="http://schemas.microsoft.com/office/powerpoint/2010/main" val="17310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5C59A-3E1C-6138-525B-7F0C1987D8F0}"/>
              </a:ext>
            </a:extLst>
          </p:cNvPr>
          <p:cNvSpPr>
            <a:spLocks noGrp="1"/>
          </p:cNvSpPr>
          <p:nvPr>
            <p:ph type="title"/>
          </p:nvPr>
        </p:nvSpPr>
        <p:spPr>
          <a:xfrm>
            <a:off x="6870032" y="204540"/>
            <a:ext cx="4660976" cy="1010650"/>
          </a:xfrm>
        </p:spPr>
        <p:txBody>
          <a:bodyPr>
            <a:normAutofit fontScale="90000"/>
          </a:bodyPr>
          <a:lstStyle/>
          <a:p>
            <a:pPr>
              <a:lnSpc>
                <a:spcPct val="90000"/>
              </a:lnSpc>
            </a:pPr>
            <a:r>
              <a:rPr lang="en-GB" sz="2200" dirty="0"/>
              <a:t>David Robinson, </a:t>
            </a:r>
            <a:br>
              <a:rPr lang="en-GB" sz="2200" dirty="0"/>
            </a:br>
            <a:r>
              <a:rPr lang="en-GB" sz="2200" dirty="0"/>
              <a:t>Jesus Calms the Storm, 2024. </a:t>
            </a:r>
            <a:r>
              <a:rPr lang="en-GB" sz="2200" dirty="0">
                <a:hlinkClick r:id="rId3"/>
              </a:rPr>
              <a:t>www.davidrobinsonartist.com</a:t>
            </a:r>
            <a:r>
              <a:rPr lang="en-GB" sz="2200" dirty="0"/>
              <a:t> </a:t>
            </a:r>
            <a:br>
              <a:rPr lang="en-GB" sz="2200" dirty="0"/>
            </a:br>
            <a:endParaRPr lang="en-GB" sz="2200" dirty="0"/>
          </a:p>
        </p:txBody>
      </p:sp>
      <p:pic>
        <p:nvPicPr>
          <p:cNvPr id="4" name="Picture 3">
            <a:extLst>
              <a:ext uri="{FF2B5EF4-FFF2-40B4-BE49-F238E27FC236}">
                <a16:creationId xmlns:a16="http://schemas.microsoft.com/office/drawing/2014/main" id="{4C691BE0-62BF-ABD5-1F01-FC36A39496C9}"/>
              </a:ext>
            </a:extLst>
          </p:cNvPr>
          <p:cNvPicPr>
            <a:picLocks noChangeAspect="1"/>
          </p:cNvPicPr>
          <p:nvPr/>
        </p:nvPicPr>
        <p:blipFill>
          <a:blip r:embed="rId4" cstate="email">
            <a:extLst>
              <a:ext uri="{28A0092B-C50C-407E-A947-70E740481C1C}">
                <a14:useLocalDpi xmlns:a14="http://schemas.microsoft.com/office/drawing/2010/main"/>
              </a:ext>
            </a:extLst>
          </a:blip>
          <a:srcRect b="2982"/>
          <a:stretch>
            <a:fillRect/>
          </a:stretch>
        </p:blipFill>
        <p:spPr>
          <a:xfrm>
            <a:off x="20" y="10"/>
            <a:ext cx="5007211" cy="6857988"/>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2995DC-5285-8576-068E-01A81FC4F102}"/>
              </a:ext>
            </a:extLst>
          </p:cNvPr>
          <p:cNvSpPr>
            <a:spLocks noGrp="1"/>
          </p:cNvSpPr>
          <p:nvPr>
            <p:ph idx="1"/>
          </p:nvPr>
        </p:nvSpPr>
        <p:spPr>
          <a:xfrm>
            <a:off x="5163014" y="1215190"/>
            <a:ext cx="6891453" cy="5438270"/>
          </a:xfrm>
        </p:spPr>
        <p:txBody>
          <a:bodyPr>
            <a:noAutofit/>
          </a:bodyPr>
          <a:lstStyle/>
          <a:p>
            <a:pPr marL="0" indent="0">
              <a:lnSpc>
                <a:spcPct val="110000"/>
              </a:lnSpc>
              <a:buNone/>
            </a:pPr>
            <a:r>
              <a:rPr lang="en-GB" sz="1600" dirty="0"/>
              <a:t>David is a self-taught Christian artist from Porthcawl, Wales.</a:t>
            </a:r>
          </a:p>
          <a:p>
            <a:pPr marL="0" indent="0">
              <a:lnSpc>
                <a:spcPct val="110000"/>
              </a:lnSpc>
              <a:buNone/>
            </a:pPr>
            <a:r>
              <a:rPr lang="en-GB" sz="1600" dirty="0"/>
              <a:t>In this print of a famous story from Jesus’ life, the stilling of a deadly dangerous storm on the Sea of Galilee, David chooses to show Jesus not </a:t>
            </a:r>
            <a:br>
              <a:rPr lang="en-GB" sz="1600" dirty="0"/>
            </a:br>
            <a:r>
              <a:rPr lang="en-GB" sz="1600" dirty="0"/>
              <a:t>in a fishing boat, but in a boat of displaced people. We see desperate people from diverse backgrounds making dangerous journeys across the Mediterranean or the Channel, with their orange-brown-red life jackets offering little protection from the dangerous high seas. Are we to imagine Jesus standing among them? In solidarity with them? Stilling the storms in their hearts? </a:t>
            </a:r>
          </a:p>
          <a:p>
            <a:pPr marL="0" indent="0">
              <a:lnSpc>
                <a:spcPct val="110000"/>
              </a:lnSpc>
              <a:buNone/>
            </a:pPr>
            <a:r>
              <a:rPr lang="en-GB" sz="1600" dirty="0"/>
              <a:t>The challenges of today – conflict, climate change, refugees seeking safety - seem overwhelming, like the storm in the Bible. Disciples of Jesus can feel lost and call out in despair. But when Jesus stands up, he gives a challenge, saying, ‘Where is your faith?’ For David, this is a call to action: to draw on faith, to stand up and share hope with others. To bring compassion and leadership where we can, to work through complex issues calmly and to look for Jesus in others. The power of God is seen where solidarity with those in deep need is found.</a:t>
            </a:r>
          </a:p>
          <a:p>
            <a:pPr marL="0" indent="0">
              <a:lnSpc>
                <a:spcPct val="110000"/>
              </a:lnSpc>
              <a:buNone/>
            </a:pPr>
            <a:r>
              <a:rPr lang="en-GB" sz="1600" dirty="0"/>
              <a:t>What do you like and dislike in this print and its meanings? </a:t>
            </a:r>
          </a:p>
        </p:txBody>
      </p:sp>
    </p:spTree>
    <p:extLst>
      <p:ext uri="{BB962C8B-B14F-4D97-AF65-F5344CB8AC3E}">
        <p14:creationId xmlns:p14="http://schemas.microsoft.com/office/powerpoint/2010/main" val="2928598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4F62A-4EF0-8CFE-1F38-7353B7991F0D}"/>
              </a:ext>
            </a:extLst>
          </p:cNvPr>
          <p:cNvSpPr>
            <a:spLocks noGrp="1"/>
          </p:cNvSpPr>
          <p:nvPr>
            <p:ph type="ctrTitle"/>
          </p:nvPr>
        </p:nvSpPr>
        <p:spPr>
          <a:xfrm>
            <a:off x="640079" y="4543786"/>
            <a:ext cx="4982705" cy="3883965"/>
          </a:xfrm>
        </p:spPr>
        <p:txBody>
          <a:bodyPr anchor="t">
            <a:normAutofit/>
          </a:bodyPr>
          <a:lstStyle/>
          <a:p>
            <a:pPr>
              <a:lnSpc>
                <a:spcPct val="90000"/>
              </a:lnSpc>
            </a:pPr>
            <a:r>
              <a:rPr lang="en-GB" sz="2200" dirty="0"/>
              <a:t>The symbolism of eating together, remembering Jesus’ death, and committing to live as his community is full of ideas about the solidarities between God and humanity. The next slide shows a modern image of Jesus’ Last Supper.</a:t>
            </a:r>
          </a:p>
        </p:txBody>
      </p:sp>
      <p:cxnSp>
        <p:nvCxnSpPr>
          <p:cNvPr id="12" name="Straight Connector 11">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4596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4CDB82A-C0FD-685C-D913-3536D1ED1954}"/>
              </a:ext>
            </a:extLst>
          </p:cNvPr>
          <p:cNvPicPr>
            <a:picLocks noChangeAspect="1"/>
          </p:cNvPicPr>
          <p:nvPr/>
        </p:nvPicPr>
        <p:blipFill>
          <a:blip r:embed="rId3"/>
          <a:stretch>
            <a:fillRect/>
          </a:stretch>
        </p:blipFill>
        <p:spPr>
          <a:xfrm>
            <a:off x="5795236" y="188342"/>
            <a:ext cx="6224312" cy="6559468"/>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58E27229-DE74-E704-7E73-47CFE32C1743}"/>
              </a:ext>
            </a:extLst>
          </p:cNvPr>
          <p:cNvSpPr txBox="1">
            <a:spLocks/>
          </p:cNvSpPr>
          <p:nvPr/>
        </p:nvSpPr>
        <p:spPr>
          <a:xfrm>
            <a:off x="539718" y="343187"/>
            <a:ext cx="4779414" cy="3370167"/>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pPr>
              <a:lnSpc>
                <a:spcPct val="90000"/>
              </a:lnSpc>
            </a:pPr>
            <a:r>
              <a:rPr lang="en-GB" sz="2400" dirty="0">
                <a:latin typeface="Abadi" panose="020B0604020104020204" pitchFamily="34" charset="0"/>
              </a:rPr>
              <a:t>Digging deeper – a 3</a:t>
            </a:r>
            <a:r>
              <a:rPr lang="en-GB" sz="2400" baseline="30000" dirty="0">
                <a:latin typeface="Abadi" panose="020B0604020104020204" pitchFamily="34" charset="0"/>
              </a:rPr>
              <a:t>rd</a:t>
            </a:r>
            <a:r>
              <a:rPr lang="en-GB" sz="2400" dirty="0">
                <a:latin typeface="Abadi" panose="020B0604020104020204" pitchFamily="34" charset="0"/>
              </a:rPr>
              <a:t> artwork.</a:t>
            </a:r>
            <a:br>
              <a:rPr lang="en-GB" sz="2400" dirty="0"/>
            </a:br>
            <a:br>
              <a:rPr lang="en-GB" sz="2400" dirty="0"/>
            </a:br>
            <a:r>
              <a:rPr lang="en-GB" sz="2400" dirty="0"/>
              <a:t>Eucharist as solidarity between God and humanity and between humans.</a:t>
            </a:r>
            <a:br>
              <a:rPr lang="en-GB" sz="2400" dirty="0"/>
            </a:br>
            <a:br>
              <a:rPr lang="en-GB" sz="2400" dirty="0"/>
            </a:br>
            <a:r>
              <a:rPr lang="en-GB" sz="2400" dirty="0"/>
              <a:t>The central Christian act of worship is to share bread and wine, the body and blood of Christ, in the ritual of the Mass, the Eucharist, the Lord’s Supper or Holy Communion.</a:t>
            </a:r>
          </a:p>
        </p:txBody>
      </p:sp>
    </p:spTree>
    <p:extLst>
      <p:ext uri="{BB962C8B-B14F-4D97-AF65-F5344CB8AC3E}">
        <p14:creationId xmlns:p14="http://schemas.microsoft.com/office/powerpoint/2010/main" val="22144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AF1E-F316-FAD4-90FB-BFE41204E406}"/>
              </a:ext>
            </a:extLst>
          </p:cNvPr>
          <p:cNvSpPr>
            <a:spLocks noGrp="1"/>
          </p:cNvSpPr>
          <p:nvPr>
            <p:ph type="title"/>
          </p:nvPr>
        </p:nvSpPr>
        <p:spPr>
          <a:xfrm>
            <a:off x="640079" y="1179096"/>
            <a:ext cx="2524225" cy="5498430"/>
          </a:xfrm>
        </p:spPr>
        <p:txBody>
          <a:bodyPr>
            <a:noAutofit/>
          </a:bodyPr>
          <a:lstStyle/>
          <a:p>
            <a:r>
              <a:rPr lang="en-GB" sz="1800" dirty="0"/>
              <a:t>Digging deeper.</a:t>
            </a:r>
            <a:br>
              <a:rPr lang="en-GB" sz="1800" dirty="0"/>
            </a:br>
            <a:r>
              <a:rPr lang="en-GB" sz="1800" dirty="0"/>
              <a:t>Christians hope that they can find solidarity with God and each other through the shared bread and wine of the eucharist. </a:t>
            </a:r>
            <a:br>
              <a:rPr lang="en-GB" sz="1800" dirty="0"/>
            </a:br>
            <a:br>
              <a:rPr lang="en-GB" sz="1800" dirty="0"/>
            </a:br>
            <a:r>
              <a:rPr lang="en-GB" sz="1800" dirty="0"/>
              <a:t>Can remembering Jesus and experiencing divine presence in a faith community today unite humans?</a:t>
            </a:r>
            <a:br>
              <a:rPr lang="en-GB" sz="1800" dirty="0"/>
            </a:br>
            <a:br>
              <a:rPr lang="en-GB" sz="1800" dirty="0"/>
            </a:br>
            <a:r>
              <a:rPr lang="en-GB" sz="1800" dirty="0"/>
              <a:t>Lorna May Wadsworth painted this image of Jesus’ Last Supper in 2009.</a:t>
            </a:r>
          </a:p>
        </p:txBody>
      </p:sp>
      <p:pic>
        <p:nvPicPr>
          <p:cNvPr id="4" name="Picture 3" descr="A painting of a group of men at a table&#10;&#10;AI-generated content may be incorrect.">
            <a:extLst>
              <a:ext uri="{FF2B5EF4-FFF2-40B4-BE49-F238E27FC236}">
                <a16:creationId xmlns:a16="http://schemas.microsoft.com/office/drawing/2014/main" id="{7F51403C-535C-1ED9-B670-177E52857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4371" y="0"/>
            <a:ext cx="8837629" cy="6858000"/>
          </a:xfrm>
          <a:prstGeom prst="rect">
            <a:avLst/>
          </a:prstGeom>
        </p:spPr>
      </p:pic>
    </p:spTree>
    <p:extLst>
      <p:ext uri="{BB962C8B-B14F-4D97-AF65-F5344CB8AC3E}">
        <p14:creationId xmlns:p14="http://schemas.microsoft.com/office/powerpoint/2010/main" val="205661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F67B61-714A-5AA8-E067-C6B3554AB847}"/>
              </a:ext>
            </a:extLst>
          </p:cNvPr>
          <p:cNvSpPr>
            <a:spLocks noGrp="1"/>
          </p:cNvSpPr>
          <p:nvPr>
            <p:ph type="title"/>
          </p:nvPr>
        </p:nvSpPr>
        <p:spPr>
          <a:xfrm>
            <a:off x="640080" y="3794760"/>
            <a:ext cx="3975869" cy="2055218"/>
          </a:xfrm>
        </p:spPr>
        <p:txBody>
          <a:bodyPr anchor="t">
            <a:normAutofit fontScale="90000"/>
          </a:bodyPr>
          <a:lstStyle/>
          <a:p>
            <a:r>
              <a:rPr lang="en-GB" sz="3700" dirty="0"/>
              <a:t>Jesus’ Last Supper with his disciples.</a:t>
            </a:r>
            <a:br>
              <a:rPr lang="en-GB" sz="3700" dirty="0"/>
            </a:br>
            <a:endParaRPr lang="en-GB" sz="3700" dirty="0"/>
          </a:p>
        </p:txBody>
      </p:sp>
      <p:pic>
        <p:nvPicPr>
          <p:cNvPr id="4" name="Picture 3">
            <a:extLst>
              <a:ext uri="{FF2B5EF4-FFF2-40B4-BE49-F238E27FC236}">
                <a16:creationId xmlns:a16="http://schemas.microsoft.com/office/drawing/2014/main" id="{177C4818-0CCF-A9B4-D1F9-473061258A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425" y="759167"/>
            <a:ext cx="3702651" cy="2869556"/>
          </a:xfrm>
          <a:prstGeom prst="rect">
            <a:avLst/>
          </a:prstGeom>
          <a:ln>
            <a:solidFill>
              <a:schemeClr val="tx1"/>
            </a:solidFill>
          </a:ln>
        </p:spPr>
      </p:pic>
      <p:sp>
        <p:nvSpPr>
          <p:cNvPr id="3" name="Content Placeholder 2">
            <a:extLst>
              <a:ext uri="{FF2B5EF4-FFF2-40B4-BE49-F238E27FC236}">
                <a16:creationId xmlns:a16="http://schemas.microsoft.com/office/drawing/2014/main" id="{E394BA58-778B-0355-4CBD-28C4D9031029}"/>
              </a:ext>
            </a:extLst>
          </p:cNvPr>
          <p:cNvSpPr>
            <a:spLocks noGrp="1"/>
          </p:cNvSpPr>
          <p:nvPr>
            <p:ph idx="1"/>
          </p:nvPr>
        </p:nvSpPr>
        <p:spPr>
          <a:xfrm>
            <a:off x="5431536" y="914399"/>
            <a:ext cx="6056039" cy="5358385"/>
          </a:xfrm>
        </p:spPr>
        <p:txBody>
          <a:bodyPr anchor="t">
            <a:normAutofit fontScale="92500"/>
          </a:bodyPr>
          <a:lstStyle/>
          <a:p>
            <a:pPr marL="0" indent="0">
              <a:buNone/>
            </a:pPr>
            <a:r>
              <a:rPr lang="en-GB" sz="2400" dirty="0"/>
              <a:t>“While they were eating, Jesus took bread, blessed it, broke it, and gave it to the disciples and said, “Take and eat. This is my body.” </a:t>
            </a:r>
          </a:p>
          <a:p>
            <a:pPr marL="0" indent="0">
              <a:buNone/>
            </a:pPr>
            <a:r>
              <a:rPr lang="en-GB" sz="2400" dirty="0"/>
              <a:t>He took a cup, gave thanks, and gave it to them, saying, “Drink from this, all of you. This is my blood of the covenant, which is poured out for many so that their sins may be forgiven. I tell you, I won’t drink wine again until that day when I drink it in a new way with you in my Father’s kingdom.” </a:t>
            </a:r>
          </a:p>
          <a:p>
            <a:pPr marL="0" indent="0">
              <a:buNone/>
            </a:pPr>
            <a:r>
              <a:rPr lang="en-GB" sz="2400" dirty="0"/>
              <a:t>Then, after singing songs of praise, they went to the Mount of Olives.</a:t>
            </a:r>
          </a:p>
          <a:p>
            <a:endParaRPr lang="en-GB" dirty="0"/>
          </a:p>
          <a:p>
            <a:endParaRPr lang="en-GB" dirty="0"/>
          </a:p>
        </p:txBody>
      </p:sp>
      <p:cxnSp>
        <p:nvCxnSpPr>
          <p:cNvPr id="11" name="Straight Connector 10">
            <a:extLst>
              <a:ext uri="{FF2B5EF4-FFF2-40B4-BE49-F238E27FC236}">
                <a16:creationId xmlns:a16="http://schemas.microsoft.com/office/drawing/2014/main" id="{3CB646F3-FFAB-11FA-9A88-F695FA818D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0ACE355F-F33D-809F-CDE9-AFF1002BB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419" y="5330337"/>
            <a:ext cx="487363" cy="487363"/>
          </a:xfrm>
          <a:prstGeom prst="rect">
            <a:avLst/>
          </a:prstGeom>
        </p:spPr>
      </p:pic>
    </p:spTree>
    <p:extLst>
      <p:ext uri="{BB962C8B-B14F-4D97-AF65-F5344CB8AC3E}">
        <p14:creationId xmlns:p14="http://schemas.microsoft.com/office/powerpoint/2010/main" val="146263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2389-7CF7-D9B2-68EB-D5D690AEC04F}"/>
              </a:ext>
            </a:extLst>
          </p:cNvPr>
          <p:cNvSpPr>
            <a:spLocks noGrp="1"/>
          </p:cNvSpPr>
          <p:nvPr>
            <p:ph type="title"/>
          </p:nvPr>
        </p:nvSpPr>
        <p:spPr>
          <a:xfrm>
            <a:off x="2069432" y="625642"/>
            <a:ext cx="9461260" cy="709962"/>
          </a:xfrm>
        </p:spPr>
        <p:txBody>
          <a:bodyPr>
            <a:noAutofit/>
          </a:bodyPr>
          <a:lstStyle/>
          <a:p>
            <a:r>
              <a:rPr lang="en-GB" sz="3200" dirty="0"/>
              <a:t>Lorna May Wadsworth’s painting of the Last Supper.</a:t>
            </a:r>
          </a:p>
        </p:txBody>
      </p:sp>
      <p:pic>
        <p:nvPicPr>
          <p:cNvPr id="5" name="Content Placeholder 4">
            <a:extLst>
              <a:ext uri="{FF2B5EF4-FFF2-40B4-BE49-F238E27FC236}">
                <a16:creationId xmlns:a16="http://schemas.microsoft.com/office/drawing/2014/main" id="{1976C2DC-7355-F35F-88EA-B04A0AC26B1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8666" y="1655078"/>
            <a:ext cx="11814667" cy="3547844"/>
          </a:xfrm>
        </p:spPr>
      </p:pic>
    </p:spTree>
    <p:extLst>
      <p:ext uri="{BB962C8B-B14F-4D97-AF65-F5344CB8AC3E}">
        <p14:creationId xmlns:p14="http://schemas.microsoft.com/office/powerpoint/2010/main" val="2212836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525C-7765-1BC2-C840-E9C9A4EFEC75}"/>
              </a:ext>
            </a:extLst>
          </p:cNvPr>
          <p:cNvSpPr>
            <a:spLocks noGrp="1"/>
          </p:cNvSpPr>
          <p:nvPr>
            <p:ph type="title"/>
          </p:nvPr>
        </p:nvSpPr>
        <p:spPr>
          <a:xfrm>
            <a:off x="1925053" y="240632"/>
            <a:ext cx="9605955" cy="938463"/>
          </a:xfrm>
        </p:spPr>
        <p:txBody>
          <a:bodyPr>
            <a:noAutofit/>
          </a:bodyPr>
          <a:lstStyle/>
          <a:p>
            <a:r>
              <a:rPr lang="en-GB" sz="2800" dirty="0"/>
              <a:t>Lorna May Wadsworth, from Sheffield, </a:t>
            </a:r>
            <a:br>
              <a:rPr lang="en-GB" sz="2800" dirty="0"/>
            </a:br>
            <a:r>
              <a:rPr lang="en-GB" sz="2800" dirty="0"/>
              <a:t>painted her Last Supper on aluminium in 2009. </a:t>
            </a:r>
          </a:p>
        </p:txBody>
      </p:sp>
      <p:sp>
        <p:nvSpPr>
          <p:cNvPr id="3" name="Content Placeholder 2">
            <a:extLst>
              <a:ext uri="{FF2B5EF4-FFF2-40B4-BE49-F238E27FC236}">
                <a16:creationId xmlns:a16="http://schemas.microsoft.com/office/drawing/2014/main" id="{B4C4BB07-AE74-77AA-2488-EA8E01394B04}"/>
              </a:ext>
            </a:extLst>
          </p:cNvPr>
          <p:cNvSpPr>
            <a:spLocks noGrp="1"/>
          </p:cNvSpPr>
          <p:nvPr>
            <p:ph idx="1"/>
          </p:nvPr>
        </p:nvSpPr>
        <p:spPr>
          <a:xfrm>
            <a:off x="640080" y="1323473"/>
            <a:ext cx="11307278" cy="5402179"/>
          </a:xfrm>
        </p:spPr>
        <p:txBody>
          <a:bodyPr>
            <a:normAutofit lnSpcReduction="10000"/>
          </a:bodyPr>
          <a:lstStyle/>
          <a:p>
            <a:r>
              <a:rPr lang="en-GB" dirty="0"/>
              <a:t>Lorna became famous with her paintings of great British figures like Margaret Thatcher and Sheffield’s David Blunkett. She says that she wants to paint what ‘the female gaze’ looks at – the opposite of a lot of art that is dominated by the male gaze. Her 2009 painting Jesus’ Last Supper reflects the composition of the iconic masterpiece by Leonardo Da Vinci from about 520 years ago.</a:t>
            </a:r>
          </a:p>
          <a:p>
            <a:r>
              <a:rPr lang="en-GB" dirty="0"/>
              <a:t>The original painting is 12 feet wide. It can be seen in St George's Church in Nailsworth, Gloucestershire. Lorna used real people as her models, including Jamaican-born fashion model, Tafari Hinds, who was her model for Jesus. Painting a black Jesus is not a new idea - but is still controversial  and challenging for some!</a:t>
            </a:r>
          </a:p>
          <a:p>
            <a:r>
              <a:rPr lang="en-GB" dirty="0"/>
              <a:t>In 2020, after the killing of George Floyd and the rise of the ‘Black Lives Matter’ movement, Reverend Jeffrey John, Dean of St Albans Cathedral, asked to hang a fine art print of Lorna’s Last Supper in the Cathedral, to express solidarity with people who are victims of racism. Lorna agreed and she decided to offer to make further high-quality prints available to other churches.</a:t>
            </a:r>
          </a:p>
          <a:p>
            <a:r>
              <a:rPr lang="en-GB" b="1" i="1" dirty="0"/>
              <a:t>Do you think gestures of solidarity like this are important in taking a stand against prejudice and persecution? Why or why not? Can art help persecuted people? How?</a:t>
            </a:r>
          </a:p>
          <a:p>
            <a:endParaRPr lang="en-GB" dirty="0"/>
          </a:p>
        </p:txBody>
      </p:sp>
    </p:spTree>
    <p:extLst>
      <p:ext uri="{BB962C8B-B14F-4D97-AF65-F5344CB8AC3E}">
        <p14:creationId xmlns:p14="http://schemas.microsoft.com/office/powerpoint/2010/main" val="138633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F315B-7A7C-C467-A3BF-B8DF91115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08364-540C-B86A-EFEA-32241176855F}"/>
              </a:ext>
            </a:extLst>
          </p:cNvPr>
          <p:cNvSpPr>
            <a:spLocks noGrp="1"/>
          </p:cNvSpPr>
          <p:nvPr>
            <p:ph type="title"/>
          </p:nvPr>
        </p:nvSpPr>
        <p:spPr>
          <a:xfrm>
            <a:off x="2069432" y="625642"/>
            <a:ext cx="9461260" cy="709962"/>
          </a:xfrm>
        </p:spPr>
        <p:txBody>
          <a:bodyPr>
            <a:noAutofit/>
          </a:bodyPr>
          <a:lstStyle/>
          <a:p>
            <a:r>
              <a:rPr lang="en-GB" sz="3200" dirty="0"/>
              <a:t>Lorna May Wadsworth’s painting of the Last Supper.</a:t>
            </a:r>
          </a:p>
        </p:txBody>
      </p:sp>
      <p:pic>
        <p:nvPicPr>
          <p:cNvPr id="5" name="Content Placeholder 4">
            <a:extLst>
              <a:ext uri="{FF2B5EF4-FFF2-40B4-BE49-F238E27FC236}">
                <a16:creationId xmlns:a16="http://schemas.microsoft.com/office/drawing/2014/main" id="{6D5DAA27-613B-89D4-3888-CFBCEA8E1CE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0099" y="1335604"/>
            <a:ext cx="11851801" cy="3558995"/>
          </a:xfrm>
        </p:spPr>
      </p:pic>
      <p:sp>
        <p:nvSpPr>
          <p:cNvPr id="7" name="TextBox 6">
            <a:extLst>
              <a:ext uri="{FF2B5EF4-FFF2-40B4-BE49-F238E27FC236}">
                <a16:creationId xmlns:a16="http://schemas.microsoft.com/office/drawing/2014/main" id="{531084BC-2520-FFB8-79C5-C21E8FD9C646}"/>
              </a:ext>
            </a:extLst>
          </p:cNvPr>
          <p:cNvSpPr txBox="1"/>
          <p:nvPr/>
        </p:nvSpPr>
        <p:spPr>
          <a:xfrm>
            <a:off x="599302" y="5028273"/>
            <a:ext cx="11381252" cy="1477328"/>
          </a:xfrm>
          <a:prstGeom prst="rect">
            <a:avLst/>
          </a:prstGeom>
          <a:noFill/>
        </p:spPr>
        <p:txBody>
          <a:bodyPr wrap="square">
            <a:spAutoFit/>
          </a:bodyPr>
          <a:lstStyle/>
          <a:p>
            <a:r>
              <a:rPr lang="en-GB" b="1" dirty="0">
                <a:solidFill>
                  <a:srgbClr val="002060"/>
                </a:solidFill>
                <a:latin typeface="Abadi" panose="020B0604020104020204" pitchFamily="34" charset="0"/>
              </a:rPr>
              <a:t>Meanings: which ones make sense to you? </a:t>
            </a:r>
          </a:p>
          <a:p>
            <a:r>
              <a:rPr lang="en-GB" b="1" dirty="0">
                <a:solidFill>
                  <a:srgbClr val="002060"/>
                </a:solidFill>
                <a:latin typeface="Abadi" panose="020B0604020104020204" pitchFamily="34" charset="0"/>
              </a:rPr>
              <a:t>“At The Last Supper we see the sacrifice of love Jesus is going to make, in solidarity with all humanity.”</a:t>
            </a:r>
          </a:p>
          <a:p>
            <a:r>
              <a:rPr lang="en-GB" b="1" dirty="0">
                <a:solidFill>
                  <a:srgbClr val="002060"/>
                </a:solidFill>
                <a:latin typeface="Abadi" panose="020B0604020104020204" pitchFamily="34" charset="0"/>
              </a:rPr>
              <a:t>“God the Creator came to Earth in Jesus, by the power of the Spirit, to rescue us from sin.” </a:t>
            </a:r>
          </a:p>
          <a:p>
            <a:r>
              <a:rPr lang="en-GB" b="1" dirty="0">
                <a:solidFill>
                  <a:srgbClr val="002060"/>
                </a:solidFill>
                <a:latin typeface="Abadi" panose="020B0604020104020204" pitchFamily="34" charset="0"/>
              </a:rPr>
              <a:t>“Ordinary things like bread and wine are turned into spiritually powerful signs of love, both then and now”</a:t>
            </a:r>
          </a:p>
          <a:p>
            <a:r>
              <a:rPr lang="en-GB" b="1" dirty="0">
                <a:solidFill>
                  <a:srgbClr val="002060"/>
                </a:solidFill>
                <a:latin typeface="Abadi" panose="020B0604020104020204" pitchFamily="34" charset="0"/>
              </a:rPr>
              <a:t>“At this last meal, God’s plan is revealed: we need to remember that through sacrifice, love wins.”</a:t>
            </a:r>
          </a:p>
        </p:txBody>
      </p:sp>
    </p:spTree>
    <p:extLst>
      <p:ext uri="{BB962C8B-B14F-4D97-AF65-F5344CB8AC3E}">
        <p14:creationId xmlns:p14="http://schemas.microsoft.com/office/powerpoint/2010/main" val="75531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416BC9-B882-881F-6725-AFA695D6892D}"/>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C021162-F84A-E0E9-B175-340ED9B07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96958B3F-20F2-65E2-29D4-F582AE374E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131" y="10"/>
            <a:ext cx="12191979" cy="6857989"/>
          </a:xfrm>
          <a:prstGeom prst="rect">
            <a:avLst/>
          </a:prstGeom>
        </p:spPr>
      </p:pic>
      <p:sp>
        <p:nvSpPr>
          <p:cNvPr id="38" name="Rectangle 37">
            <a:extLst>
              <a:ext uri="{FF2B5EF4-FFF2-40B4-BE49-F238E27FC236}">
                <a16:creationId xmlns:a16="http://schemas.microsoft.com/office/drawing/2014/main" id="{39D35055-8604-EF6F-C963-DD487F5AA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E3C3C2-0B3A-F1D6-5726-885592CB1AD7}"/>
              </a:ext>
            </a:extLst>
          </p:cNvPr>
          <p:cNvSpPr>
            <a:spLocks noGrp="1"/>
          </p:cNvSpPr>
          <p:nvPr>
            <p:ph type="ctrTitle"/>
          </p:nvPr>
        </p:nvSpPr>
        <p:spPr>
          <a:xfrm>
            <a:off x="650970" y="616192"/>
            <a:ext cx="6552457" cy="3628832"/>
          </a:xfrm>
        </p:spPr>
        <p:txBody>
          <a:bodyPr anchor="t">
            <a:noAutofit/>
          </a:bodyPr>
          <a:lstStyle/>
          <a:p>
            <a:pPr>
              <a:lnSpc>
                <a:spcPct val="90000"/>
              </a:lnSpc>
            </a:pPr>
            <a:r>
              <a:rPr lang="en-GB" sz="2400" dirty="0">
                <a:solidFill>
                  <a:srgbClr val="FFFFFF"/>
                </a:solidFill>
                <a:latin typeface="Abadi" panose="020B0604020104020204" pitchFamily="34" charset="0"/>
              </a:rPr>
              <a:t>Searching for God: Aims</a:t>
            </a:r>
            <a:br>
              <a:rPr lang="en-GB" sz="2400" dirty="0">
                <a:solidFill>
                  <a:srgbClr val="FFFFFF"/>
                </a:solidFill>
                <a:latin typeface="Abadi" panose="020B0604020104020204" pitchFamily="34" charset="0"/>
              </a:rPr>
            </a:b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These lessons aim to enable learners to:</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a. Think about art works that express big ideas about God.</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b. Develop broad minded and open-hearted responses to the ideas of others.</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c. Consider religious teachings about God in depth for themselves.</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d. Respond creatively for themselves to theological learning in RE.</a:t>
            </a:r>
            <a:br>
              <a:rPr lang="en-GB" sz="2400" dirty="0">
                <a:solidFill>
                  <a:srgbClr val="FFFFFF"/>
                </a:solidFill>
                <a:latin typeface="Abadi" panose="020B0604020104020204" pitchFamily="34" charset="0"/>
              </a:rPr>
            </a:br>
            <a:endParaRPr lang="en-GB" sz="2400" dirty="0">
              <a:solidFill>
                <a:srgbClr val="FFFFFF"/>
              </a:solidFill>
              <a:latin typeface="Abadi" panose="020B0604020104020204" pitchFamily="34" charset="0"/>
            </a:endParaRPr>
          </a:p>
        </p:txBody>
      </p:sp>
      <p:sp>
        <p:nvSpPr>
          <p:cNvPr id="3" name="Subtitle 2">
            <a:extLst>
              <a:ext uri="{FF2B5EF4-FFF2-40B4-BE49-F238E27FC236}">
                <a16:creationId xmlns:a16="http://schemas.microsoft.com/office/drawing/2014/main" id="{5B270979-8B1D-B0C3-3195-2E6CED0D6AF3}"/>
              </a:ext>
            </a:extLst>
          </p:cNvPr>
          <p:cNvSpPr>
            <a:spLocks noGrp="1"/>
          </p:cNvSpPr>
          <p:nvPr>
            <p:ph type="subTitle" idx="1"/>
          </p:nvPr>
        </p:nvSpPr>
        <p:spPr>
          <a:xfrm>
            <a:off x="650969" y="5253051"/>
            <a:ext cx="6452357" cy="812923"/>
          </a:xfrm>
        </p:spPr>
        <p:txBody>
          <a:bodyPr anchor="t">
            <a:normAutofit/>
          </a:bodyPr>
          <a:lstStyle/>
          <a:p>
            <a:pPr>
              <a:lnSpc>
                <a:spcPct val="120000"/>
              </a:lnSpc>
            </a:pPr>
            <a:r>
              <a:rPr lang="en-GB" sz="1300" dirty="0">
                <a:solidFill>
                  <a:srgbClr val="FFFFFF"/>
                </a:solidFill>
                <a:latin typeface="Abadi" panose="020B0604020104020204" pitchFamily="34" charset="0"/>
              </a:rPr>
              <a:t>RE Lessons which use inspirational art from the exhibition CO-CURATED BY ‘The God who Speaks’.</a:t>
            </a:r>
          </a:p>
        </p:txBody>
      </p:sp>
      <p:cxnSp>
        <p:nvCxnSpPr>
          <p:cNvPr id="40" name="Straight Connector 39">
            <a:extLst>
              <a:ext uri="{FF2B5EF4-FFF2-40B4-BE49-F238E27FC236}">
                <a16:creationId xmlns:a16="http://schemas.microsoft.com/office/drawing/2014/main" id="{91C53DD9-A561-CB4E-ABE0-4137DF7175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1655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03F7D8-D57A-F6B5-8855-190C75DFC11F}"/>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93984F8-2335-6838-D161-4C189120B94B}"/>
              </a:ext>
            </a:extLst>
          </p:cNvPr>
          <p:cNvSpPr>
            <a:spLocks noGrp="1"/>
          </p:cNvSpPr>
          <p:nvPr>
            <p:ph type="title"/>
          </p:nvPr>
        </p:nvSpPr>
        <p:spPr>
          <a:xfrm>
            <a:off x="990600" y="4670476"/>
            <a:ext cx="10208830" cy="1549849"/>
          </a:xfrm>
        </p:spPr>
        <p:txBody>
          <a:bodyPr vert="horz" lIns="91440" tIns="45720" rIns="91440" bIns="45720" rtlCol="0" anchor="b">
            <a:noAutofit/>
          </a:bodyPr>
          <a:lstStyle/>
          <a:p>
            <a:pPr algn="ctr"/>
            <a:r>
              <a:rPr lang="en-US" sz="3200" dirty="0">
                <a:latin typeface="Abadi" panose="020B0604020104020204" pitchFamily="34" charset="0"/>
              </a:rPr>
              <a:t>Solidarity: standing together against what is wrong.</a:t>
            </a:r>
            <a:br>
              <a:rPr lang="en-US" sz="3600" dirty="0"/>
            </a:br>
            <a:r>
              <a:rPr lang="en-US" sz="2400" dirty="0">
                <a:solidFill>
                  <a:srgbClr val="0070C0"/>
                </a:solidFill>
              </a:rPr>
              <a:t>From the next slide, select the three statements you most agree with about the idea of solidarity and share your ideas with a partner.</a:t>
            </a:r>
            <a:endParaRPr lang="en-US" sz="3600" dirty="0">
              <a:solidFill>
                <a:srgbClr val="0070C0"/>
              </a:solidFill>
            </a:endParaRPr>
          </a:p>
        </p:txBody>
      </p:sp>
      <p:pic>
        <p:nvPicPr>
          <p:cNvPr id="5" name="Picture 4">
            <a:extLst>
              <a:ext uri="{FF2B5EF4-FFF2-40B4-BE49-F238E27FC236}">
                <a16:creationId xmlns:a16="http://schemas.microsoft.com/office/drawing/2014/main" id="{A6A97399-0802-6CEB-536D-0EFED3AEA1D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9944" y="405723"/>
            <a:ext cx="4131029" cy="4177422"/>
          </a:xfrm>
          <a:prstGeom prst="rect">
            <a:avLst/>
          </a:prstGeom>
          <a:ln>
            <a:noFill/>
          </a:ln>
          <a:effectLst>
            <a:outerShdw blurRad="292100" dist="139700" dir="2700000" algn="tl" rotWithShape="0">
              <a:srgbClr val="333333">
                <a:alpha val="65000"/>
              </a:srgbClr>
            </a:outerShdw>
          </a:effectLst>
        </p:spPr>
      </p:pic>
      <p:pic>
        <p:nvPicPr>
          <p:cNvPr id="4" name="Picture 3" descr="A painting of a group of men at a table&#10;&#10;AI-generated content may be incorrect.">
            <a:extLst>
              <a:ext uri="{FF2B5EF4-FFF2-40B4-BE49-F238E27FC236}">
                <a16:creationId xmlns:a16="http://schemas.microsoft.com/office/drawing/2014/main" id="{3C5A5D71-B359-2318-BC66-04F7ABAC60E3}"/>
              </a:ext>
            </a:extLst>
          </p:cNvPr>
          <p:cNvPicPr>
            <a:picLocks noChangeAspect="1"/>
          </p:cNvPicPr>
          <p:nvPr/>
        </p:nvPicPr>
        <p:blipFill>
          <a:blip r:embed="rId4" cstate="email">
            <a:extLst>
              <a:ext uri="{28A0092B-C50C-407E-A947-70E740481C1C}">
                <a14:useLocalDpi xmlns:a14="http://schemas.microsoft.com/office/drawing/2010/main"/>
              </a:ext>
            </a:extLst>
          </a:blip>
          <a:srcRect r="-1" b="-1"/>
          <a:stretch>
            <a:fillRect/>
          </a:stretch>
        </p:blipFill>
        <p:spPr>
          <a:xfrm>
            <a:off x="7721028" y="368910"/>
            <a:ext cx="4202747" cy="4054284"/>
          </a:xfrm>
          <a:prstGeom prst="rect">
            <a:avLst/>
          </a:prstGeom>
          <a:ln>
            <a:noFill/>
          </a:ln>
          <a:effectLst>
            <a:outerShdw blurRad="292100" dist="139700" dir="2700000" algn="tl" rotWithShape="0">
              <a:srgbClr val="333333">
                <a:alpha val="65000"/>
              </a:srgbClr>
            </a:outerShdw>
          </a:effectLst>
        </p:spPr>
      </p:pic>
      <p:cxnSp>
        <p:nvCxnSpPr>
          <p:cNvPr id="16" name="Straight Connector 15">
            <a:extLst>
              <a:ext uri="{FF2B5EF4-FFF2-40B4-BE49-F238E27FC236}">
                <a16:creationId xmlns:a16="http://schemas.microsoft.com/office/drawing/2014/main" id="{84EE7F79-08E8-405E-9B6D-B1560F3484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1585" y="44231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190C16-944C-0544-4EC5-B3DF9DD8F324}"/>
              </a:ext>
            </a:extLst>
          </p:cNvPr>
          <p:cNvPicPr>
            <a:picLocks noChangeAspect="1"/>
          </p:cNvPicPr>
          <p:nvPr/>
        </p:nvPicPr>
        <p:blipFill>
          <a:blip r:embed="rId5" cstate="email">
            <a:extLst>
              <a:ext uri="{28A0092B-C50C-407E-A947-70E740481C1C}">
                <a14:useLocalDpi xmlns:a14="http://schemas.microsoft.com/office/drawing/2010/main"/>
              </a:ext>
            </a:extLst>
          </a:blip>
          <a:srcRect b="4003"/>
          <a:stretch>
            <a:fillRect/>
          </a:stretch>
        </p:blipFill>
        <p:spPr>
          <a:xfrm>
            <a:off x="4607254" y="365038"/>
            <a:ext cx="3220850" cy="4058156"/>
          </a:xfrm>
          <a:prstGeom prst="rect">
            <a:avLst/>
          </a:prstGeom>
        </p:spPr>
      </p:pic>
    </p:spTree>
    <p:extLst>
      <p:ext uri="{BB962C8B-B14F-4D97-AF65-F5344CB8AC3E}">
        <p14:creationId xmlns:p14="http://schemas.microsoft.com/office/powerpoint/2010/main" val="370117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0B27-D46E-AA54-B253-CD50BFF19E55}"/>
              </a:ext>
            </a:extLst>
          </p:cNvPr>
          <p:cNvSpPr>
            <a:spLocks noGrp="1"/>
          </p:cNvSpPr>
          <p:nvPr>
            <p:ph type="title"/>
          </p:nvPr>
        </p:nvSpPr>
        <p:spPr>
          <a:xfrm>
            <a:off x="640080" y="1371601"/>
            <a:ext cx="5784784" cy="1097280"/>
          </a:xfrm>
        </p:spPr>
        <p:txBody>
          <a:bodyPr>
            <a:normAutofit/>
          </a:bodyPr>
          <a:lstStyle/>
          <a:p>
            <a:r>
              <a:rPr lang="en-GB" sz="2000" dirty="0">
                <a:solidFill>
                  <a:schemeClr val="accent4">
                    <a:lumMod val="75000"/>
                  </a:schemeClr>
                </a:solidFill>
              </a:rPr>
              <a:t>Here are 9 ideas about solidarity connected to this learning. Are there three you agree with most? Select them and explain your choice to a partner. </a:t>
            </a:r>
          </a:p>
        </p:txBody>
      </p:sp>
      <p:sp>
        <p:nvSpPr>
          <p:cNvPr id="3" name="Content Placeholder 2">
            <a:extLst>
              <a:ext uri="{FF2B5EF4-FFF2-40B4-BE49-F238E27FC236}">
                <a16:creationId xmlns:a16="http://schemas.microsoft.com/office/drawing/2014/main" id="{90139CDB-FC20-1B2E-50A9-C41899F43592}"/>
              </a:ext>
            </a:extLst>
          </p:cNvPr>
          <p:cNvSpPr>
            <a:spLocks noGrp="1"/>
          </p:cNvSpPr>
          <p:nvPr>
            <p:ph sz="half" idx="1"/>
          </p:nvPr>
        </p:nvSpPr>
        <p:spPr/>
        <p:txBody>
          <a:bodyPr>
            <a:normAutofit fontScale="92500" lnSpcReduction="20000"/>
          </a:bodyPr>
          <a:lstStyle/>
          <a:p>
            <a:pPr marL="0" indent="0">
              <a:buNone/>
            </a:pPr>
            <a:r>
              <a:rPr lang="en-GB" dirty="0">
                <a:solidFill>
                  <a:srgbClr val="0070C0"/>
                </a:solidFill>
                <a:latin typeface="Abadi" panose="020B0604020104020204" pitchFamily="34" charset="0"/>
              </a:rPr>
              <a:t>“I believe showing solidarity with victims of oppression is always good.”</a:t>
            </a:r>
          </a:p>
          <a:p>
            <a:pPr marL="0" indent="0">
              <a:buNone/>
            </a:pPr>
            <a:r>
              <a:rPr lang="en-GB" dirty="0">
                <a:solidFill>
                  <a:srgbClr val="0070C0"/>
                </a:solidFill>
                <a:latin typeface="Abadi" panose="020B0604020104020204" pitchFamily="34" charset="0"/>
              </a:rPr>
              <a:t>“I like the idea that in Jacob’s story, God shows solidarity with humanity.”</a:t>
            </a:r>
          </a:p>
          <a:p>
            <a:pPr marL="0" indent="0">
              <a:buNone/>
            </a:pPr>
            <a:r>
              <a:rPr lang="en-GB" dirty="0">
                <a:solidFill>
                  <a:srgbClr val="0070C0"/>
                </a:solidFill>
                <a:latin typeface="Abadi" panose="020B0604020104020204" pitchFamily="34" charset="0"/>
              </a:rPr>
              <a:t>“If Jesus were here today, he would help save the refugees in the small boats.”</a:t>
            </a:r>
          </a:p>
          <a:p>
            <a:pPr marL="0" indent="0">
              <a:buNone/>
            </a:pPr>
            <a:r>
              <a:rPr lang="en-GB" dirty="0">
                <a:solidFill>
                  <a:srgbClr val="0070C0"/>
                </a:solidFill>
                <a:latin typeface="Abadi" panose="020B0604020104020204" pitchFamily="34" charset="0"/>
              </a:rPr>
              <a:t>“God became human, flesh and blood, in Jesus. When Christians remember Jesus with bread and wine, that’s an example of solidarity.” </a:t>
            </a:r>
          </a:p>
        </p:txBody>
      </p:sp>
      <p:sp>
        <p:nvSpPr>
          <p:cNvPr id="4" name="Content Placeholder 3">
            <a:extLst>
              <a:ext uri="{FF2B5EF4-FFF2-40B4-BE49-F238E27FC236}">
                <a16:creationId xmlns:a16="http://schemas.microsoft.com/office/drawing/2014/main" id="{F8392576-04B4-6D17-D2D2-EA9A94828951}"/>
              </a:ext>
            </a:extLst>
          </p:cNvPr>
          <p:cNvSpPr>
            <a:spLocks noGrp="1"/>
          </p:cNvSpPr>
          <p:nvPr>
            <p:ph sz="half" idx="2"/>
          </p:nvPr>
        </p:nvSpPr>
        <p:spPr>
          <a:xfrm>
            <a:off x="6665495" y="2081463"/>
            <a:ext cx="5212080" cy="4118169"/>
          </a:xfrm>
        </p:spPr>
        <p:txBody>
          <a:bodyPr>
            <a:normAutofit fontScale="92500" lnSpcReduction="20000"/>
          </a:bodyPr>
          <a:lstStyle/>
          <a:p>
            <a:pPr marL="0" indent="0">
              <a:buNone/>
            </a:pPr>
            <a:r>
              <a:rPr lang="en-GB" dirty="0">
                <a:solidFill>
                  <a:srgbClr val="0070C0"/>
                </a:solidFill>
                <a:latin typeface="Abadi" panose="020B0604020104020204" pitchFamily="34" charset="0"/>
              </a:rPr>
              <a:t>“The solidarity we need to oppose evil is illustrated well by the ‘Black Lives Matter’ movement.”</a:t>
            </a:r>
          </a:p>
          <a:p>
            <a:pPr marL="0" indent="0">
              <a:buNone/>
            </a:pPr>
            <a:r>
              <a:rPr lang="en-GB" dirty="0">
                <a:solidFill>
                  <a:srgbClr val="0070C0"/>
                </a:solidFill>
                <a:latin typeface="Abadi" panose="020B0604020104020204" pitchFamily="34" charset="0"/>
              </a:rPr>
              <a:t>“Art can be used really well to express solidarity with oppressed people.”</a:t>
            </a:r>
          </a:p>
          <a:p>
            <a:pPr marL="0" indent="0">
              <a:buNone/>
            </a:pPr>
            <a:r>
              <a:rPr lang="en-GB" dirty="0">
                <a:solidFill>
                  <a:srgbClr val="0070C0"/>
                </a:solidFill>
                <a:latin typeface="Abadi" panose="020B0604020104020204" pitchFamily="34" charset="0"/>
              </a:rPr>
              <a:t>“What does God require? He’s shown us: </a:t>
            </a:r>
            <a:br>
              <a:rPr lang="en-GB" dirty="0">
                <a:solidFill>
                  <a:srgbClr val="0070C0"/>
                </a:solidFill>
                <a:latin typeface="Abadi" panose="020B0604020104020204" pitchFamily="34" charset="0"/>
              </a:rPr>
            </a:br>
            <a:r>
              <a:rPr lang="en-GB" dirty="0">
                <a:solidFill>
                  <a:srgbClr val="0070C0"/>
                </a:solidFill>
                <a:latin typeface="Abadi" panose="020B0604020104020204" pitchFamily="34" charset="0"/>
              </a:rPr>
              <a:t>Do justice. Love kindness. Walk with God.”</a:t>
            </a:r>
          </a:p>
          <a:p>
            <a:pPr marL="0" indent="0">
              <a:buNone/>
            </a:pPr>
            <a:r>
              <a:rPr lang="en-GB" dirty="0">
                <a:solidFill>
                  <a:srgbClr val="0070C0"/>
                </a:solidFill>
                <a:latin typeface="Abadi" panose="020B0604020104020204" pitchFamily="34" charset="0"/>
              </a:rPr>
              <a:t>“I have experienced the power of solidarity in my own life. I can think of an example.”</a:t>
            </a:r>
          </a:p>
          <a:p>
            <a:pPr marL="0" indent="0">
              <a:buNone/>
            </a:pPr>
            <a:r>
              <a:rPr lang="en-GB" dirty="0">
                <a:solidFill>
                  <a:srgbClr val="0070C0"/>
                </a:solidFill>
                <a:latin typeface="Abadi" panose="020B0604020104020204" pitchFamily="34" charset="0"/>
              </a:rPr>
              <a:t>“Solidarity notices the needs of others and refuses to accept evil. That makes it a kind of love.”</a:t>
            </a:r>
          </a:p>
        </p:txBody>
      </p:sp>
      <p:pic>
        <p:nvPicPr>
          <p:cNvPr id="5" name="Picture 4">
            <a:extLst>
              <a:ext uri="{FF2B5EF4-FFF2-40B4-BE49-F238E27FC236}">
                <a16:creationId xmlns:a16="http://schemas.microsoft.com/office/drawing/2014/main" id="{0A913220-51EA-8BCA-D45E-8B25A06C35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5495" y="365774"/>
            <a:ext cx="1588167" cy="1562643"/>
          </a:xfrm>
          <a:prstGeom prst="rect">
            <a:avLst/>
          </a:prstGeom>
        </p:spPr>
      </p:pic>
      <p:pic>
        <p:nvPicPr>
          <p:cNvPr id="7" name="Picture 6">
            <a:extLst>
              <a:ext uri="{FF2B5EF4-FFF2-40B4-BE49-F238E27FC236}">
                <a16:creationId xmlns:a16="http://schemas.microsoft.com/office/drawing/2014/main" id="{A72BCFF3-25DF-459E-EBF6-9C4C154188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4968" y="414382"/>
            <a:ext cx="1473652" cy="1424530"/>
          </a:xfrm>
          <a:prstGeom prst="rect">
            <a:avLst/>
          </a:prstGeom>
        </p:spPr>
      </p:pic>
      <p:pic>
        <p:nvPicPr>
          <p:cNvPr id="8" name="Picture 7">
            <a:extLst>
              <a:ext uri="{FF2B5EF4-FFF2-40B4-BE49-F238E27FC236}">
                <a16:creationId xmlns:a16="http://schemas.microsoft.com/office/drawing/2014/main" id="{98C46C3E-107F-2C85-A4A8-3128E4DCF90D}"/>
              </a:ext>
            </a:extLst>
          </p:cNvPr>
          <p:cNvPicPr>
            <a:picLocks noChangeAspect="1"/>
          </p:cNvPicPr>
          <p:nvPr/>
        </p:nvPicPr>
        <p:blipFill>
          <a:blip r:embed="rId5" cstate="email">
            <a:extLst>
              <a:ext uri="{28A0092B-C50C-407E-A947-70E740481C1C}">
                <a14:useLocalDpi xmlns:a14="http://schemas.microsoft.com/office/drawing/2010/main"/>
              </a:ext>
            </a:extLst>
          </a:blip>
          <a:srcRect b="4003"/>
          <a:stretch>
            <a:fillRect/>
          </a:stretch>
        </p:blipFill>
        <p:spPr>
          <a:xfrm>
            <a:off x="8409414" y="334334"/>
            <a:ext cx="1303297" cy="1585907"/>
          </a:xfrm>
          <a:prstGeom prst="rect">
            <a:avLst/>
          </a:prstGeom>
        </p:spPr>
      </p:pic>
    </p:spTree>
    <p:extLst>
      <p:ext uri="{BB962C8B-B14F-4D97-AF65-F5344CB8AC3E}">
        <p14:creationId xmlns:p14="http://schemas.microsoft.com/office/powerpoint/2010/main" val="31109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E16EE5-34CB-50E7-C0EB-8B1A31BE4CB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D4EE5E-F1D7-BD21-6B68-EA2769461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BBEF50FB-7DC8-3FA3-6A23-F5ADA0A2E658}"/>
              </a:ext>
            </a:extLst>
          </p:cNvPr>
          <p:cNvPicPr>
            <a:picLocks noChangeAspect="1"/>
          </p:cNvPicPr>
          <p:nvPr/>
        </p:nvPicPr>
        <p:blipFill>
          <a:blip r:embed="rId3" cstate="email">
            <a:extLst>
              <a:ext uri="{BEBA8EAE-BF5A-486C-A8C5-ECC9F3942E4B}">
                <a14:imgProps xmlns:a14="http://schemas.microsoft.com/office/drawing/2010/main">
                  <a14:imgLayer r:embed="rId4">
                    <a14:imgEffect>
                      <a14:artisticBlur radius="57"/>
                    </a14:imgEffect>
                  </a14:imgLayer>
                </a14:imgProps>
              </a:ext>
              <a:ext uri="{28A0092B-C50C-407E-A947-70E740481C1C}">
                <a14:useLocalDpi xmlns:a14="http://schemas.microsoft.com/office/drawing/2010/main"/>
              </a:ext>
            </a:extLst>
          </a:blip>
          <a:srcRect/>
          <a:stretch/>
        </p:blipFill>
        <p:spPr>
          <a:xfrm>
            <a:off x="3200404" y="1"/>
            <a:ext cx="12191999" cy="6857999"/>
          </a:xfrm>
          <a:prstGeom prst="rect">
            <a:avLst/>
          </a:prstGeom>
        </p:spPr>
      </p:pic>
      <p:sp>
        <p:nvSpPr>
          <p:cNvPr id="18" name="Rectangle 17">
            <a:extLst>
              <a:ext uri="{FF2B5EF4-FFF2-40B4-BE49-F238E27FC236}">
                <a16:creationId xmlns:a16="http://schemas.microsoft.com/office/drawing/2014/main" id="{78043A12-D42E-BBB9-3AC7-FC8F8F1D1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9DB1CA7E-039B-5361-6C63-633DFF15D36A}"/>
              </a:ext>
            </a:extLst>
          </p:cNvPr>
          <p:cNvSpPr>
            <a:spLocks noGrp="1"/>
          </p:cNvSpPr>
          <p:nvPr>
            <p:ph type="ctrTitle"/>
          </p:nvPr>
        </p:nvSpPr>
        <p:spPr>
          <a:xfrm>
            <a:off x="1895446" y="921149"/>
            <a:ext cx="8775862" cy="4464161"/>
          </a:xfrm>
        </p:spPr>
        <p:txBody>
          <a:bodyPr anchor="t">
            <a:normAutofit fontScale="90000"/>
          </a:bodyPr>
          <a:lstStyle/>
          <a:p>
            <a:r>
              <a:rPr lang="en-GB" sz="5300" dirty="0">
                <a:solidFill>
                  <a:srgbClr val="FFFFFF"/>
                </a:solidFill>
              </a:rPr>
              <a:t>Searching for God: Solidarity</a:t>
            </a:r>
            <a:br>
              <a:rPr lang="en-GB" sz="5300" dirty="0">
                <a:solidFill>
                  <a:srgbClr val="FFFFFF"/>
                </a:solidFill>
              </a:rPr>
            </a:br>
            <a:r>
              <a:rPr lang="en-GB" sz="3100" dirty="0">
                <a:solidFill>
                  <a:srgbClr val="FFFFFF"/>
                </a:solidFill>
              </a:rPr>
              <a:t>We used three artworks to think about  big questions. What are your answers? </a:t>
            </a:r>
            <a:br>
              <a:rPr lang="en-GB" sz="3100" dirty="0">
                <a:solidFill>
                  <a:srgbClr val="FFFFFF"/>
                </a:solidFill>
              </a:rPr>
            </a:br>
            <a:r>
              <a:rPr lang="en-GB" sz="3100" dirty="0">
                <a:solidFill>
                  <a:srgbClr val="FFFFFF"/>
                </a:solidFill>
              </a:rPr>
              <a:t>Can humans and God find unity? </a:t>
            </a:r>
            <a:br>
              <a:rPr lang="en-GB" sz="3100" dirty="0">
                <a:solidFill>
                  <a:srgbClr val="FFFFFF"/>
                </a:solidFill>
              </a:rPr>
            </a:br>
            <a:r>
              <a:rPr lang="en-GB" sz="3100" dirty="0">
                <a:solidFill>
                  <a:srgbClr val="FFFFFF"/>
                </a:solidFill>
              </a:rPr>
              <a:t>What do ancient stories say to us today about humans living in unity with each other – and maybe with God? What does it mean for us to ‘all stand together’? </a:t>
            </a:r>
            <a:br>
              <a:rPr lang="en-GB" sz="3100" dirty="0">
                <a:solidFill>
                  <a:srgbClr val="FFFFFF"/>
                </a:solidFill>
              </a:rPr>
            </a:br>
            <a:r>
              <a:rPr lang="en-GB" sz="3100" dirty="0">
                <a:solidFill>
                  <a:srgbClr val="FFFFFF"/>
                </a:solidFill>
              </a:rPr>
              <a:t>Why is evil more often defeated by solidarity than by individual heroes? </a:t>
            </a:r>
            <a:br>
              <a:rPr lang="en-GB" sz="3100" dirty="0">
                <a:solidFill>
                  <a:srgbClr val="FFFFFF"/>
                </a:solidFill>
              </a:rPr>
            </a:br>
            <a:r>
              <a:rPr lang="en-GB" sz="3100" dirty="0">
                <a:solidFill>
                  <a:srgbClr val="FFFFFF"/>
                </a:solidFill>
              </a:rPr>
              <a:t>Is solidarity a kind of love?</a:t>
            </a:r>
            <a:br>
              <a:rPr lang="en-GB" sz="3600" dirty="0">
                <a:solidFill>
                  <a:srgbClr val="FFFFFF"/>
                </a:solidFill>
              </a:rPr>
            </a:br>
            <a:endParaRPr lang="en-GB" sz="6000" dirty="0">
              <a:solidFill>
                <a:srgbClr val="FFFFFF"/>
              </a:solidFill>
            </a:endParaRPr>
          </a:p>
        </p:txBody>
      </p:sp>
      <p:cxnSp>
        <p:nvCxnSpPr>
          <p:cNvPr id="20" name="Straight Connector 19">
            <a:extLst>
              <a:ext uri="{FF2B5EF4-FFF2-40B4-BE49-F238E27FC236}">
                <a16:creationId xmlns:a16="http://schemas.microsoft.com/office/drawing/2014/main" id="{4EDAFC50-F321-22BB-91DF-03D6540D5D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5693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7F44-F0B2-9264-CDB8-C7EA3A8D1C6E}"/>
              </a:ext>
            </a:extLst>
          </p:cNvPr>
          <p:cNvSpPr>
            <a:spLocks noGrp="1"/>
          </p:cNvSpPr>
          <p:nvPr>
            <p:ph type="title"/>
          </p:nvPr>
        </p:nvSpPr>
        <p:spPr/>
        <p:txBody>
          <a:bodyPr>
            <a:normAutofit fontScale="90000"/>
          </a:bodyPr>
          <a:lstStyle/>
          <a:p>
            <a:r>
              <a:rPr lang="en-GB" dirty="0"/>
              <a:t>Some works of art from students using these lessons about solidarity.</a:t>
            </a:r>
          </a:p>
        </p:txBody>
      </p:sp>
      <p:sp>
        <p:nvSpPr>
          <p:cNvPr id="3" name="Content Placeholder 2">
            <a:extLst>
              <a:ext uri="{FF2B5EF4-FFF2-40B4-BE49-F238E27FC236}">
                <a16:creationId xmlns:a16="http://schemas.microsoft.com/office/drawing/2014/main" id="{52F27EA9-8844-E6F4-40E6-CBF6BD3A6082}"/>
              </a:ext>
            </a:extLst>
          </p:cNvPr>
          <p:cNvSpPr>
            <a:spLocks noGrp="1"/>
          </p:cNvSpPr>
          <p:nvPr>
            <p:ph idx="1"/>
          </p:nvPr>
        </p:nvSpPr>
        <p:spPr/>
        <p:txBody>
          <a:bodyPr>
            <a:normAutofit/>
          </a:bodyPr>
          <a:lstStyle/>
          <a:p>
            <a:r>
              <a:rPr lang="en-GB" sz="2800" dirty="0">
                <a:solidFill>
                  <a:schemeClr val="tx2">
                    <a:lumMod val="50000"/>
                    <a:lumOff val="50000"/>
                  </a:schemeClr>
                </a:solidFill>
                <a:latin typeface="Aptos" panose="020B0004020202020204" pitchFamily="34" charset="0"/>
              </a:rPr>
              <a:t>Lloyd, 13, ‘Standing Together is the Right Answer’.</a:t>
            </a:r>
          </a:p>
          <a:p>
            <a:r>
              <a:rPr lang="en-GB" sz="2800" dirty="0">
                <a:solidFill>
                  <a:schemeClr val="tx2">
                    <a:lumMod val="50000"/>
                    <a:lumOff val="50000"/>
                  </a:schemeClr>
                </a:solidFill>
                <a:latin typeface="Aptos" panose="020B0004020202020204" pitchFamily="34" charset="0"/>
              </a:rPr>
              <a:t>Amelia, 13, ‘Together to make 1’.</a:t>
            </a:r>
          </a:p>
          <a:p>
            <a:r>
              <a:rPr lang="en-GB" sz="2800" dirty="0">
                <a:solidFill>
                  <a:schemeClr val="tx2">
                    <a:lumMod val="50000"/>
                    <a:lumOff val="50000"/>
                  </a:schemeClr>
                </a:solidFill>
                <a:latin typeface="Aptos" panose="020B0004020202020204" pitchFamily="34" charset="0"/>
              </a:rPr>
              <a:t>Hannah, 13, ‘Solidarity’.</a:t>
            </a:r>
          </a:p>
        </p:txBody>
      </p:sp>
    </p:spTree>
    <p:extLst>
      <p:ext uri="{BB962C8B-B14F-4D97-AF65-F5344CB8AC3E}">
        <p14:creationId xmlns:p14="http://schemas.microsoft.com/office/powerpoint/2010/main" val="944690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D9B5D0-CB0C-26BD-BDB6-2984B00CDC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128893" y="205460"/>
            <a:ext cx="8931414" cy="6447079"/>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0FD4C80-4DAB-6344-C7ED-EDA567D078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53207" y="-85552"/>
            <a:ext cx="4214225" cy="4785775"/>
          </a:xfrm>
          <a:prstGeom prst="rect">
            <a:avLst/>
          </a:prstGeom>
          <a:ln>
            <a:solidFill>
              <a:schemeClr val="tx1"/>
            </a:solidFill>
          </a:ln>
        </p:spPr>
      </p:pic>
      <p:sp>
        <p:nvSpPr>
          <p:cNvPr id="6" name="TextBox 5">
            <a:extLst>
              <a:ext uri="{FF2B5EF4-FFF2-40B4-BE49-F238E27FC236}">
                <a16:creationId xmlns:a16="http://schemas.microsoft.com/office/drawing/2014/main" id="{10649383-3962-5EC7-143C-1BD5E7F56129}"/>
              </a:ext>
            </a:extLst>
          </p:cNvPr>
          <p:cNvSpPr txBox="1"/>
          <p:nvPr/>
        </p:nvSpPr>
        <p:spPr>
          <a:xfrm>
            <a:off x="449178" y="4817017"/>
            <a:ext cx="2397969" cy="923330"/>
          </a:xfrm>
          <a:prstGeom prst="rect">
            <a:avLst/>
          </a:prstGeom>
          <a:noFill/>
        </p:spPr>
        <p:txBody>
          <a:bodyPr wrap="square" rtlCol="0">
            <a:spAutoFit/>
          </a:bodyPr>
          <a:lstStyle/>
          <a:p>
            <a:r>
              <a:rPr lang="en-GB" b="1" dirty="0"/>
              <a:t>“Standing together is the right answer”</a:t>
            </a:r>
          </a:p>
          <a:p>
            <a:r>
              <a:rPr lang="en-GB" b="1" dirty="0"/>
              <a:t>By Lloyd – he’s 13.</a:t>
            </a:r>
          </a:p>
        </p:txBody>
      </p:sp>
    </p:spTree>
    <p:extLst>
      <p:ext uri="{BB962C8B-B14F-4D97-AF65-F5344CB8AC3E}">
        <p14:creationId xmlns:p14="http://schemas.microsoft.com/office/powerpoint/2010/main" val="311137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1D35-D3F2-FB95-127F-697734C8B373}"/>
              </a:ext>
            </a:extLst>
          </p:cNvPr>
          <p:cNvSpPr>
            <a:spLocks noGrp="1"/>
          </p:cNvSpPr>
          <p:nvPr>
            <p:ph type="title"/>
          </p:nvPr>
        </p:nvSpPr>
        <p:spPr>
          <a:xfrm>
            <a:off x="640079" y="1371601"/>
            <a:ext cx="2147726" cy="1097280"/>
          </a:xfrm>
        </p:spPr>
        <p:txBody>
          <a:bodyPr>
            <a:noAutofit/>
          </a:bodyPr>
          <a:lstStyle/>
          <a:p>
            <a:r>
              <a:rPr lang="en-GB" sz="2400" dirty="0"/>
              <a:t>Amelia is 13. See her comments on this art on the next slide.</a:t>
            </a:r>
          </a:p>
        </p:txBody>
      </p:sp>
      <p:pic>
        <p:nvPicPr>
          <p:cNvPr id="5" name="Content Placeholder 4">
            <a:extLst>
              <a:ext uri="{FF2B5EF4-FFF2-40B4-BE49-F238E27FC236}">
                <a16:creationId xmlns:a16="http://schemas.microsoft.com/office/drawing/2014/main" id="{F86A8A36-1959-70F1-F477-1FE89C42442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3047350" y="231838"/>
            <a:ext cx="9027188" cy="6339649"/>
          </a:xfrm>
          <a:prstGeom prst="rect">
            <a:avLst/>
          </a:prstGeom>
          <a:ln>
            <a:solidFill>
              <a:schemeClr val="tx1"/>
            </a:solidFill>
          </a:ln>
        </p:spPr>
      </p:pic>
    </p:spTree>
    <p:extLst>
      <p:ext uri="{BB962C8B-B14F-4D97-AF65-F5344CB8AC3E}">
        <p14:creationId xmlns:p14="http://schemas.microsoft.com/office/powerpoint/2010/main" val="926209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091C8-B4B6-ABB2-A0D0-281AD3CAE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A4447-310A-9C5A-C8E0-F9815D9BA17C}"/>
              </a:ext>
            </a:extLst>
          </p:cNvPr>
          <p:cNvSpPr>
            <a:spLocks noGrp="1"/>
          </p:cNvSpPr>
          <p:nvPr>
            <p:ph type="title"/>
          </p:nvPr>
        </p:nvSpPr>
        <p:spPr>
          <a:xfrm>
            <a:off x="5254752" y="5173489"/>
            <a:ext cx="6470107" cy="1202927"/>
          </a:xfrm>
        </p:spPr>
        <p:txBody>
          <a:bodyPr>
            <a:noAutofit/>
          </a:bodyPr>
          <a:lstStyle/>
          <a:p>
            <a:r>
              <a:rPr lang="en-GB" sz="2400" dirty="0"/>
              <a:t>Amelia is 13. </a:t>
            </a:r>
            <a:br>
              <a:rPr lang="en-GB" sz="2400" dirty="0"/>
            </a:br>
            <a:r>
              <a:rPr lang="en-GB" sz="2400" dirty="0"/>
              <a:t>‘Together to make 1’ reflects her Polish and English heritage.</a:t>
            </a:r>
          </a:p>
        </p:txBody>
      </p:sp>
      <p:pic>
        <p:nvPicPr>
          <p:cNvPr id="5" name="Content Placeholder 4">
            <a:extLst>
              <a:ext uri="{FF2B5EF4-FFF2-40B4-BE49-F238E27FC236}">
                <a16:creationId xmlns:a16="http://schemas.microsoft.com/office/drawing/2014/main" id="{E5C09BD7-AB09-DF2B-1623-09748393D64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5254752" y="219456"/>
            <a:ext cx="6734442" cy="4729490"/>
          </a:xfrm>
          <a:prstGeom prst="rect">
            <a:avLst/>
          </a:prstGeom>
        </p:spPr>
      </p:pic>
      <p:pic>
        <p:nvPicPr>
          <p:cNvPr id="4" name="Picture 3">
            <a:extLst>
              <a:ext uri="{FF2B5EF4-FFF2-40B4-BE49-F238E27FC236}">
                <a16:creationId xmlns:a16="http://schemas.microsoft.com/office/drawing/2014/main" id="{FBF8C99A-6791-16A1-1D59-FB98F96FFFA1}"/>
              </a:ext>
            </a:extLst>
          </p:cNvPr>
          <p:cNvPicPr>
            <a:picLocks noChangeAspect="1"/>
          </p:cNvPicPr>
          <p:nvPr/>
        </p:nvPicPr>
        <p:blipFill>
          <a:blip r:embed="rId3"/>
          <a:stretch>
            <a:fillRect/>
          </a:stretch>
        </p:blipFill>
        <p:spPr>
          <a:xfrm>
            <a:off x="202807" y="174115"/>
            <a:ext cx="4843578" cy="6509769"/>
          </a:xfrm>
          <a:prstGeom prst="rect">
            <a:avLst/>
          </a:prstGeom>
          <a:ln>
            <a:solidFill>
              <a:schemeClr val="tx1"/>
            </a:solidFill>
          </a:ln>
        </p:spPr>
      </p:pic>
    </p:spTree>
    <p:extLst>
      <p:ext uri="{BB962C8B-B14F-4D97-AF65-F5344CB8AC3E}">
        <p14:creationId xmlns:p14="http://schemas.microsoft.com/office/powerpoint/2010/main" val="1973315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A9FD-4678-9B48-92AD-9F7814645281}"/>
              </a:ext>
            </a:extLst>
          </p:cNvPr>
          <p:cNvSpPr>
            <a:spLocks noGrp="1"/>
          </p:cNvSpPr>
          <p:nvPr>
            <p:ph type="title"/>
          </p:nvPr>
        </p:nvSpPr>
        <p:spPr>
          <a:xfrm>
            <a:off x="222263" y="5501639"/>
            <a:ext cx="6068809" cy="697549"/>
          </a:xfrm>
        </p:spPr>
        <p:txBody>
          <a:bodyPr>
            <a:normAutofit fontScale="90000"/>
          </a:bodyPr>
          <a:lstStyle/>
          <a:p>
            <a:r>
              <a:rPr lang="en-GB" dirty="0"/>
              <a:t>Hannah is 13.</a:t>
            </a:r>
          </a:p>
        </p:txBody>
      </p:sp>
      <p:pic>
        <p:nvPicPr>
          <p:cNvPr id="5" name="Content Placeholder 4">
            <a:extLst>
              <a:ext uri="{FF2B5EF4-FFF2-40B4-BE49-F238E27FC236}">
                <a16:creationId xmlns:a16="http://schemas.microsoft.com/office/drawing/2014/main" id="{5045C54D-03ED-A7BE-355C-741E4914ABF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036" y="0"/>
            <a:ext cx="7325768" cy="5185317"/>
          </a:xfrm>
          <a:prstGeom prst="rect">
            <a:avLst/>
          </a:prstGeom>
          <a:ln>
            <a:solidFill>
              <a:schemeClr val="tx1"/>
            </a:solidFill>
          </a:ln>
        </p:spPr>
      </p:pic>
      <p:pic>
        <p:nvPicPr>
          <p:cNvPr id="7" name="Picture 6">
            <a:extLst>
              <a:ext uri="{FF2B5EF4-FFF2-40B4-BE49-F238E27FC236}">
                <a16:creationId xmlns:a16="http://schemas.microsoft.com/office/drawing/2014/main" id="{EF9C6FEE-9685-D36F-3FE3-46007C88B4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6804876" y="1059124"/>
            <a:ext cx="5958393" cy="4567061"/>
          </a:xfrm>
          <a:prstGeom prst="rect">
            <a:avLst/>
          </a:prstGeom>
          <a:ln>
            <a:solidFill>
              <a:schemeClr val="tx1"/>
            </a:solidFill>
          </a:ln>
        </p:spPr>
      </p:pic>
    </p:spTree>
    <p:extLst>
      <p:ext uri="{BB962C8B-B14F-4D97-AF65-F5344CB8AC3E}">
        <p14:creationId xmlns:p14="http://schemas.microsoft.com/office/powerpoint/2010/main" val="21936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AB24A-76B8-9412-5FEE-DDAE10EAE21F}"/>
              </a:ext>
            </a:extLst>
          </p:cNvPr>
          <p:cNvSpPr>
            <a:spLocks noGrp="1"/>
          </p:cNvSpPr>
          <p:nvPr>
            <p:ph type="title"/>
          </p:nvPr>
        </p:nvSpPr>
        <p:spPr>
          <a:xfrm>
            <a:off x="1184520" y="914400"/>
            <a:ext cx="10020496" cy="1117703"/>
          </a:xfrm>
        </p:spPr>
        <p:txBody>
          <a:bodyPr vert="horz" lIns="91440" tIns="45720" rIns="91440" bIns="45720" rtlCol="0" anchor="b">
            <a:normAutofit/>
          </a:bodyPr>
          <a:lstStyle/>
          <a:p>
            <a:pPr algn="ctr"/>
            <a:r>
              <a:rPr lang="en-US" sz="5400" dirty="0"/>
              <a:t>Partnership</a:t>
            </a:r>
          </a:p>
        </p:txBody>
      </p:sp>
      <p:cxnSp>
        <p:nvCxnSpPr>
          <p:cNvPr id="18" name="Straight Connector 17">
            <a:extLst>
              <a:ext uri="{FF2B5EF4-FFF2-40B4-BE49-F238E27FC236}">
                <a16:creationId xmlns:a16="http://schemas.microsoft.com/office/drawing/2014/main" id="{8CED01B4-40F2-4CAE-8062-1D4CE8454C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32706" y="231116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1E23320-9830-CF2C-34D8-6170B13897DB}"/>
              </a:ext>
            </a:extLst>
          </p:cNvPr>
          <p:cNvPicPr>
            <a:picLocks noChangeAspect="1"/>
          </p:cNvPicPr>
          <p:nvPr/>
        </p:nvPicPr>
        <p:blipFill>
          <a:blip r:embed="rId3"/>
          <a:stretch>
            <a:fillRect/>
          </a:stretch>
        </p:blipFill>
        <p:spPr>
          <a:xfrm>
            <a:off x="377462" y="3246945"/>
            <a:ext cx="2396218" cy="3308416"/>
          </a:xfrm>
          <a:prstGeom prst="rect">
            <a:avLst/>
          </a:prstGeom>
        </p:spPr>
      </p:pic>
      <p:pic>
        <p:nvPicPr>
          <p:cNvPr id="5" name="Picture 4">
            <a:extLst>
              <a:ext uri="{FF2B5EF4-FFF2-40B4-BE49-F238E27FC236}">
                <a16:creationId xmlns:a16="http://schemas.microsoft.com/office/drawing/2014/main" id="{D428F536-5F0F-1425-E818-3ACD35012C22}"/>
              </a:ext>
            </a:extLst>
          </p:cNvPr>
          <p:cNvPicPr>
            <a:picLocks noChangeAspect="1"/>
          </p:cNvPicPr>
          <p:nvPr/>
        </p:nvPicPr>
        <p:blipFill>
          <a:blip r:embed="rId4"/>
          <a:stretch>
            <a:fillRect/>
          </a:stretch>
        </p:blipFill>
        <p:spPr>
          <a:xfrm>
            <a:off x="3010108" y="4419600"/>
            <a:ext cx="4101187" cy="1814279"/>
          </a:xfrm>
          <a:prstGeom prst="rect">
            <a:avLst/>
          </a:prstGeom>
        </p:spPr>
      </p:pic>
      <p:pic>
        <p:nvPicPr>
          <p:cNvPr id="7" name="Content Placeholder 6">
            <a:extLst>
              <a:ext uri="{FF2B5EF4-FFF2-40B4-BE49-F238E27FC236}">
                <a16:creationId xmlns:a16="http://schemas.microsoft.com/office/drawing/2014/main" id="{C99BBDB8-48F9-188E-E314-934E7F144A5A}"/>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7356889" y="4587240"/>
            <a:ext cx="4219923" cy="1303486"/>
          </a:xfrm>
          <a:prstGeom prst="rect">
            <a:avLst/>
          </a:prstGeom>
        </p:spPr>
      </p:pic>
    </p:spTree>
    <p:extLst>
      <p:ext uri="{BB962C8B-B14F-4D97-AF65-F5344CB8AC3E}">
        <p14:creationId xmlns:p14="http://schemas.microsoft.com/office/powerpoint/2010/main" val="139061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B47E-6A12-1363-2140-57D2B60B6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337CF-35D8-1E67-E834-C1A4DC8B4DF3}"/>
              </a:ext>
            </a:extLst>
          </p:cNvPr>
          <p:cNvSpPr>
            <a:spLocks noGrp="1"/>
          </p:cNvSpPr>
          <p:nvPr>
            <p:ph type="title"/>
          </p:nvPr>
        </p:nvSpPr>
        <p:spPr>
          <a:xfrm>
            <a:off x="640079" y="279584"/>
            <a:ext cx="7927849" cy="1097280"/>
          </a:xfrm>
        </p:spPr>
        <p:txBody>
          <a:bodyPr vert="horz" lIns="91440" tIns="45720" rIns="91440" bIns="45720" rtlCol="0" anchor="t">
            <a:normAutofit/>
          </a:bodyPr>
          <a:lstStyle/>
          <a:p>
            <a:pPr>
              <a:lnSpc>
                <a:spcPct val="90000"/>
              </a:lnSpc>
            </a:pPr>
            <a:r>
              <a:rPr lang="en-US" sz="3400" dirty="0"/>
              <a:t>Connections to the Catholic RE Directory</a:t>
            </a:r>
          </a:p>
        </p:txBody>
      </p:sp>
      <p:pic>
        <p:nvPicPr>
          <p:cNvPr id="5" name="Picture 4">
            <a:extLst>
              <a:ext uri="{FF2B5EF4-FFF2-40B4-BE49-F238E27FC236}">
                <a16:creationId xmlns:a16="http://schemas.microsoft.com/office/drawing/2014/main" id="{9100ACA0-8633-EEFF-762D-15CE60ED5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05887" y="1285424"/>
            <a:ext cx="2483794" cy="1098779"/>
          </a:xfrm>
          <a:prstGeom prst="rect">
            <a:avLst/>
          </a:prstGeom>
        </p:spPr>
      </p:pic>
      <p:sp>
        <p:nvSpPr>
          <p:cNvPr id="3" name="TextBox 2">
            <a:extLst>
              <a:ext uri="{FF2B5EF4-FFF2-40B4-BE49-F238E27FC236}">
                <a16:creationId xmlns:a16="http://schemas.microsoft.com/office/drawing/2014/main" id="{E4D8B79D-824C-3E07-4E6C-04EFDA14E59A}"/>
              </a:ext>
            </a:extLst>
          </p:cNvPr>
          <p:cNvSpPr txBox="1"/>
          <p:nvPr/>
        </p:nvSpPr>
        <p:spPr>
          <a:xfrm>
            <a:off x="768096" y="1285424"/>
            <a:ext cx="8197484" cy="4711547"/>
          </a:xfrm>
          <a:prstGeom prst="rect">
            <a:avLst/>
          </a:prstGeom>
        </p:spPr>
        <p:txBody>
          <a:bodyPr vert="horz" lIns="91440" tIns="45720" rIns="91440" bIns="45720" rtlCol="0">
            <a:normAutofit lnSpcReduction="10000"/>
          </a:bodyPr>
          <a:lstStyle/>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The RE Directory invites all </a:t>
            </a:r>
            <a:r>
              <a:rPr lang="en-US" b="1" dirty="0">
                <a:solidFill>
                  <a:prstClr val="black"/>
                </a:solidFill>
                <a:latin typeface="Grandview Display"/>
              </a:rPr>
              <a:t>student</a:t>
            </a: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s to engage with an ambitious RE curriculum focused on multiple disciplines in the pursuit of truth. Creative, critical thinking about key </a:t>
            </a:r>
            <a:r>
              <a:rPr lang="en-US" b="1" dirty="0">
                <a:solidFill>
                  <a:prstClr val="black"/>
                </a:solidFill>
                <a:latin typeface="Grandview Display"/>
              </a:rPr>
              <a:t>religious and spiritual</a:t>
            </a: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 ideas, visions and practice are highlighted.  These lesson ideas enable these aims.</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This work gives pupils a chance to express ideas about human unity, including concepts like fellowship and solidarity, the belief that we are all one. (RED p 207-208, 246).</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lang="en-US" b="1" dirty="0">
                <a:solidFill>
                  <a:prstClr val="black"/>
                </a:solidFill>
                <a:latin typeface="Grandview Display"/>
              </a:rPr>
              <a:t>In Year 8 pupils will consider questions related to the problem of suffering outlined in </a:t>
            </a:r>
            <a:r>
              <a:rPr lang="en-US" b="1">
                <a:solidFill>
                  <a:prstClr val="black"/>
                </a:solidFill>
                <a:latin typeface="Grandview Display"/>
              </a:rPr>
              <a:t>the ‘Desert to Garden’ </a:t>
            </a:r>
            <a:r>
              <a:rPr lang="en-US" b="1" dirty="0">
                <a:solidFill>
                  <a:prstClr val="black"/>
                </a:solidFill>
                <a:latin typeface="Grandview Display"/>
              </a:rPr>
              <a:t>Branch. (RED p 219-223).</a:t>
            </a:r>
            <a:endParaRPr kumimoji="0" lang="en-US" sz="1800" b="1" i="0" u="none" strike="noStrike" kern="1200" cap="none" spc="0" normalizeH="0" baseline="0" noProof="0" dirty="0">
              <a:ln>
                <a:noFill/>
              </a:ln>
              <a:solidFill>
                <a:prstClr val="black"/>
              </a:solidFill>
              <a:effectLst/>
              <a:uLnTx/>
              <a:uFillTx/>
              <a:latin typeface="Grandview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By age 14 students will be able to extend this understanding reflecting on the idea that every human life is sacred and that the moral life has a communal dimension, discerning the meaning of what they have learned for their own lives. (RED p229).</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Students are asked in these lessons to discern and interpret artworks that link to  considering how artists communicate beliefs effectively. (RED p238).</a:t>
            </a:r>
          </a:p>
        </p:txBody>
      </p:sp>
      <p:pic>
        <p:nvPicPr>
          <p:cNvPr id="7" name="Content Placeholder 6">
            <a:extLst>
              <a:ext uri="{FF2B5EF4-FFF2-40B4-BE49-F238E27FC236}">
                <a16:creationId xmlns:a16="http://schemas.microsoft.com/office/drawing/2014/main" id="{E01AEC18-1C3B-6DAC-15AC-C360D9396E44}"/>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9212744" y="2908215"/>
            <a:ext cx="2476937" cy="765098"/>
          </a:xfrm>
          <a:prstGeom prst="rect">
            <a:avLst/>
          </a:prstGeom>
        </p:spPr>
      </p:pic>
      <p:pic>
        <p:nvPicPr>
          <p:cNvPr id="9" name="Picture 8">
            <a:extLst>
              <a:ext uri="{FF2B5EF4-FFF2-40B4-BE49-F238E27FC236}">
                <a16:creationId xmlns:a16="http://schemas.microsoft.com/office/drawing/2014/main" id="{49841088-9E69-5BC2-673D-7689A8CE1E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79844" y="4075771"/>
            <a:ext cx="1237555" cy="1708671"/>
          </a:xfrm>
          <a:prstGeom prst="rect">
            <a:avLst/>
          </a:prstGeom>
        </p:spPr>
      </p:pic>
    </p:spTree>
    <p:extLst>
      <p:ext uri="{BB962C8B-B14F-4D97-AF65-F5344CB8AC3E}">
        <p14:creationId xmlns:p14="http://schemas.microsoft.com/office/powerpoint/2010/main" val="3522975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981D0E-2B74-7E74-45F7-FBCB4A9691DF}"/>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209CF662-54AE-CBD0-E49D-202A84A899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0"/>
            <a:ext cx="12191979" cy="6857989"/>
          </a:xfrm>
          <a:prstGeom prst="rect">
            <a:avLst/>
          </a:prstGeom>
        </p:spPr>
      </p:pic>
      <p:sp>
        <p:nvSpPr>
          <p:cNvPr id="38" name="Rectangle 37">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5C2FD-E86F-5F43-6B3F-31B81CA8D17E}"/>
              </a:ext>
            </a:extLst>
          </p:cNvPr>
          <p:cNvSpPr>
            <a:spLocks noGrp="1"/>
          </p:cNvSpPr>
          <p:nvPr>
            <p:ph type="ctrTitle"/>
          </p:nvPr>
        </p:nvSpPr>
        <p:spPr>
          <a:xfrm>
            <a:off x="640080" y="469893"/>
            <a:ext cx="6589776" cy="3628832"/>
          </a:xfrm>
        </p:spPr>
        <p:txBody>
          <a:bodyPr anchor="t">
            <a:noAutofit/>
          </a:bodyPr>
          <a:lstStyle/>
          <a:p>
            <a:pPr>
              <a:lnSpc>
                <a:spcPct val="90000"/>
              </a:lnSpc>
            </a:pPr>
            <a:r>
              <a:rPr lang="en-GB" sz="2400" dirty="0">
                <a:solidFill>
                  <a:srgbClr val="FFFFFF"/>
                </a:solidFill>
                <a:latin typeface="Abadi" panose="020B0604020104020204" pitchFamily="34" charset="0"/>
              </a:rPr>
              <a:t>Searching for God: Aims </a:t>
            </a:r>
            <a:br>
              <a:rPr lang="en-GB" sz="2400" dirty="0">
                <a:solidFill>
                  <a:srgbClr val="FFFFFF"/>
                </a:solidFill>
                <a:latin typeface="Abadi" panose="020B0604020104020204" pitchFamily="34" charset="0"/>
              </a:rPr>
            </a:b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This lesson enables learners to:</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a. Think about art works that express big ideas about God and human solidarity.</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b. Develop broad minded and open-hearted responses to the ideas of others about how and why humans should stand together against evil.</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c. Consider religious teachings about God and human solidarity, in depth, for themselves.</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d. Respond creatively for themselves to learning about solidarity in RE.</a:t>
            </a:r>
            <a:br>
              <a:rPr lang="en-GB" sz="2400" dirty="0">
                <a:solidFill>
                  <a:srgbClr val="FFFFFF"/>
                </a:solidFill>
                <a:latin typeface="Abadi" panose="020B0604020104020204" pitchFamily="34" charset="0"/>
              </a:rPr>
            </a:br>
            <a:endParaRPr lang="en-GB" sz="2400" dirty="0">
              <a:solidFill>
                <a:srgbClr val="FFFFFF"/>
              </a:solidFill>
              <a:latin typeface="Abadi" panose="020B0604020104020204" pitchFamily="34" charset="0"/>
            </a:endParaRPr>
          </a:p>
        </p:txBody>
      </p:sp>
      <p:sp>
        <p:nvSpPr>
          <p:cNvPr id="3" name="Subtitle 2">
            <a:extLst>
              <a:ext uri="{FF2B5EF4-FFF2-40B4-BE49-F238E27FC236}">
                <a16:creationId xmlns:a16="http://schemas.microsoft.com/office/drawing/2014/main" id="{48FAE643-E27B-3F06-6C48-0283D4AED358}"/>
              </a:ext>
            </a:extLst>
          </p:cNvPr>
          <p:cNvSpPr>
            <a:spLocks noGrp="1"/>
          </p:cNvSpPr>
          <p:nvPr>
            <p:ph type="subTitle" idx="1"/>
          </p:nvPr>
        </p:nvSpPr>
        <p:spPr>
          <a:xfrm>
            <a:off x="723209" y="5530290"/>
            <a:ext cx="6589776" cy="724002"/>
          </a:xfrm>
        </p:spPr>
        <p:txBody>
          <a:bodyPr anchor="t">
            <a:normAutofit/>
          </a:bodyPr>
          <a:lstStyle/>
          <a:p>
            <a:pPr>
              <a:lnSpc>
                <a:spcPct val="120000"/>
              </a:lnSpc>
            </a:pPr>
            <a:r>
              <a:rPr lang="en-GB" sz="1300" dirty="0">
                <a:solidFill>
                  <a:srgbClr val="FFFFFF"/>
                </a:solidFill>
                <a:latin typeface="Abadi" panose="020B0604020104020204" pitchFamily="34" charset="0"/>
              </a:rPr>
              <a:t>RE Lessons which use inspirational art from the exhibition CO-CURATED BY ‘The God who Speaks’.</a:t>
            </a:r>
          </a:p>
        </p:txBody>
      </p:sp>
      <p:cxnSp>
        <p:nvCxnSpPr>
          <p:cNvPr id="40" name="Straight Connector 39">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604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DF043-8433-0B25-2AC0-C9F86EC62745}"/>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383ACF06-65B4-D9CE-F537-5937D1897ACE}"/>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20" y="10"/>
            <a:ext cx="12191979" cy="6857989"/>
          </a:xfrm>
          <a:prstGeom prst="rect">
            <a:avLst/>
          </a:prstGeom>
        </p:spPr>
      </p:pic>
      <p:sp>
        <p:nvSpPr>
          <p:cNvPr id="2" name="Title 1">
            <a:extLst>
              <a:ext uri="{FF2B5EF4-FFF2-40B4-BE49-F238E27FC236}">
                <a16:creationId xmlns:a16="http://schemas.microsoft.com/office/drawing/2014/main" id="{D19EEE71-4C6C-A574-4151-7997097D90ED}"/>
              </a:ext>
            </a:extLst>
          </p:cNvPr>
          <p:cNvSpPr>
            <a:spLocks noGrp="1"/>
          </p:cNvSpPr>
          <p:nvPr>
            <p:ph type="ctrTitle"/>
          </p:nvPr>
        </p:nvSpPr>
        <p:spPr>
          <a:xfrm>
            <a:off x="992570" y="302217"/>
            <a:ext cx="10539662" cy="721912"/>
          </a:xfrm>
        </p:spPr>
        <p:txBody>
          <a:bodyPr anchor="b">
            <a:normAutofit fontScale="90000"/>
          </a:bodyPr>
          <a:lstStyle/>
          <a:p>
            <a:r>
              <a:rPr lang="en-GB" dirty="0">
                <a:solidFill>
                  <a:srgbClr val="FFFFFF"/>
                </a:solidFill>
              </a:rPr>
              <a:t>Searching for God: Solidarity</a:t>
            </a:r>
          </a:p>
        </p:txBody>
      </p:sp>
      <p:cxnSp>
        <p:nvCxnSpPr>
          <p:cNvPr id="38" name="Straight Connector 37">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6272784"/>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00E35F-8E1E-E070-BC6B-28ABBA61CA9E}"/>
              </a:ext>
            </a:extLst>
          </p:cNvPr>
          <p:cNvSpPr txBox="1"/>
          <p:nvPr/>
        </p:nvSpPr>
        <p:spPr>
          <a:xfrm>
            <a:off x="1024128" y="938461"/>
            <a:ext cx="10208829" cy="5170646"/>
          </a:xfrm>
          <a:prstGeom prst="rect">
            <a:avLst/>
          </a:prstGeom>
          <a:noFill/>
        </p:spPr>
        <p:txBody>
          <a:bodyPr wrap="square" rtlCol="0">
            <a:spAutoFit/>
          </a:bodyPr>
          <a:lstStyle/>
          <a:p>
            <a:r>
              <a:rPr lang="en-GB" sz="2200" b="1" dirty="0">
                <a:latin typeface="Abadi" panose="020B0604020104020204" pitchFamily="34" charset="0"/>
              </a:rPr>
              <a:t>Solidarity – is sticking together, being solid as a body more than any </a:t>
            </a:r>
            <a:br>
              <a:rPr lang="en-GB" sz="2200" b="1" dirty="0">
                <a:latin typeface="Abadi" panose="020B0604020104020204" pitchFamily="34" charset="0"/>
              </a:rPr>
            </a:br>
            <a:r>
              <a:rPr lang="en-GB" sz="2200" b="1" dirty="0">
                <a:latin typeface="Abadi" panose="020B0604020104020204" pitchFamily="34" charset="0"/>
              </a:rPr>
              <a:t>individual could be. </a:t>
            </a:r>
          </a:p>
          <a:p>
            <a:r>
              <a:rPr lang="en-GB" sz="2200" b="1" dirty="0">
                <a:latin typeface="Abadi" panose="020B0604020104020204" pitchFamily="34" charset="0"/>
              </a:rPr>
              <a:t>Many religions and visions of God hold beliefs about the ways God can bind human communities together: shared belief or faith, living in unity with One God are powerful ideas. Do we get strength if others stand with us?</a:t>
            </a:r>
          </a:p>
          <a:p>
            <a:r>
              <a:rPr lang="en-GB" sz="2200" b="1" dirty="0">
                <a:latin typeface="Abadi" panose="020B0604020104020204" pitchFamily="34" charset="0"/>
              </a:rPr>
              <a:t>In this lesson, we’ll look at examples of art that explore some ways in which faith can create unity for humanity – with God and with each other. </a:t>
            </a:r>
          </a:p>
          <a:p>
            <a:r>
              <a:rPr lang="en-GB" sz="2200" b="1" dirty="0">
                <a:latin typeface="Abadi" panose="020B0604020104020204" pitchFamily="34" charset="0"/>
              </a:rPr>
              <a:t>So far, that sounds quite comforting – but if humans are united, then do those who are rich, or who have privileges, or who are successful on their own need to make more space for those who are poor, or on the margins? </a:t>
            </a:r>
            <a:br>
              <a:rPr lang="en-GB" sz="2200" b="1" dirty="0">
                <a:latin typeface="Abadi" panose="020B0604020104020204" pitchFamily="34" charset="0"/>
              </a:rPr>
            </a:br>
            <a:r>
              <a:rPr lang="en-GB" sz="2200" b="1" dirty="0">
                <a:latin typeface="Abadi" panose="020B0604020104020204" pitchFamily="34" charset="0"/>
              </a:rPr>
              <a:t>That might be challenging.</a:t>
            </a:r>
          </a:p>
          <a:p>
            <a:r>
              <a:rPr lang="en-GB" sz="2200" b="1" dirty="0">
                <a:latin typeface="Abadi" panose="020B0604020104020204" pitchFamily="34" charset="0"/>
              </a:rPr>
              <a:t>The second ‘digging deeper’ part of the lesson, and the third work of art here, looks specifically at the Eucharist as a ritual of solidarity: God comes to humanity in Christ, in bread and wine. And humans unite in sharing the Body and Blood of Christ. </a:t>
            </a:r>
          </a:p>
        </p:txBody>
      </p:sp>
    </p:spTree>
    <p:extLst>
      <p:ext uri="{BB962C8B-B14F-4D97-AF65-F5344CB8AC3E}">
        <p14:creationId xmlns:p14="http://schemas.microsoft.com/office/powerpoint/2010/main" val="29489304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9D7B73-4733-E198-9959-623AEFAFE46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EE4078-6E68-3D1A-BF01-018A7CCC1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B5679739-4FD9-51A2-5468-F264E5D0BA9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89944" y="1"/>
            <a:ext cx="12191999" cy="6857999"/>
          </a:xfrm>
          <a:prstGeom prst="rect">
            <a:avLst/>
          </a:prstGeom>
        </p:spPr>
      </p:pic>
      <p:sp>
        <p:nvSpPr>
          <p:cNvPr id="18" name="Rectangle 17">
            <a:extLst>
              <a:ext uri="{FF2B5EF4-FFF2-40B4-BE49-F238E27FC236}">
                <a16:creationId xmlns:a16="http://schemas.microsoft.com/office/drawing/2014/main" id="{40C0BD01-B715-E26A-F9C9-E9DC9E8B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62B53D84-0C2D-DC61-3160-7ECA2D8678A7}"/>
              </a:ext>
            </a:extLst>
          </p:cNvPr>
          <p:cNvSpPr>
            <a:spLocks noGrp="1"/>
          </p:cNvSpPr>
          <p:nvPr>
            <p:ph type="ctrTitle"/>
          </p:nvPr>
        </p:nvSpPr>
        <p:spPr>
          <a:xfrm>
            <a:off x="5117434" y="378689"/>
            <a:ext cx="6737399" cy="3687985"/>
          </a:xfrm>
        </p:spPr>
        <p:txBody>
          <a:bodyPr anchor="t">
            <a:normAutofit fontScale="90000"/>
          </a:bodyPr>
          <a:lstStyle/>
          <a:p>
            <a:r>
              <a:rPr lang="en-GB" sz="6000" dirty="0">
                <a:solidFill>
                  <a:srgbClr val="FFFFFF"/>
                </a:solidFill>
              </a:rPr>
              <a:t>Searching for God? </a:t>
            </a:r>
            <a:br>
              <a:rPr lang="en-GB" sz="6000" dirty="0">
                <a:solidFill>
                  <a:srgbClr val="FFFFFF"/>
                </a:solidFill>
              </a:rPr>
            </a:br>
            <a:r>
              <a:rPr lang="en-GB" sz="6000" dirty="0">
                <a:solidFill>
                  <a:srgbClr val="FFFFFF"/>
                </a:solidFill>
              </a:rPr>
              <a:t>Lesson 3</a:t>
            </a:r>
            <a:br>
              <a:rPr lang="en-GB" sz="6000" dirty="0">
                <a:solidFill>
                  <a:srgbClr val="FFFFFF"/>
                </a:solidFill>
              </a:rPr>
            </a:br>
            <a:r>
              <a:rPr lang="en-GB" sz="6000" dirty="0">
                <a:solidFill>
                  <a:srgbClr val="FFFFFF"/>
                </a:solidFill>
              </a:rPr>
              <a:t>Solidarity? </a:t>
            </a:r>
            <a:br>
              <a:rPr lang="en-GB" sz="6000" dirty="0">
                <a:solidFill>
                  <a:srgbClr val="FFFFFF"/>
                </a:solidFill>
              </a:rPr>
            </a:br>
            <a:r>
              <a:rPr lang="en-GB" sz="5300" i="1" dirty="0">
                <a:solidFill>
                  <a:srgbClr val="FFFFFF"/>
                </a:solidFill>
              </a:rPr>
              <a:t>‘We all stand together’</a:t>
            </a:r>
            <a:br>
              <a:rPr lang="en-GB" sz="5300" i="1" dirty="0">
                <a:solidFill>
                  <a:srgbClr val="FFFFFF"/>
                </a:solidFill>
              </a:rPr>
            </a:br>
            <a:r>
              <a:rPr lang="en-GB" sz="5300" i="1" dirty="0">
                <a:solidFill>
                  <a:srgbClr val="FFFFFF"/>
                </a:solidFill>
              </a:rPr>
              <a:t>Er… do we?</a:t>
            </a:r>
            <a:br>
              <a:rPr lang="en-GB" sz="5300" i="1" dirty="0">
                <a:solidFill>
                  <a:srgbClr val="FFFFFF"/>
                </a:solidFill>
              </a:rPr>
            </a:br>
            <a:r>
              <a:rPr lang="en-GB" sz="6000" dirty="0">
                <a:solidFill>
                  <a:srgbClr val="FFFFFF"/>
                </a:solidFill>
              </a:rPr>
              <a:t>Secondary</a:t>
            </a:r>
            <a:br>
              <a:rPr lang="en-GB" sz="6000" dirty="0">
                <a:solidFill>
                  <a:srgbClr val="FFFFFF"/>
                </a:solidFill>
              </a:rPr>
            </a:br>
            <a:endParaRPr lang="en-GB" sz="6000" dirty="0">
              <a:solidFill>
                <a:srgbClr val="FFFFFF"/>
              </a:solidFill>
            </a:endParaRPr>
          </a:p>
        </p:txBody>
      </p:sp>
      <p:cxnSp>
        <p:nvCxnSpPr>
          <p:cNvPr id="20" name="Straight Connector 19">
            <a:extLst>
              <a:ext uri="{FF2B5EF4-FFF2-40B4-BE49-F238E27FC236}">
                <a16:creationId xmlns:a16="http://schemas.microsoft.com/office/drawing/2014/main" id="{A7E1657A-E4DD-218E-D1A0-770748FC5E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501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CCF1B3-24E2-CB7A-743E-C4275AB78B0C}"/>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97565D7-68DF-9A68-E299-824A64D32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40A3CC02-7CF6-DBBF-E26C-B3B01355EEFE}"/>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20" y="10"/>
            <a:ext cx="12191979" cy="6857989"/>
          </a:xfrm>
          <a:prstGeom prst="rect">
            <a:avLst/>
          </a:prstGeom>
        </p:spPr>
      </p:pic>
      <p:sp>
        <p:nvSpPr>
          <p:cNvPr id="2" name="Title 1">
            <a:extLst>
              <a:ext uri="{FF2B5EF4-FFF2-40B4-BE49-F238E27FC236}">
                <a16:creationId xmlns:a16="http://schemas.microsoft.com/office/drawing/2014/main" id="{A53A8327-C877-DA97-462A-2C9D20BDD828}"/>
              </a:ext>
            </a:extLst>
          </p:cNvPr>
          <p:cNvSpPr>
            <a:spLocks noGrp="1"/>
          </p:cNvSpPr>
          <p:nvPr>
            <p:ph type="ctrTitle"/>
          </p:nvPr>
        </p:nvSpPr>
        <p:spPr>
          <a:xfrm>
            <a:off x="5631540" y="1037065"/>
            <a:ext cx="6211074" cy="4535808"/>
          </a:xfrm>
        </p:spPr>
        <p:txBody>
          <a:bodyPr anchor="b">
            <a:noAutofit/>
          </a:bodyPr>
          <a:lstStyle/>
          <a:p>
            <a:r>
              <a:rPr lang="en-GB" sz="3200" dirty="0">
                <a:solidFill>
                  <a:srgbClr val="FFFFFF"/>
                </a:solidFill>
              </a:rPr>
              <a:t>In the 2025 London Art exhibition ‘Cloud of Witnesses’ - 26 artists contributed some of their work. </a:t>
            </a:r>
            <a:br>
              <a:rPr lang="en-GB" sz="3200" dirty="0">
                <a:solidFill>
                  <a:srgbClr val="FFFFFF"/>
                </a:solidFill>
              </a:rPr>
            </a:br>
            <a:r>
              <a:rPr lang="en-GB" sz="3200" dirty="0">
                <a:solidFill>
                  <a:srgbClr val="FFFFFF"/>
                </a:solidFill>
              </a:rPr>
              <a:t>They explored faith, belief and doubt in relation to the Divine. </a:t>
            </a:r>
            <a:br>
              <a:rPr lang="en-GB" sz="3200" dirty="0">
                <a:solidFill>
                  <a:srgbClr val="FFFFFF"/>
                </a:solidFill>
              </a:rPr>
            </a:br>
            <a:r>
              <a:rPr lang="en-GB" sz="3200" dirty="0">
                <a:solidFill>
                  <a:srgbClr val="FFFFFF"/>
                </a:solidFill>
              </a:rPr>
              <a:t>From different religions to no religion, they show us some creative ways of exploring some of life’s biggest questions. </a:t>
            </a:r>
          </a:p>
        </p:txBody>
      </p:sp>
      <p:cxnSp>
        <p:nvCxnSpPr>
          <p:cNvPr id="38" name="Straight Connector 37">
            <a:extLst>
              <a:ext uri="{FF2B5EF4-FFF2-40B4-BE49-F238E27FC236}">
                <a16:creationId xmlns:a16="http://schemas.microsoft.com/office/drawing/2014/main" id="{04D1F6ED-141C-174B-FD3C-380BF3229F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6272784"/>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26C1D4-82F7-A14F-8D8E-CD85949294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286" y="1037065"/>
            <a:ext cx="4455435" cy="5180550"/>
          </a:xfrm>
          <a:prstGeom prst="rect">
            <a:avLst/>
          </a:prstGeom>
          <a:ln>
            <a:solidFill>
              <a:schemeClr val="tx1"/>
            </a:solidFill>
          </a:ln>
        </p:spPr>
      </p:pic>
    </p:spTree>
    <p:extLst>
      <p:ext uri="{BB962C8B-B14F-4D97-AF65-F5344CB8AC3E}">
        <p14:creationId xmlns:p14="http://schemas.microsoft.com/office/powerpoint/2010/main" val="1784106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D0E969-8F86-5201-7D78-CE09910ACD09}"/>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58F7EE-756E-BA08-5378-D28392469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0B22A662-CA74-4BB7-70FA-52AD73BA946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00404" y="1"/>
            <a:ext cx="12191999" cy="6857999"/>
          </a:xfrm>
          <a:prstGeom prst="rect">
            <a:avLst/>
          </a:prstGeom>
        </p:spPr>
      </p:pic>
      <p:sp>
        <p:nvSpPr>
          <p:cNvPr id="18" name="Rectangle 17">
            <a:extLst>
              <a:ext uri="{FF2B5EF4-FFF2-40B4-BE49-F238E27FC236}">
                <a16:creationId xmlns:a16="http://schemas.microsoft.com/office/drawing/2014/main" id="{F06D90B1-C26F-DDBF-A2AC-41DC0B291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A117584-F262-C719-9482-BEF1FEBEEC28}"/>
              </a:ext>
            </a:extLst>
          </p:cNvPr>
          <p:cNvSpPr>
            <a:spLocks noGrp="1"/>
          </p:cNvSpPr>
          <p:nvPr>
            <p:ph type="ctrTitle"/>
          </p:nvPr>
        </p:nvSpPr>
        <p:spPr>
          <a:xfrm>
            <a:off x="540329" y="577516"/>
            <a:ext cx="12191999" cy="4464161"/>
          </a:xfrm>
        </p:spPr>
        <p:txBody>
          <a:bodyPr anchor="t">
            <a:normAutofit fontScale="90000"/>
          </a:bodyPr>
          <a:lstStyle/>
          <a:p>
            <a:r>
              <a:rPr lang="en-GB" sz="5300" dirty="0">
                <a:solidFill>
                  <a:srgbClr val="FFFFFF"/>
                </a:solidFill>
              </a:rPr>
              <a:t>Searching for God: Solidarity</a:t>
            </a:r>
            <a:br>
              <a:rPr lang="en-GB" sz="5300" dirty="0">
                <a:solidFill>
                  <a:srgbClr val="FFFFFF"/>
                </a:solidFill>
              </a:rPr>
            </a:br>
            <a:r>
              <a:rPr lang="en-GB" sz="3100" dirty="0">
                <a:solidFill>
                  <a:srgbClr val="FFFFFF"/>
                </a:solidFill>
              </a:rPr>
              <a:t>We’ll use three art works to think about questions like these: </a:t>
            </a:r>
            <a:br>
              <a:rPr lang="en-GB" sz="3100" dirty="0">
                <a:solidFill>
                  <a:srgbClr val="FFFFFF"/>
                </a:solidFill>
              </a:rPr>
            </a:br>
            <a:br>
              <a:rPr lang="en-GB" sz="3100" dirty="0">
                <a:solidFill>
                  <a:srgbClr val="FFFFFF"/>
                </a:solidFill>
              </a:rPr>
            </a:br>
            <a:r>
              <a:rPr lang="en-GB" sz="3100" dirty="0">
                <a:solidFill>
                  <a:srgbClr val="FFFFFF"/>
                </a:solidFill>
              </a:rPr>
              <a:t>Can humans and God find unity? </a:t>
            </a:r>
            <a:br>
              <a:rPr lang="en-GB" sz="3100" dirty="0">
                <a:solidFill>
                  <a:srgbClr val="FFFFFF"/>
                </a:solidFill>
              </a:rPr>
            </a:br>
            <a:r>
              <a:rPr lang="en-GB" sz="3100" dirty="0">
                <a:solidFill>
                  <a:srgbClr val="FFFFFF"/>
                </a:solidFill>
              </a:rPr>
              <a:t>What do ancient stories say to us today about humans living in unity with each other – and maybe with God? </a:t>
            </a:r>
            <a:br>
              <a:rPr lang="en-GB" sz="3100" dirty="0">
                <a:solidFill>
                  <a:srgbClr val="FFFFFF"/>
                </a:solidFill>
              </a:rPr>
            </a:br>
            <a:r>
              <a:rPr lang="en-GB" sz="3100" dirty="0">
                <a:solidFill>
                  <a:srgbClr val="FFFFFF"/>
                </a:solidFill>
              </a:rPr>
              <a:t>What does it mean for us to ‘all stand together’? </a:t>
            </a:r>
            <a:br>
              <a:rPr lang="en-GB" sz="3100" dirty="0">
                <a:solidFill>
                  <a:srgbClr val="FFFFFF"/>
                </a:solidFill>
              </a:rPr>
            </a:br>
            <a:r>
              <a:rPr lang="en-GB" sz="3100" dirty="0">
                <a:solidFill>
                  <a:srgbClr val="FFFFFF"/>
                </a:solidFill>
              </a:rPr>
              <a:t>Why is evil more often defeated by solidarity than by individual heroes?</a:t>
            </a:r>
            <a:br>
              <a:rPr lang="en-GB" sz="3100" dirty="0">
                <a:solidFill>
                  <a:srgbClr val="FFFFFF"/>
                </a:solidFill>
              </a:rPr>
            </a:br>
            <a:endParaRPr lang="en-GB" sz="3100" dirty="0">
              <a:solidFill>
                <a:srgbClr val="FFFFFF"/>
              </a:solidFill>
            </a:endParaRPr>
          </a:p>
        </p:txBody>
      </p:sp>
      <p:sp>
        <p:nvSpPr>
          <p:cNvPr id="3" name="Subtitle 2">
            <a:extLst>
              <a:ext uri="{FF2B5EF4-FFF2-40B4-BE49-F238E27FC236}">
                <a16:creationId xmlns:a16="http://schemas.microsoft.com/office/drawing/2014/main" id="{A48E4749-9F72-747B-567E-E6FDB780D53A}"/>
              </a:ext>
            </a:extLst>
          </p:cNvPr>
          <p:cNvSpPr>
            <a:spLocks noGrp="1"/>
          </p:cNvSpPr>
          <p:nvPr>
            <p:ph type="subTitle" idx="1"/>
          </p:nvPr>
        </p:nvSpPr>
        <p:spPr>
          <a:xfrm>
            <a:off x="468090" y="4861204"/>
            <a:ext cx="9243952" cy="1419280"/>
          </a:xfrm>
        </p:spPr>
        <p:txBody>
          <a:bodyPr anchor="t">
            <a:normAutofit fontScale="85000" lnSpcReduction="20000"/>
          </a:bodyPr>
          <a:lstStyle/>
          <a:p>
            <a:r>
              <a:rPr lang="en-GB" sz="2900" dirty="0">
                <a:solidFill>
                  <a:srgbClr val="FFFFFF"/>
                </a:solidFill>
                <a:latin typeface="Abadi" panose="020B0604020104020204" pitchFamily="34" charset="0"/>
              </a:rPr>
              <a:t>People who believe in god find human solidarity in their faith.</a:t>
            </a:r>
            <a:br>
              <a:rPr lang="en-GB" sz="2900" dirty="0">
                <a:solidFill>
                  <a:srgbClr val="FFFFFF"/>
                </a:solidFill>
                <a:latin typeface="Abadi" panose="020B0604020104020204" pitchFamily="34" charset="0"/>
              </a:rPr>
            </a:br>
            <a:r>
              <a:rPr lang="en-GB" sz="2900" dirty="0">
                <a:solidFill>
                  <a:srgbClr val="FFFFFF"/>
                </a:solidFill>
                <a:latin typeface="Abadi" panose="020B0604020104020204" pitchFamily="34" charset="0"/>
              </a:rPr>
              <a:t>how do our artists reflect on this vision?</a:t>
            </a:r>
          </a:p>
        </p:txBody>
      </p:sp>
      <p:cxnSp>
        <p:nvCxnSpPr>
          <p:cNvPr id="20" name="Straight Connector 19">
            <a:extLst>
              <a:ext uri="{FF2B5EF4-FFF2-40B4-BE49-F238E27FC236}">
                <a16:creationId xmlns:a16="http://schemas.microsoft.com/office/drawing/2014/main" id="{3427A06E-4573-A18C-FFE4-498DD20F1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826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BF7725-A043-FAA8-3522-C1D879E27036}"/>
              </a:ext>
            </a:extLst>
          </p:cNvPr>
          <p:cNvSpPr>
            <a:spLocks noGrp="1"/>
          </p:cNvSpPr>
          <p:nvPr>
            <p:ph type="title"/>
          </p:nvPr>
        </p:nvSpPr>
        <p:spPr>
          <a:xfrm>
            <a:off x="669692" y="419485"/>
            <a:ext cx="4058719" cy="2297368"/>
          </a:xfrm>
        </p:spPr>
        <p:txBody>
          <a:bodyPr vert="horz" lIns="91440" tIns="45720" rIns="91440" bIns="45720" rtlCol="0" anchor="b">
            <a:noAutofit/>
          </a:bodyPr>
          <a:lstStyle/>
          <a:p>
            <a:pPr>
              <a:lnSpc>
                <a:spcPct val="90000"/>
              </a:lnSpc>
            </a:pPr>
            <a:r>
              <a:rPr lang="en-US" sz="2200" dirty="0">
                <a:latin typeface="Abadi" panose="020B0604020104020204" pitchFamily="34" charset="0"/>
              </a:rPr>
              <a:t>God and humanity: together?</a:t>
            </a:r>
            <a:br>
              <a:rPr lang="en-US" sz="2200" dirty="0">
                <a:latin typeface="Abadi" panose="020B0604020104020204" pitchFamily="34" charset="0"/>
              </a:rPr>
            </a:br>
            <a:r>
              <a:rPr lang="en-US" sz="2200" dirty="0">
                <a:latin typeface="Abadi" panose="020B0604020104020204" pitchFamily="34" charset="0"/>
              </a:rPr>
              <a:t>Take 120 seconds to speak with your partner about this painting. </a:t>
            </a:r>
            <a:br>
              <a:rPr lang="en-US" sz="2200" dirty="0">
                <a:latin typeface="Abadi" panose="020B0604020104020204" pitchFamily="34" charset="0"/>
              </a:rPr>
            </a:br>
            <a:r>
              <a:rPr lang="en-US" sz="2200" dirty="0">
                <a:latin typeface="Abadi" panose="020B0604020104020204" pitchFamily="34" charset="0"/>
              </a:rPr>
              <a:t>What might be going on? </a:t>
            </a:r>
            <a:br>
              <a:rPr lang="en-US" sz="2200" dirty="0">
                <a:latin typeface="Abadi" panose="020B0604020104020204" pitchFamily="34" charset="0"/>
              </a:rPr>
            </a:br>
            <a:r>
              <a:rPr lang="en-US" sz="2200" dirty="0">
                <a:latin typeface="Abadi" panose="020B0604020104020204" pitchFamily="34" charset="0"/>
              </a:rPr>
              <a:t>Key words: Jacob. Wrestling. Angel.</a:t>
            </a:r>
          </a:p>
        </p:txBody>
      </p:sp>
      <p:cxnSp>
        <p:nvCxnSpPr>
          <p:cNvPr id="15" name="Straight Connector 14">
            <a:extLst>
              <a:ext uri="{FF2B5EF4-FFF2-40B4-BE49-F238E27FC236}">
                <a16:creationId xmlns:a16="http://schemas.microsoft.com/office/drawing/2014/main" id="{750527CE-FCD0-40C8-B37A-39331C2A4F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011930"/>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Content Placeholder 5" descr="A painting of two men fighting&#10;&#10;AI-generated content may be incorrect.">
            <a:extLst>
              <a:ext uri="{FF2B5EF4-FFF2-40B4-BE49-F238E27FC236}">
                <a16:creationId xmlns:a16="http://schemas.microsoft.com/office/drawing/2014/main" id="{9EECDC05-4B03-C8AE-732C-39C895F47801}"/>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771951" y="533542"/>
            <a:ext cx="7152858" cy="5310996"/>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7156E892-D847-2247-8316-ECC9E1F29829}"/>
              </a:ext>
            </a:extLst>
          </p:cNvPr>
          <p:cNvSpPr txBox="1">
            <a:spLocks/>
          </p:cNvSpPr>
          <p:nvPr/>
        </p:nvSpPr>
        <p:spPr>
          <a:xfrm>
            <a:off x="640079" y="2846070"/>
            <a:ext cx="3290170" cy="997413"/>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nSpc>
                <a:spcPct val="90000"/>
              </a:lnSpc>
            </a:pPr>
            <a:br>
              <a:rPr lang="en-US" sz="2200" dirty="0">
                <a:latin typeface="Abadi" panose="020B0604020104020204" pitchFamily="34" charset="0"/>
              </a:rPr>
            </a:br>
            <a:br>
              <a:rPr lang="en-US" sz="2200" dirty="0">
                <a:latin typeface="Abadi" panose="020B0604020104020204" pitchFamily="34" charset="0"/>
              </a:rPr>
            </a:br>
            <a:r>
              <a:rPr lang="en-US" sz="2200" dirty="0">
                <a:latin typeface="Abadi" panose="020B0604020104020204" pitchFamily="34" charset="0"/>
              </a:rPr>
              <a:t>Read the Bible story that inspired the art work on the next slide.</a:t>
            </a:r>
          </a:p>
        </p:txBody>
      </p:sp>
      <p:sp>
        <p:nvSpPr>
          <p:cNvPr id="4" name="TextBox 3">
            <a:extLst>
              <a:ext uri="{FF2B5EF4-FFF2-40B4-BE49-F238E27FC236}">
                <a16:creationId xmlns:a16="http://schemas.microsoft.com/office/drawing/2014/main" id="{C729D9FB-86F7-74EA-84C7-DD44E6D9A389}"/>
              </a:ext>
            </a:extLst>
          </p:cNvPr>
          <p:cNvSpPr txBox="1"/>
          <p:nvPr/>
        </p:nvSpPr>
        <p:spPr>
          <a:xfrm>
            <a:off x="669692" y="4136270"/>
            <a:ext cx="3772052" cy="2446824"/>
          </a:xfrm>
          <a:prstGeom prst="rect">
            <a:avLst/>
          </a:prstGeom>
          <a:solidFill>
            <a:schemeClr val="accent2"/>
          </a:solidFill>
        </p:spPr>
        <p:txBody>
          <a:bodyPr wrap="square" rtlCol="0">
            <a:spAutoFit/>
          </a:bodyPr>
          <a:lstStyle/>
          <a:p>
            <a:r>
              <a:rPr lang="en-GB" sz="1700" b="1" dirty="0"/>
              <a:t>This unsettling story, maybe 38 centuries old, has inspired millions. Artists from Rembrandt and Gustave Dore to Paul Gauguin and Marc Chagall are among the thousands of images a google search for Jacob wrestling the angel’ offers. A strange story with a strange power. </a:t>
            </a:r>
            <a:br>
              <a:rPr lang="en-GB" sz="1700" b="1" dirty="0"/>
            </a:br>
            <a:r>
              <a:rPr lang="en-GB" sz="1700" b="1" dirty="0"/>
              <a:t>What do you think of it?</a:t>
            </a:r>
          </a:p>
        </p:txBody>
      </p:sp>
    </p:spTree>
    <p:extLst>
      <p:ext uri="{BB962C8B-B14F-4D97-AF65-F5344CB8AC3E}">
        <p14:creationId xmlns:p14="http://schemas.microsoft.com/office/powerpoint/2010/main" val="17781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50B8-2CCD-B595-1192-7BAB68A42554}"/>
              </a:ext>
            </a:extLst>
          </p:cNvPr>
          <p:cNvSpPr>
            <a:spLocks noGrp="1"/>
          </p:cNvSpPr>
          <p:nvPr>
            <p:ph type="title"/>
          </p:nvPr>
        </p:nvSpPr>
        <p:spPr>
          <a:xfrm>
            <a:off x="2057400" y="-12039"/>
            <a:ext cx="9473608" cy="1094881"/>
          </a:xfrm>
        </p:spPr>
        <p:txBody>
          <a:bodyPr>
            <a:noAutofit/>
          </a:bodyPr>
          <a:lstStyle/>
          <a:p>
            <a:r>
              <a:rPr lang="en-GB" sz="3200" dirty="0"/>
              <a:t>Jacob wrestles with an angel – or was it with God? A famous and mysterious story from Genesis 32</a:t>
            </a:r>
          </a:p>
        </p:txBody>
      </p:sp>
      <p:sp>
        <p:nvSpPr>
          <p:cNvPr id="3" name="Content Placeholder 2">
            <a:extLst>
              <a:ext uri="{FF2B5EF4-FFF2-40B4-BE49-F238E27FC236}">
                <a16:creationId xmlns:a16="http://schemas.microsoft.com/office/drawing/2014/main" id="{14D093E3-F7F3-4B23-D151-DF5D8AEA98CF}"/>
              </a:ext>
            </a:extLst>
          </p:cNvPr>
          <p:cNvSpPr>
            <a:spLocks noGrp="1"/>
          </p:cNvSpPr>
          <p:nvPr>
            <p:ph idx="1"/>
          </p:nvPr>
        </p:nvSpPr>
        <p:spPr>
          <a:xfrm>
            <a:off x="640080" y="1215189"/>
            <a:ext cx="10890928" cy="5402179"/>
          </a:xfrm>
        </p:spPr>
        <p:txBody>
          <a:bodyPr>
            <a:normAutofit/>
          </a:bodyPr>
          <a:lstStyle/>
          <a:p>
            <a:pPr marL="0" indent="0">
              <a:buNone/>
            </a:pPr>
            <a:r>
              <a:rPr lang="en-GB" dirty="0"/>
              <a:t>14 years after stealing his family blessings and running away from his brother Esau, Jacob returns to his ancestral home. He’s terrified: what might happen. Preparing to meet Esau he sends all his family ahead of him. He lies down to sleep, alone, on the bank of the River Jabbok. </a:t>
            </a:r>
          </a:p>
          <a:p>
            <a:pPr marL="0" indent="0">
              <a:buNone/>
            </a:pPr>
            <a:r>
              <a:rPr lang="en-GB" dirty="0"/>
              <a:t>A strange figure grabs him, and the two of them wrestle each other all night long. ‘Bless me!’ Jacob begs – thinking the figure is some kind of envoy from God. ‘I won’t stop fighting till you bless me.’</a:t>
            </a:r>
          </a:p>
          <a:p>
            <a:pPr marL="0" indent="0">
              <a:buNone/>
            </a:pPr>
            <a:r>
              <a:rPr lang="en-GB" dirty="0"/>
              <a:t>As dawn breaks, the midnight wrestler asks: ‘What’s your name?’ ‘Jacob answers, and the fighter tells him: ‘You won’t be called Jacob, the Twister; anymore. Your new name is Israel, the one with whom God struggles.’ The stranger dislocates Jacob’s hip: injured, he can only limp onwards.</a:t>
            </a:r>
          </a:p>
          <a:p>
            <a:pPr marL="0" indent="0">
              <a:buNone/>
            </a:pPr>
            <a:r>
              <a:rPr lang="en-GB" dirty="0"/>
              <a:t>Then, alone again, it dawns on Jacob that his all-night wrestling has been with an angel, or even with God! He names the place ‘Peniel’, which means ‘God’s face’. He muses to himself: ‘I’ve seen the face of God here and survived.’ </a:t>
            </a:r>
          </a:p>
          <a:p>
            <a:pPr marL="0" indent="0">
              <a:buNone/>
            </a:pPr>
            <a:r>
              <a:rPr lang="en-GB" dirty="0"/>
              <a:t>He crosses the river and steps up to the need to be reconciled with his brother. </a:t>
            </a:r>
          </a:p>
          <a:p>
            <a:pPr marL="0" indent="0">
              <a:buNone/>
            </a:pPr>
            <a:endParaRPr lang="en-GB" dirty="0"/>
          </a:p>
          <a:p>
            <a:endParaRPr lang="en-GB" dirty="0"/>
          </a:p>
          <a:p>
            <a:endParaRPr lang="en-GB" dirty="0"/>
          </a:p>
        </p:txBody>
      </p:sp>
      <p:pic>
        <p:nvPicPr>
          <p:cNvPr id="12" name="Recorded Sound">
            <a:hlinkClick r:id="" action="ppaction://media"/>
            <a:extLst>
              <a:ext uri="{FF2B5EF4-FFF2-40B4-BE49-F238E27FC236}">
                <a16:creationId xmlns:a16="http://schemas.microsoft.com/office/drawing/2014/main" id="{B95973C3-7395-2E16-CBD4-519AF5329B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60992" y="240632"/>
            <a:ext cx="487363" cy="487363"/>
          </a:xfrm>
          <a:prstGeom prst="rect">
            <a:avLst/>
          </a:prstGeom>
        </p:spPr>
      </p:pic>
    </p:spTree>
    <p:custDataLst>
      <p:tags r:id="rId1"/>
    </p:custDataLst>
    <p:extLst>
      <p:ext uri="{BB962C8B-B14F-4D97-AF65-F5344CB8AC3E}">
        <p14:creationId xmlns:p14="http://schemas.microsoft.com/office/powerpoint/2010/main" val="332554792"/>
      </p:ext>
    </p:extLst>
  </p:cSld>
  <p:clrMapOvr>
    <a:masterClrMapping/>
  </p:clrMapOvr>
  <mc:AlternateContent xmlns:mc="http://schemas.openxmlformats.org/markup-compatibility/2006" xmlns:p14="http://schemas.microsoft.com/office/powerpoint/2010/main">
    <mc:Choice Requires="p14">
      <p:transition spd="slow" p14:dur="2000" advTm="105681"/>
    </mc:Choice>
    <mc:Fallback xmlns="">
      <p:transition spd="slow" advTm="1056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77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5|0.6|38.7"/>
</p:tagLst>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5616</Words>
  <Application>Microsoft Office PowerPoint</Application>
  <PresentationFormat>Widescreen</PresentationFormat>
  <Paragraphs>157</Paragraphs>
  <Slides>29</Slides>
  <Notes>23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Abadi</vt:lpstr>
      <vt:lpstr>Aptos</vt:lpstr>
      <vt:lpstr>Arial</vt:lpstr>
      <vt:lpstr>Grandview Display</vt:lpstr>
      <vt:lpstr>Neue Haas Grotesk Text Pro</vt:lpstr>
      <vt:lpstr>DashVTI</vt:lpstr>
      <vt:lpstr>Searching for God Secondary Lesson 3 Solidarity:  standing together </vt:lpstr>
      <vt:lpstr>Searching for God: Aims  These lessons aim to enable learners to: a. Think about art works that express big ideas about God. b. Develop broad minded and open-hearted responses to the ideas of others. c. Consider religious teachings about God in depth for themselves. d. Respond creatively for themselves to theological learning in RE. </vt:lpstr>
      <vt:lpstr>Searching for God: Aims   This lesson enables learners to: a. Think about art works that express big ideas about God and human solidarity. b. Develop broad minded and open-hearted responses to the ideas of others about how and why humans should stand together against evil. c. Consider religious teachings about God and human solidarity, in depth, for themselves. d. Respond creatively for themselves to learning about solidarity in RE. </vt:lpstr>
      <vt:lpstr>Searching for God: Solidarity</vt:lpstr>
      <vt:lpstr>Searching for God?  Lesson 3 Solidarity?  ‘We all stand together’ Er… do we? Secondary </vt:lpstr>
      <vt:lpstr>In the 2025 London Art exhibition ‘Cloud of Witnesses’ - 26 artists contributed some of their work.  They explored faith, belief and doubt in relation to the Divine.  From different religions to no religion, they show us some creative ways of exploring some of life’s biggest questions. </vt:lpstr>
      <vt:lpstr>Searching for God: Solidarity We’ll use three art works to think about questions like these:   Can humans and God find unity?  What do ancient stories say to us today about humans living in unity with each other – and maybe with God?  What does it mean for us to ‘all stand together’?  Why is evil more often defeated by solidarity than by individual heroes? </vt:lpstr>
      <vt:lpstr>God and humanity: together? Take 120 seconds to speak with your partner about this painting.  What might be going on?  Key words: Jacob. Wrestling. Angel.</vt:lpstr>
      <vt:lpstr>Jacob wrestles with an angel – or was it with God? A famous and mysterious story from Genesis 32</vt:lpstr>
      <vt:lpstr>J.R. Bateson, Jacob wrestling with the Angel, 2024. From Genesis  www.johnbatesonpaintings.co.uk  </vt:lpstr>
      <vt:lpstr>Have a good look at David Robinson’s print of a Bible story about Jesus before you read anything about it.   What colour is used?  What is happening?  What do you think the artist might be expressing?  Two narratives are connected by this painting, one from the Bible over 20 centuries ago, one from the news in the UK today. Read and hear the Bible story on the next slide. </vt:lpstr>
      <vt:lpstr>Jesus stops a storm - Mark 4:35-41 - Common English Bible. </vt:lpstr>
      <vt:lpstr>David Robinson,  Jesus Calms the Storm, 2024. www.davidrobinsonartist.com  </vt:lpstr>
      <vt:lpstr>The symbolism of eating together, remembering Jesus’ death, and committing to live as his community is full of ideas about the solidarities between God and humanity. The next slide shows a modern image of Jesus’ Last Supper.</vt:lpstr>
      <vt:lpstr>Digging deeper. Christians hope that they can find solidarity with God and each other through the shared bread and wine of the eucharist.   Can remembering Jesus and experiencing divine presence in a faith community today unite humans?  Lorna May Wadsworth painted this image of Jesus’ Last Supper in 2009.</vt:lpstr>
      <vt:lpstr>Jesus’ Last Supper with his disciples. </vt:lpstr>
      <vt:lpstr>Lorna May Wadsworth’s painting of the Last Supper.</vt:lpstr>
      <vt:lpstr>Lorna May Wadsworth, from Sheffield,  painted her Last Supper on aluminium in 2009. </vt:lpstr>
      <vt:lpstr>Lorna May Wadsworth’s painting of the Last Supper.</vt:lpstr>
      <vt:lpstr>Solidarity: standing together against what is wrong. From the next slide, select the three statements you most agree with about the idea of solidarity and share your ideas with a partner.</vt:lpstr>
      <vt:lpstr>Here are 9 ideas about solidarity connected to this learning. Are there three you agree with most? Select them and explain your choice to a partner. </vt:lpstr>
      <vt:lpstr>Searching for God: Solidarity We used three artworks to think about  big questions. What are your answers?  Can humans and God find unity?  What do ancient stories say to us today about humans living in unity with each other – and maybe with God? What does it mean for us to ‘all stand together’?  Why is evil more often defeated by solidarity than by individual heroes?  Is solidarity a kind of love? </vt:lpstr>
      <vt:lpstr>Some works of art from students using these lessons about solidarity.</vt:lpstr>
      <vt:lpstr>PowerPoint Presentation</vt:lpstr>
      <vt:lpstr>Amelia is 13. See her comments on this art on the next slide.</vt:lpstr>
      <vt:lpstr>Amelia is 13.  ‘Together to make 1’ reflects her Polish and English heritage.</vt:lpstr>
      <vt:lpstr>Hannah is 13.</vt:lpstr>
      <vt:lpstr>Partnership</vt:lpstr>
      <vt:lpstr>Connections to the Catholic RE Directory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 Blaylock</dc:creator>
  <cp:lastModifiedBy>Fleur Dorrell</cp:lastModifiedBy>
  <cp:revision>20</cp:revision>
  <dcterms:created xsi:type="dcterms:W3CDTF">2025-04-24T14:32:16Z</dcterms:created>
  <dcterms:modified xsi:type="dcterms:W3CDTF">2026-05-01T10:49:07Z</dcterms:modified>
</cp:coreProperties>
</file>