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4"/>
  </p:notesMasterIdLst>
  <p:sldIdLst>
    <p:sldId id="256" r:id="rId3"/>
    <p:sldId id="305" r:id="rId4"/>
    <p:sldId id="258" r:id="rId5"/>
    <p:sldId id="264" r:id="rId6"/>
    <p:sldId id="259" r:id="rId7"/>
    <p:sldId id="260" r:id="rId8"/>
    <p:sldId id="315" r:id="rId9"/>
    <p:sldId id="316" r:id="rId10"/>
    <p:sldId id="317" r:id="rId11"/>
    <p:sldId id="312" r:id="rId12"/>
    <p:sldId id="318" r:id="rId13"/>
    <p:sldId id="311" r:id="rId14"/>
    <p:sldId id="314" r:id="rId15"/>
    <p:sldId id="319" r:id="rId16"/>
    <p:sldId id="320" r:id="rId17"/>
    <p:sldId id="269" r:id="rId18"/>
    <p:sldId id="310" r:id="rId19"/>
    <p:sldId id="322" r:id="rId20"/>
    <p:sldId id="263" r:id="rId21"/>
    <p:sldId id="326" r:id="rId22"/>
    <p:sldId id="323" r:id="rId23"/>
    <p:sldId id="328" r:id="rId24"/>
    <p:sldId id="327" r:id="rId25"/>
    <p:sldId id="273" r:id="rId26"/>
    <p:sldId id="324" r:id="rId27"/>
    <p:sldId id="329" r:id="rId28"/>
    <p:sldId id="343" r:id="rId29"/>
    <p:sldId id="342" r:id="rId30"/>
    <p:sldId id="330" r:id="rId31"/>
    <p:sldId id="262"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E67501-74B7-07B8-86C2-8B0FA0743BCA}" name="Fleur Dorrell" initials="FD" userId="S::Fleur.Dorrell@cbcew.org.uk::29f7f9b2-a62b-47d4-9532-761751c4a8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31156B-38F7-4047-AA57-BE862A275B5D}" v="113" dt="2026-05-01T10:55:56.5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85766" autoAdjust="0"/>
  </p:normalViewPr>
  <p:slideViewPr>
    <p:cSldViewPr snapToGrid="0">
      <p:cViewPr varScale="1">
        <p:scale>
          <a:sx n="63" d="100"/>
          <a:sy n="63" d="100"/>
        </p:scale>
        <p:origin x="52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eur Dorrell" userId="29f7f9b2-a62b-47d4-9532-761751c4a846" providerId="ADAL" clId="{7ABC6883-4636-4685-92EA-1F00858387A8}"/>
    <pc:docChg chg="custSel modSld">
      <pc:chgData name="Fleur Dorrell" userId="29f7f9b2-a62b-47d4-9532-761751c4a846" providerId="ADAL" clId="{7ABC6883-4636-4685-92EA-1F00858387A8}" dt="2026-05-01T10:57:13.481" v="235" actId="20577"/>
      <pc:docMkLst>
        <pc:docMk/>
      </pc:docMkLst>
      <pc:sldChg chg="modSp mod">
        <pc:chgData name="Fleur Dorrell" userId="29f7f9b2-a62b-47d4-9532-761751c4a846" providerId="ADAL" clId="{7ABC6883-4636-4685-92EA-1F00858387A8}" dt="2026-05-01T10:50:12.091" v="188" actId="14100"/>
        <pc:sldMkLst>
          <pc:docMk/>
          <pc:sldMk cId="2340160423" sldId="258"/>
        </pc:sldMkLst>
        <pc:spChg chg="mod">
          <ac:chgData name="Fleur Dorrell" userId="29f7f9b2-a62b-47d4-9532-761751c4a846" providerId="ADAL" clId="{7ABC6883-4636-4685-92EA-1F00858387A8}" dt="2026-05-01T10:49:51.247" v="187" actId="20577"/>
          <ac:spMkLst>
            <pc:docMk/>
            <pc:sldMk cId="2340160423" sldId="258"/>
            <ac:spMk id="2" creationId="{9655C2FD-E86F-5F43-6B3F-31B81CA8D17E}"/>
          </ac:spMkLst>
        </pc:spChg>
        <pc:spChg chg="mod">
          <ac:chgData name="Fleur Dorrell" userId="29f7f9b2-a62b-47d4-9532-761751c4a846" providerId="ADAL" clId="{7ABC6883-4636-4685-92EA-1F00858387A8}" dt="2026-05-01T10:50:12.091" v="188" actId="14100"/>
          <ac:spMkLst>
            <pc:docMk/>
            <pc:sldMk cId="2340160423" sldId="258"/>
            <ac:spMk id="3" creationId="{48FAE643-E27B-3F06-6C48-0283D4AED358}"/>
          </ac:spMkLst>
        </pc:spChg>
      </pc:sldChg>
      <pc:sldChg chg="modSp mod">
        <pc:chgData name="Fleur Dorrell" userId="29f7f9b2-a62b-47d4-9532-761751c4a846" providerId="ADAL" clId="{7ABC6883-4636-4685-92EA-1F00858387A8}" dt="2026-05-01T10:51:05.765" v="209" actId="313"/>
        <pc:sldMkLst>
          <pc:docMk/>
          <pc:sldMk cId="2948930465" sldId="259"/>
        </pc:sldMkLst>
        <pc:spChg chg="mod">
          <ac:chgData name="Fleur Dorrell" userId="29f7f9b2-a62b-47d4-9532-761751c4a846" providerId="ADAL" clId="{7ABC6883-4636-4685-92EA-1F00858387A8}" dt="2026-04-30T16:14:27.515" v="42" actId="20577"/>
          <ac:spMkLst>
            <pc:docMk/>
            <pc:sldMk cId="2948930465" sldId="259"/>
            <ac:spMk id="2" creationId="{D19EEE71-4C6C-A574-4151-7997097D90ED}"/>
          </ac:spMkLst>
        </pc:spChg>
        <pc:spChg chg="mod">
          <ac:chgData name="Fleur Dorrell" userId="29f7f9b2-a62b-47d4-9532-761751c4a846" providerId="ADAL" clId="{7ABC6883-4636-4685-92EA-1F00858387A8}" dt="2026-05-01T10:51:05.765" v="209" actId="313"/>
          <ac:spMkLst>
            <pc:docMk/>
            <pc:sldMk cId="2948930465" sldId="259"/>
            <ac:spMk id="7" creationId="{8800E35F-8E1E-E070-BC6B-28ABBA61CA9E}"/>
          </ac:spMkLst>
        </pc:spChg>
      </pc:sldChg>
      <pc:sldChg chg="modSp mod">
        <pc:chgData name="Fleur Dorrell" userId="29f7f9b2-a62b-47d4-9532-761751c4a846" providerId="ADAL" clId="{7ABC6883-4636-4685-92EA-1F00858387A8}" dt="2026-05-01T10:51:25.056" v="210" actId="1076"/>
        <pc:sldMkLst>
          <pc:docMk/>
          <pc:sldMk cId="178410663" sldId="260"/>
        </pc:sldMkLst>
        <pc:spChg chg="mod">
          <ac:chgData name="Fleur Dorrell" userId="29f7f9b2-a62b-47d4-9532-761751c4a846" providerId="ADAL" clId="{7ABC6883-4636-4685-92EA-1F00858387A8}" dt="2026-04-30T16:15:45.286" v="50" actId="1076"/>
          <ac:spMkLst>
            <pc:docMk/>
            <pc:sldMk cId="178410663" sldId="260"/>
            <ac:spMk id="2" creationId="{A53A8327-C877-DA97-462A-2C9D20BDD828}"/>
          </ac:spMkLst>
        </pc:spChg>
        <pc:picChg chg="mod">
          <ac:chgData name="Fleur Dorrell" userId="29f7f9b2-a62b-47d4-9532-761751c4a846" providerId="ADAL" clId="{7ABC6883-4636-4685-92EA-1F00858387A8}" dt="2026-05-01T10:51:25.056" v="210" actId="1076"/>
          <ac:picMkLst>
            <pc:docMk/>
            <pc:sldMk cId="178410663" sldId="260"/>
            <ac:picMk id="6" creationId="{4426C1D4-82F7-A14F-8D8E-CD8594929405}"/>
          </ac:picMkLst>
        </pc:picChg>
      </pc:sldChg>
      <pc:sldChg chg="modSp mod">
        <pc:chgData name="Fleur Dorrell" userId="29f7f9b2-a62b-47d4-9532-761751c4a846" providerId="ADAL" clId="{7ABC6883-4636-4685-92EA-1F00858387A8}" dt="2026-05-01T10:54:50.545" v="226" actId="14100"/>
        <pc:sldMkLst>
          <pc:docMk/>
          <pc:sldMk cId="1014782658" sldId="263"/>
        </pc:sldMkLst>
        <pc:spChg chg="mod">
          <ac:chgData name="Fleur Dorrell" userId="29f7f9b2-a62b-47d4-9532-761751c4a846" providerId="ADAL" clId="{7ABC6883-4636-4685-92EA-1F00858387A8}" dt="2026-05-01T10:54:50.545" v="226" actId="14100"/>
          <ac:spMkLst>
            <pc:docMk/>
            <pc:sldMk cId="1014782658" sldId="263"/>
            <ac:spMk id="2" creationId="{3A117584-F262-C719-9482-BEF1FEBEEC28}"/>
          </ac:spMkLst>
        </pc:spChg>
        <pc:spChg chg="mod">
          <ac:chgData name="Fleur Dorrell" userId="29f7f9b2-a62b-47d4-9532-761751c4a846" providerId="ADAL" clId="{7ABC6883-4636-4685-92EA-1F00858387A8}" dt="2026-04-30T16:25:43.637" v="94" actId="1076"/>
          <ac:spMkLst>
            <pc:docMk/>
            <pc:sldMk cId="1014782658" sldId="263"/>
            <ac:spMk id="3" creationId="{A48E4749-9F72-747B-567E-E6FDB780D53A}"/>
          </ac:spMkLst>
        </pc:spChg>
        <pc:picChg chg="mod">
          <ac:chgData name="Fleur Dorrell" userId="29f7f9b2-a62b-47d4-9532-761751c4a846" providerId="ADAL" clId="{7ABC6883-4636-4685-92EA-1F00858387A8}" dt="2026-04-30T16:25:23.625" v="90" actId="1076"/>
          <ac:picMkLst>
            <pc:docMk/>
            <pc:sldMk cId="1014782658" sldId="263"/>
            <ac:picMk id="4" creationId="{0B22A662-CA74-4BB7-70FA-52AD73BA946D}"/>
          </ac:picMkLst>
        </pc:picChg>
      </pc:sldChg>
      <pc:sldChg chg="modSp mod">
        <pc:chgData name="Fleur Dorrell" userId="29f7f9b2-a62b-47d4-9532-761751c4a846" providerId="ADAL" clId="{7ABC6883-4636-4685-92EA-1F00858387A8}" dt="2026-04-30T16:23:39.941" v="77" actId="208"/>
        <pc:sldMkLst>
          <pc:docMk/>
          <pc:sldMk cId="2012022396" sldId="269"/>
        </pc:sldMkLst>
        <pc:picChg chg="mod">
          <ac:chgData name="Fleur Dorrell" userId="29f7f9b2-a62b-47d4-9532-761751c4a846" providerId="ADAL" clId="{7ABC6883-4636-4685-92EA-1F00858387A8}" dt="2026-04-30T16:23:39.941" v="77" actId="208"/>
          <ac:picMkLst>
            <pc:docMk/>
            <pc:sldMk cId="2012022396" sldId="269"/>
            <ac:picMk id="3" creationId="{F9EE0B2C-5AC4-C4DE-DAE1-C0AF56C75548}"/>
          </ac:picMkLst>
        </pc:picChg>
      </pc:sldChg>
      <pc:sldChg chg="modSp">
        <pc:chgData name="Fleur Dorrell" userId="29f7f9b2-a62b-47d4-9532-761751c4a846" providerId="ADAL" clId="{7ABC6883-4636-4685-92EA-1F00858387A8}" dt="2026-04-30T16:34:41.433" v="166" actId="20577"/>
        <pc:sldMkLst>
          <pc:docMk/>
          <pc:sldMk cId="0" sldId="273"/>
        </pc:sldMkLst>
        <pc:spChg chg="mod">
          <ac:chgData name="Fleur Dorrell" userId="29f7f9b2-a62b-47d4-9532-761751c4a846" providerId="ADAL" clId="{7ABC6883-4636-4685-92EA-1F00858387A8}" dt="2026-04-30T16:34:41.433" v="166" actId="20577"/>
          <ac:spMkLst>
            <pc:docMk/>
            <pc:sldMk cId="0" sldId="273"/>
            <ac:spMk id="19461" creationId="{71934254-8602-4616-8A0B-F598289D85AC}"/>
          </ac:spMkLst>
        </pc:spChg>
      </pc:sldChg>
      <pc:sldChg chg="modSp mod">
        <pc:chgData name="Fleur Dorrell" userId="29f7f9b2-a62b-47d4-9532-761751c4a846" providerId="ADAL" clId="{7ABC6883-4636-4685-92EA-1F00858387A8}" dt="2026-04-30T16:39:20.952" v="185" actId="20577"/>
        <pc:sldMkLst>
          <pc:docMk/>
          <pc:sldMk cId="3664161702" sldId="287"/>
        </pc:sldMkLst>
        <pc:spChg chg="mod">
          <ac:chgData name="Fleur Dorrell" userId="29f7f9b2-a62b-47d4-9532-761751c4a846" providerId="ADAL" clId="{7ABC6883-4636-4685-92EA-1F00858387A8}" dt="2026-04-30T16:39:20.952" v="185" actId="20577"/>
          <ac:spMkLst>
            <pc:docMk/>
            <pc:sldMk cId="3664161702" sldId="287"/>
            <ac:spMk id="3" creationId="{E4D8B79D-824C-3E07-4E6C-04EFDA14E59A}"/>
          </ac:spMkLst>
        </pc:spChg>
      </pc:sldChg>
      <pc:sldChg chg="modSp mod">
        <pc:chgData name="Fleur Dorrell" userId="29f7f9b2-a62b-47d4-9532-761751c4a846" providerId="ADAL" clId="{7ABC6883-4636-4685-92EA-1F00858387A8}" dt="2026-04-30T16:13:38.128" v="38" actId="20577"/>
        <pc:sldMkLst>
          <pc:docMk/>
          <pc:sldMk cId="2260165519" sldId="305"/>
        </pc:sldMkLst>
        <pc:spChg chg="mod">
          <ac:chgData name="Fleur Dorrell" userId="29f7f9b2-a62b-47d4-9532-761751c4a846" providerId="ADAL" clId="{7ABC6883-4636-4685-92EA-1F00858387A8}" dt="2026-04-30T16:13:38.128" v="38" actId="20577"/>
          <ac:spMkLst>
            <pc:docMk/>
            <pc:sldMk cId="2260165519" sldId="305"/>
            <ac:spMk id="2" creationId="{01E3C3C2-0B3A-F1D6-5726-885592CB1AD7}"/>
          </ac:spMkLst>
        </pc:spChg>
        <pc:spChg chg="mod">
          <ac:chgData name="Fleur Dorrell" userId="29f7f9b2-a62b-47d4-9532-761751c4a846" providerId="ADAL" clId="{7ABC6883-4636-4685-92EA-1F00858387A8}" dt="2026-04-30T16:11:57.772" v="17" actId="14100"/>
          <ac:spMkLst>
            <pc:docMk/>
            <pc:sldMk cId="2260165519" sldId="305"/>
            <ac:spMk id="3" creationId="{5B270979-8B1D-B0C3-3195-2E6CED0D6AF3}"/>
          </ac:spMkLst>
        </pc:spChg>
      </pc:sldChg>
      <pc:sldChg chg="modSp mod">
        <pc:chgData name="Fleur Dorrell" userId="29f7f9b2-a62b-47d4-9532-761751c4a846" providerId="ADAL" clId="{7ABC6883-4636-4685-92EA-1F00858387A8}" dt="2026-04-30T16:24:15.964" v="78" actId="208"/>
        <pc:sldMkLst>
          <pc:docMk/>
          <pc:sldMk cId="3585073601" sldId="310"/>
        </pc:sldMkLst>
        <pc:picChg chg="mod">
          <ac:chgData name="Fleur Dorrell" userId="29f7f9b2-a62b-47d4-9532-761751c4a846" providerId="ADAL" clId="{7ABC6883-4636-4685-92EA-1F00858387A8}" dt="2026-04-30T16:24:15.964" v="78" actId="208"/>
          <ac:picMkLst>
            <pc:docMk/>
            <pc:sldMk cId="3585073601" sldId="310"/>
            <ac:picMk id="3" creationId="{1354E49D-6192-F8ED-42CA-B59B69299C96}"/>
          </ac:picMkLst>
        </pc:picChg>
      </pc:sldChg>
      <pc:sldChg chg="modSp mod">
        <pc:chgData name="Fleur Dorrell" userId="29f7f9b2-a62b-47d4-9532-761751c4a846" providerId="ADAL" clId="{7ABC6883-4636-4685-92EA-1F00858387A8}" dt="2026-04-30T16:19:59.603" v="66" actId="208"/>
        <pc:sldMkLst>
          <pc:docMk/>
          <pc:sldMk cId="92073648" sldId="311"/>
        </pc:sldMkLst>
        <pc:spChg chg="mod">
          <ac:chgData name="Fleur Dorrell" userId="29f7f9b2-a62b-47d4-9532-761751c4a846" providerId="ADAL" clId="{7ABC6883-4636-4685-92EA-1F00858387A8}" dt="2026-04-30T16:19:53.991" v="65" actId="20577"/>
          <ac:spMkLst>
            <pc:docMk/>
            <pc:sldMk cId="92073648" sldId="311"/>
            <ac:spMk id="3" creationId="{F56B89A8-91E5-5916-7EED-D5D550094A56}"/>
          </ac:spMkLst>
        </pc:spChg>
        <pc:picChg chg="mod">
          <ac:chgData name="Fleur Dorrell" userId="29f7f9b2-a62b-47d4-9532-761751c4a846" providerId="ADAL" clId="{7ABC6883-4636-4685-92EA-1F00858387A8}" dt="2026-04-30T16:19:59.603" v="66" actId="208"/>
          <ac:picMkLst>
            <pc:docMk/>
            <pc:sldMk cId="92073648" sldId="311"/>
            <ac:picMk id="6" creationId="{E6357D20-9B1D-7EB5-E872-CEB7076171A4}"/>
          </ac:picMkLst>
        </pc:picChg>
      </pc:sldChg>
      <pc:sldChg chg="modSp mod">
        <pc:chgData name="Fleur Dorrell" userId="29f7f9b2-a62b-47d4-9532-761751c4a846" providerId="ADAL" clId="{7ABC6883-4636-4685-92EA-1F00858387A8}" dt="2026-04-30T16:18:25.689" v="62" actId="20577"/>
        <pc:sldMkLst>
          <pc:docMk/>
          <pc:sldMk cId="4175188321" sldId="312"/>
        </pc:sldMkLst>
        <pc:spChg chg="mod">
          <ac:chgData name="Fleur Dorrell" userId="29f7f9b2-a62b-47d4-9532-761751c4a846" providerId="ADAL" clId="{7ABC6883-4636-4685-92EA-1F00858387A8}" dt="2026-04-30T16:18:25.689" v="62" actId="20577"/>
          <ac:spMkLst>
            <pc:docMk/>
            <pc:sldMk cId="4175188321" sldId="312"/>
            <ac:spMk id="3" creationId="{7F804EE9-B29C-8F2F-9BDC-C4522AF3BDAC}"/>
          </ac:spMkLst>
        </pc:spChg>
        <pc:picChg chg="mod">
          <ac:chgData name="Fleur Dorrell" userId="29f7f9b2-a62b-47d4-9532-761751c4a846" providerId="ADAL" clId="{7ABC6883-4636-4685-92EA-1F00858387A8}" dt="2026-04-30T16:18:22.438" v="61" actId="208"/>
          <ac:picMkLst>
            <pc:docMk/>
            <pc:sldMk cId="4175188321" sldId="312"/>
            <ac:picMk id="6" creationId="{1A12CC14-CD5A-9F36-F7F4-29C1CE624438}"/>
          </ac:picMkLst>
        </pc:picChg>
      </pc:sldChg>
      <pc:sldChg chg="modSp mod">
        <pc:chgData name="Fleur Dorrell" userId="29f7f9b2-a62b-47d4-9532-761751c4a846" providerId="ADAL" clId="{7ABC6883-4636-4685-92EA-1F00858387A8}" dt="2026-04-30T16:16:35.322" v="55" actId="20577"/>
        <pc:sldMkLst>
          <pc:docMk/>
          <pc:sldMk cId="837834398" sldId="315"/>
        </pc:sldMkLst>
        <pc:spChg chg="mod">
          <ac:chgData name="Fleur Dorrell" userId="29f7f9b2-a62b-47d4-9532-761751c4a846" providerId="ADAL" clId="{7ABC6883-4636-4685-92EA-1F00858387A8}" dt="2026-04-30T16:16:35.322" v="55" actId="20577"/>
          <ac:spMkLst>
            <pc:docMk/>
            <pc:sldMk cId="837834398" sldId="315"/>
            <ac:spMk id="4" creationId="{3FDE0492-B025-FFC1-68B2-DD630D450E40}"/>
          </ac:spMkLst>
        </pc:spChg>
      </pc:sldChg>
      <pc:sldChg chg="modSp mod">
        <pc:chgData name="Fleur Dorrell" userId="29f7f9b2-a62b-47d4-9532-761751c4a846" providerId="ADAL" clId="{7ABC6883-4636-4685-92EA-1F00858387A8}" dt="2026-04-30T16:17:06.879" v="58" actId="208"/>
        <pc:sldMkLst>
          <pc:docMk/>
          <pc:sldMk cId="3424239520" sldId="316"/>
        </pc:sldMkLst>
        <pc:picChg chg="mod">
          <ac:chgData name="Fleur Dorrell" userId="29f7f9b2-a62b-47d4-9532-761751c4a846" providerId="ADAL" clId="{7ABC6883-4636-4685-92EA-1F00858387A8}" dt="2026-04-30T16:17:04.784" v="57" actId="208"/>
          <ac:picMkLst>
            <pc:docMk/>
            <pc:sldMk cId="3424239520" sldId="316"/>
            <ac:picMk id="2" creationId="{CE23DB60-589B-7E39-F7C5-A860E61FE1C3}"/>
          </ac:picMkLst>
        </pc:picChg>
        <pc:picChg chg="mod">
          <ac:chgData name="Fleur Dorrell" userId="29f7f9b2-a62b-47d4-9532-761751c4a846" providerId="ADAL" clId="{7ABC6883-4636-4685-92EA-1F00858387A8}" dt="2026-04-30T16:17:06.879" v="58" actId="208"/>
          <ac:picMkLst>
            <pc:docMk/>
            <pc:sldMk cId="3424239520" sldId="316"/>
            <ac:picMk id="3" creationId="{5CF89448-993D-DAA4-90A8-FC557CF9E526}"/>
          </ac:picMkLst>
        </pc:picChg>
        <pc:picChg chg="mod">
          <ac:chgData name="Fleur Dorrell" userId="29f7f9b2-a62b-47d4-9532-761751c4a846" providerId="ADAL" clId="{7ABC6883-4636-4685-92EA-1F00858387A8}" dt="2026-04-30T16:17:02.582" v="56" actId="208"/>
          <ac:picMkLst>
            <pc:docMk/>
            <pc:sldMk cId="3424239520" sldId="316"/>
            <ac:picMk id="4" creationId="{78EE6BE9-3615-F9BB-A4B3-90497922A30B}"/>
          </ac:picMkLst>
        </pc:picChg>
      </pc:sldChg>
      <pc:sldChg chg="modSp mod">
        <pc:chgData name="Fleur Dorrell" userId="29f7f9b2-a62b-47d4-9532-761751c4a846" providerId="ADAL" clId="{7ABC6883-4636-4685-92EA-1F00858387A8}" dt="2026-04-30T16:17:55.468" v="60" actId="207"/>
        <pc:sldMkLst>
          <pc:docMk/>
          <pc:sldMk cId="2792061866" sldId="317"/>
        </pc:sldMkLst>
        <pc:spChg chg="mod">
          <ac:chgData name="Fleur Dorrell" userId="29f7f9b2-a62b-47d4-9532-761751c4a846" providerId="ADAL" clId="{7ABC6883-4636-4685-92EA-1F00858387A8}" dt="2026-04-30T16:17:22.478" v="59" actId="20577"/>
          <ac:spMkLst>
            <pc:docMk/>
            <pc:sldMk cId="2792061866" sldId="317"/>
            <ac:spMk id="2" creationId="{3828497F-1B8E-D303-60E4-2813167F6FA9}"/>
          </ac:spMkLst>
        </pc:spChg>
        <pc:spChg chg="mod">
          <ac:chgData name="Fleur Dorrell" userId="29f7f9b2-a62b-47d4-9532-761751c4a846" providerId="ADAL" clId="{7ABC6883-4636-4685-92EA-1F00858387A8}" dt="2026-04-30T16:17:55.468" v="60" actId="207"/>
          <ac:spMkLst>
            <pc:docMk/>
            <pc:sldMk cId="2792061866" sldId="317"/>
            <ac:spMk id="3" creationId="{5B436BE9-D1BF-A8A5-975C-B9B8C3784E3B}"/>
          </ac:spMkLst>
        </pc:spChg>
      </pc:sldChg>
      <pc:sldChg chg="modSp mod">
        <pc:chgData name="Fleur Dorrell" userId="29f7f9b2-a62b-47d4-9532-761751c4a846" providerId="ADAL" clId="{7ABC6883-4636-4685-92EA-1F00858387A8}" dt="2026-04-30T16:19:00.711" v="63" actId="20577"/>
        <pc:sldMkLst>
          <pc:docMk/>
          <pc:sldMk cId="3910206727" sldId="318"/>
        </pc:sldMkLst>
        <pc:spChg chg="mod">
          <ac:chgData name="Fleur Dorrell" userId="29f7f9b2-a62b-47d4-9532-761751c4a846" providerId="ADAL" clId="{7ABC6883-4636-4685-92EA-1F00858387A8}" dt="2026-04-30T16:19:00.711" v="63" actId="20577"/>
          <ac:spMkLst>
            <pc:docMk/>
            <pc:sldMk cId="3910206727" sldId="318"/>
            <ac:spMk id="2" creationId="{949D0706-01E8-6305-7994-260F9A37C70B}"/>
          </ac:spMkLst>
        </pc:spChg>
      </pc:sldChg>
      <pc:sldChg chg="modSp">
        <pc:chgData name="Fleur Dorrell" userId="29f7f9b2-a62b-47d4-9532-761751c4a846" providerId="ADAL" clId="{7ABC6883-4636-4685-92EA-1F00858387A8}" dt="2026-04-30T16:21:31.571" v="75" actId="20577"/>
        <pc:sldMkLst>
          <pc:docMk/>
          <pc:sldMk cId="796933342" sldId="319"/>
        </pc:sldMkLst>
        <pc:spChg chg="mod">
          <ac:chgData name="Fleur Dorrell" userId="29f7f9b2-a62b-47d4-9532-761751c4a846" providerId="ADAL" clId="{7ABC6883-4636-4685-92EA-1F00858387A8}" dt="2026-04-30T16:21:31.571" v="75" actId="20577"/>
          <ac:spMkLst>
            <pc:docMk/>
            <pc:sldMk cId="796933342" sldId="319"/>
            <ac:spMk id="4" creationId="{8F37D68A-FBA5-80CF-8FB3-793FE5B11BC4}"/>
          </ac:spMkLst>
        </pc:spChg>
      </pc:sldChg>
      <pc:sldChg chg="modSp mod">
        <pc:chgData name="Fleur Dorrell" userId="29f7f9b2-a62b-47d4-9532-761751c4a846" providerId="ADAL" clId="{7ABC6883-4636-4685-92EA-1F00858387A8}" dt="2026-04-30T16:22:24.472" v="76" actId="208"/>
        <pc:sldMkLst>
          <pc:docMk/>
          <pc:sldMk cId="2718304583" sldId="320"/>
        </pc:sldMkLst>
        <pc:picChg chg="mod">
          <ac:chgData name="Fleur Dorrell" userId="29f7f9b2-a62b-47d4-9532-761751c4a846" providerId="ADAL" clId="{7ABC6883-4636-4685-92EA-1F00858387A8}" dt="2026-04-30T16:22:24.472" v="76" actId="208"/>
          <ac:picMkLst>
            <pc:docMk/>
            <pc:sldMk cId="2718304583" sldId="320"/>
            <ac:picMk id="2" creationId="{F14C9889-80C2-CA1B-0B0B-5D52D9A1559E}"/>
          </ac:picMkLst>
        </pc:picChg>
      </pc:sldChg>
      <pc:sldChg chg="modSp mod">
        <pc:chgData name="Fleur Dorrell" userId="29f7f9b2-a62b-47d4-9532-761751c4a846" providerId="ADAL" clId="{7ABC6883-4636-4685-92EA-1F00858387A8}" dt="2026-05-01T10:53:13.194" v="215" actId="1076"/>
        <pc:sldMkLst>
          <pc:docMk/>
          <pc:sldMk cId="2339430867" sldId="322"/>
        </pc:sldMkLst>
        <pc:spChg chg="mod">
          <ac:chgData name="Fleur Dorrell" userId="29f7f9b2-a62b-47d4-9532-761751c4a846" providerId="ADAL" clId="{7ABC6883-4636-4685-92EA-1F00858387A8}" dt="2026-05-01T10:53:06.822" v="213" actId="14100"/>
          <ac:spMkLst>
            <pc:docMk/>
            <pc:sldMk cId="2339430867" sldId="322"/>
            <ac:spMk id="2" creationId="{0964C8FF-9CEB-4E0C-DBFB-3C06BED1EDBE}"/>
          </ac:spMkLst>
        </pc:spChg>
        <pc:picChg chg="mod">
          <ac:chgData name="Fleur Dorrell" userId="29f7f9b2-a62b-47d4-9532-761751c4a846" providerId="ADAL" clId="{7ABC6883-4636-4685-92EA-1F00858387A8}" dt="2026-05-01T10:53:10.965" v="214" actId="1076"/>
          <ac:picMkLst>
            <pc:docMk/>
            <pc:sldMk cId="2339430867" sldId="322"/>
            <ac:picMk id="5" creationId="{F139B82B-AC47-4D46-8D95-78C8D2470BA5}"/>
          </ac:picMkLst>
        </pc:picChg>
        <pc:picChg chg="mod">
          <ac:chgData name="Fleur Dorrell" userId="29f7f9b2-a62b-47d4-9532-761751c4a846" providerId="ADAL" clId="{7ABC6883-4636-4685-92EA-1F00858387A8}" dt="2026-05-01T10:53:13.194" v="215" actId="1076"/>
          <ac:picMkLst>
            <pc:docMk/>
            <pc:sldMk cId="2339430867" sldId="322"/>
            <ac:picMk id="6" creationId="{19D173FE-E647-8251-AF2B-64582354C1F4}"/>
          </ac:picMkLst>
        </pc:picChg>
      </pc:sldChg>
      <pc:sldChg chg="modSp mod">
        <pc:chgData name="Fleur Dorrell" userId="29f7f9b2-a62b-47d4-9532-761751c4a846" providerId="ADAL" clId="{7ABC6883-4636-4685-92EA-1F00858387A8}" dt="2026-04-30T16:34:55.592" v="167" actId="20577"/>
        <pc:sldMkLst>
          <pc:docMk/>
          <pc:sldMk cId="2386244183" sldId="324"/>
        </pc:sldMkLst>
        <pc:spChg chg="mod">
          <ac:chgData name="Fleur Dorrell" userId="29f7f9b2-a62b-47d4-9532-761751c4a846" providerId="ADAL" clId="{7ABC6883-4636-4685-92EA-1F00858387A8}" dt="2026-04-30T16:34:55.592" v="167" actId="20577"/>
          <ac:spMkLst>
            <pc:docMk/>
            <pc:sldMk cId="2386244183" sldId="324"/>
            <ac:spMk id="2" creationId="{0E7EDF17-104E-9A66-958C-D4F2FAC5FF96}"/>
          </ac:spMkLst>
        </pc:spChg>
      </pc:sldChg>
      <pc:sldChg chg="modSp mod">
        <pc:chgData name="Fleur Dorrell" userId="29f7f9b2-a62b-47d4-9532-761751c4a846" providerId="ADAL" clId="{7ABC6883-4636-4685-92EA-1F00858387A8}" dt="2026-05-01T10:55:56.582" v="233" actId="20577"/>
        <pc:sldMkLst>
          <pc:docMk/>
          <pc:sldMk cId="2961914110" sldId="326"/>
        </pc:sldMkLst>
        <pc:spChg chg="mod">
          <ac:chgData name="Fleur Dorrell" userId="29f7f9b2-a62b-47d4-9532-761751c4a846" providerId="ADAL" clId="{7ABC6883-4636-4685-92EA-1F00858387A8}" dt="2026-05-01T10:55:56.582" v="233" actId="20577"/>
          <ac:spMkLst>
            <pc:docMk/>
            <pc:sldMk cId="2961914110" sldId="326"/>
            <ac:spMk id="2" creationId="{098B7430-6016-8C9C-2DFF-3781F538FD88}"/>
          </ac:spMkLst>
        </pc:spChg>
        <pc:picChg chg="mod">
          <ac:chgData name="Fleur Dorrell" userId="29f7f9b2-a62b-47d4-9532-761751c4a846" providerId="ADAL" clId="{7ABC6883-4636-4685-92EA-1F00858387A8}" dt="2026-04-30T16:29:28.672" v="132" actId="1076"/>
          <ac:picMkLst>
            <pc:docMk/>
            <pc:sldMk cId="2961914110" sldId="326"/>
            <ac:picMk id="3" creationId="{B47E7244-55F2-26DD-5797-A21BCEBC8EAE}"/>
          </ac:picMkLst>
        </pc:picChg>
        <pc:picChg chg="mod modCrop">
          <ac:chgData name="Fleur Dorrell" userId="29f7f9b2-a62b-47d4-9532-761751c4a846" providerId="ADAL" clId="{7ABC6883-4636-4685-92EA-1F00858387A8}" dt="2026-04-30T16:29:20.643" v="130" actId="1076"/>
          <ac:picMkLst>
            <pc:docMk/>
            <pc:sldMk cId="2961914110" sldId="326"/>
            <ac:picMk id="4" creationId="{BADD18F4-8EE4-C6C9-3077-A024E9D0BA58}"/>
          </ac:picMkLst>
        </pc:picChg>
        <pc:picChg chg="mod modCrop">
          <ac:chgData name="Fleur Dorrell" userId="29f7f9b2-a62b-47d4-9532-761751c4a846" providerId="ADAL" clId="{7ABC6883-4636-4685-92EA-1F00858387A8}" dt="2026-04-30T16:29:24.770" v="131" actId="1076"/>
          <ac:picMkLst>
            <pc:docMk/>
            <pc:sldMk cId="2961914110" sldId="326"/>
            <ac:picMk id="5" creationId="{D134F990-36F7-AFE3-D18A-D0DD8873CCB8}"/>
          </ac:picMkLst>
        </pc:picChg>
      </pc:sldChg>
      <pc:sldChg chg="modSp mod">
        <pc:chgData name="Fleur Dorrell" userId="29f7f9b2-a62b-47d4-9532-761751c4a846" providerId="ADAL" clId="{7ABC6883-4636-4685-92EA-1F00858387A8}" dt="2026-04-30T16:33:34.882" v="160" actId="20577"/>
        <pc:sldMkLst>
          <pc:docMk/>
          <pc:sldMk cId="2285314183" sldId="327"/>
        </pc:sldMkLst>
        <pc:spChg chg="mod">
          <ac:chgData name="Fleur Dorrell" userId="29f7f9b2-a62b-47d4-9532-761751c4a846" providerId="ADAL" clId="{7ABC6883-4636-4685-92EA-1F00858387A8}" dt="2026-04-30T16:33:34.882" v="160" actId="20577"/>
          <ac:spMkLst>
            <pc:docMk/>
            <pc:sldMk cId="2285314183" sldId="327"/>
            <ac:spMk id="12" creationId="{A603BF2E-F830-9178-E69D-E0AA7ECD425E}"/>
          </ac:spMkLst>
        </pc:spChg>
        <pc:picChg chg="mod modCrop">
          <ac:chgData name="Fleur Dorrell" userId="29f7f9b2-a62b-47d4-9532-761751c4a846" providerId="ADAL" clId="{7ABC6883-4636-4685-92EA-1F00858387A8}" dt="2026-04-30T16:33:08.360" v="156" actId="208"/>
          <ac:picMkLst>
            <pc:docMk/>
            <pc:sldMk cId="2285314183" sldId="327"/>
            <ac:picMk id="5" creationId="{D162F829-F0CC-5AF9-6854-3A88F902DE67}"/>
          </ac:picMkLst>
        </pc:picChg>
      </pc:sldChg>
      <pc:sldChg chg="modSp mod">
        <pc:chgData name="Fleur Dorrell" userId="29f7f9b2-a62b-47d4-9532-761751c4a846" providerId="ADAL" clId="{7ABC6883-4636-4685-92EA-1F00858387A8}" dt="2026-04-30T16:31:19.136" v="144" actId="1076"/>
        <pc:sldMkLst>
          <pc:docMk/>
          <pc:sldMk cId="549009946" sldId="328"/>
        </pc:sldMkLst>
        <pc:spChg chg="mod">
          <ac:chgData name="Fleur Dorrell" userId="29f7f9b2-a62b-47d4-9532-761751c4a846" providerId="ADAL" clId="{7ABC6883-4636-4685-92EA-1F00858387A8}" dt="2026-04-30T16:31:13.323" v="143" actId="20577"/>
          <ac:spMkLst>
            <pc:docMk/>
            <pc:sldMk cId="549009946" sldId="328"/>
            <ac:spMk id="2" creationId="{B8D34D9C-CD28-CE7B-53B0-52EC9663D98F}"/>
          </ac:spMkLst>
        </pc:spChg>
        <pc:spChg chg="mod">
          <ac:chgData name="Fleur Dorrell" userId="29f7f9b2-a62b-47d4-9532-761751c4a846" providerId="ADAL" clId="{7ABC6883-4636-4685-92EA-1F00858387A8}" dt="2026-04-30T16:31:19.136" v="144" actId="1076"/>
          <ac:spMkLst>
            <pc:docMk/>
            <pc:sldMk cId="549009946" sldId="328"/>
            <ac:spMk id="8" creationId="{183EC3D2-F209-469B-CB49-10B1B5AFB1A5}"/>
          </ac:spMkLst>
        </pc:spChg>
        <pc:picChg chg="mod">
          <ac:chgData name="Fleur Dorrell" userId="29f7f9b2-a62b-47d4-9532-761751c4a846" providerId="ADAL" clId="{7ABC6883-4636-4685-92EA-1F00858387A8}" dt="2026-04-30T16:30:23.696" v="135" actId="208"/>
          <ac:picMkLst>
            <pc:docMk/>
            <pc:sldMk cId="549009946" sldId="328"/>
            <ac:picMk id="5" creationId="{BD748CBE-1337-1199-84BD-FACBE8F7D1A4}"/>
          </ac:picMkLst>
        </pc:picChg>
      </pc:sldChg>
      <pc:sldChg chg="modSp mod">
        <pc:chgData name="Fleur Dorrell" userId="29f7f9b2-a62b-47d4-9532-761751c4a846" providerId="ADAL" clId="{7ABC6883-4636-4685-92EA-1F00858387A8}" dt="2026-04-30T16:37:31.262" v="180" actId="20577"/>
        <pc:sldMkLst>
          <pc:docMk/>
          <pc:sldMk cId="2073309680" sldId="330"/>
        </pc:sldMkLst>
        <pc:spChg chg="mod">
          <ac:chgData name="Fleur Dorrell" userId="29f7f9b2-a62b-47d4-9532-761751c4a846" providerId="ADAL" clId="{7ABC6883-4636-4685-92EA-1F00858387A8}" dt="2026-04-30T16:37:31.262" v="180" actId="20577"/>
          <ac:spMkLst>
            <pc:docMk/>
            <pc:sldMk cId="2073309680" sldId="330"/>
            <ac:spMk id="2" creationId="{D1755D5C-91B9-BC8B-C691-90A1C47C99E2}"/>
          </ac:spMkLst>
        </pc:spChg>
        <pc:picChg chg="mod">
          <ac:chgData name="Fleur Dorrell" userId="29f7f9b2-a62b-47d4-9532-761751c4a846" providerId="ADAL" clId="{7ABC6883-4636-4685-92EA-1F00858387A8}" dt="2026-04-30T16:37:29.034" v="179" actId="208"/>
          <ac:picMkLst>
            <pc:docMk/>
            <pc:sldMk cId="2073309680" sldId="330"/>
            <ac:picMk id="7" creationId="{684C91C4-D035-9787-B6E1-CBF0BA6F6098}"/>
          </ac:picMkLst>
        </pc:picChg>
      </pc:sldChg>
      <pc:sldChg chg="modSp mod">
        <pc:chgData name="Fleur Dorrell" userId="29f7f9b2-a62b-47d4-9532-761751c4a846" providerId="ADAL" clId="{7ABC6883-4636-4685-92EA-1F00858387A8}" dt="2026-04-30T16:37:10.441" v="178" actId="1076"/>
        <pc:sldMkLst>
          <pc:docMk/>
          <pc:sldMk cId="1707927709" sldId="342"/>
        </pc:sldMkLst>
        <pc:spChg chg="mod">
          <ac:chgData name="Fleur Dorrell" userId="29f7f9b2-a62b-47d4-9532-761751c4a846" providerId="ADAL" clId="{7ABC6883-4636-4685-92EA-1F00858387A8}" dt="2026-04-30T16:37:10.441" v="178" actId="1076"/>
          <ac:spMkLst>
            <pc:docMk/>
            <pc:sldMk cId="1707927709" sldId="342"/>
            <ac:spMk id="2" creationId="{428F7AE5-3118-A6CC-82E8-7717C1D80203}"/>
          </ac:spMkLst>
        </pc:spChg>
        <pc:spChg chg="mod">
          <ac:chgData name="Fleur Dorrell" userId="29f7f9b2-a62b-47d4-9532-761751c4a846" providerId="ADAL" clId="{7ABC6883-4636-4685-92EA-1F00858387A8}" dt="2026-04-30T16:37:02.179" v="176" actId="1076"/>
          <ac:spMkLst>
            <pc:docMk/>
            <pc:sldMk cId="1707927709" sldId="342"/>
            <ac:spMk id="3" creationId="{894CC0DA-C3E7-92A6-5CC8-BD1DC44FC7B3}"/>
          </ac:spMkLst>
        </pc:spChg>
        <pc:picChg chg="mod">
          <ac:chgData name="Fleur Dorrell" userId="29f7f9b2-a62b-47d4-9532-761751c4a846" providerId="ADAL" clId="{7ABC6883-4636-4685-92EA-1F00858387A8}" dt="2026-04-30T16:36:29.579" v="173" actId="208"/>
          <ac:picMkLst>
            <pc:docMk/>
            <pc:sldMk cId="1707927709" sldId="342"/>
            <ac:picMk id="21506" creationId="{1F071B73-0CB3-6403-260F-30FC51217C49}"/>
          </ac:picMkLst>
        </pc:picChg>
      </pc:sldChg>
      <pc:sldChg chg="modSp mod">
        <pc:chgData name="Fleur Dorrell" userId="29f7f9b2-a62b-47d4-9532-761751c4a846" providerId="ADAL" clId="{7ABC6883-4636-4685-92EA-1F00858387A8}" dt="2026-05-01T10:57:13.481" v="235" actId="20577"/>
        <pc:sldMkLst>
          <pc:docMk/>
          <pc:sldMk cId="3627676827" sldId="343"/>
        </pc:sldMkLst>
        <pc:spChg chg="mod">
          <ac:chgData name="Fleur Dorrell" userId="29f7f9b2-a62b-47d4-9532-761751c4a846" providerId="ADAL" clId="{7ABC6883-4636-4685-92EA-1F00858387A8}" dt="2026-05-01T10:57:13.481" v="235" actId="20577"/>
          <ac:spMkLst>
            <pc:docMk/>
            <pc:sldMk cId="3627676827" sldId="343"/>
            <ac:spMk id="3" creationId="{89197DB8-FB36-D65E-264E-6A344F2CC962}"/>
          </ac:spMkLst>
        </pc:spChg>
        <pc:spChg chg="mod">
          <ac:chgData name="Fleur Dorrell" userId="29f7f9b2-a62b-47d4-9532-761751c4a846" providerId="ADAL" clId="{7ABC6883-4636-4685-92EA-1F00858387A8}" dt="2026-04-30T16:35:36.337" v="170" actId="20577"/>
          <ac:spMkLst>
            <pc:docMk/>
            <pc:sldMk cId="3627676827" sldId="343"/>
            <ac:spMk id="5" creationId="{61BE2F7D-B948-38DF-5835-D0B65E358668}"/>
          </ac:spMkLst>
        </pc:spChg>
        <pc:picChg chg="mod">
          <ac:chgData name="Fleur Dorrell" userId="29f7f9b2-a62b-47d4-9532-761751c4a846" providerId="ADAL" clId="{7ABC6883-4636-4685-92EA-1F00858387A8}" dt="2026-04-30T16:35:30.033" v="169" actId="208"/>
          <ac:picMkLst>
            <pc:docMk/>
            <pc:sldMk cId="3627676827" sldId="343"/>
            <ac:picMk id="38914" creationId="{613CA6B1-6EAB-677B-C660-4DE629F7FC2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B59A6F-478F-4B70-BF6A-E6CD6F67F42A}" type="datetimeFigureOut">
              <a:rPr lang="en-GB" smtClean="0"/>
              <a:t>01/05/2026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D569C-AD6F-4D5A-A034-789B46E22DFE}" type="slidenum">
              <a:rPr lang="en-GB" smtClean="0"/>
              <a:t>‹#›</a:t>
            </a:fld>
            <a:endParaRPr lang="en-GB"/>
          </a:p>
        </p:txBody>
      </p:sp>
    </p:spTree>
    <p:extLst>
      <p:ext uri="{BB962C8B-B14F-4D97-AF65-F5344CB8AC3E}">
        <p14:creationId xmlns:p14="http://schemas.microsoft.com/office/powerpoint/2010/main" val="1916067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2025, the Catholic Bishops’ Conference in partnership with St John’s Church, Waterloo and Art &amp; Christianity ran an art exhibition called ‘Cloud of Witnesses’. </a:t>
            </a:r>
            <a:br>
              <a:rPr lang="en-GB" dirty="0"/>
            </a:br>
            <a:r>
              <a:rPr lang="en-GB" dirty="0"/>
              <a:t>It represented different visions and insights from interfaith integrities. The exhibition was a big success. These art and RE lessons share some of their work. Artists were invited to portray art which explored human searches for the divine in many and varied ways. Stunning work resulted, and the project enabled a link to be made to school RE. These lessons, four for primary RE and four for secondary RE, have been created to enable excellent RE which uses some of the art from the exhibition for the purposes of excellent school RE. </a:t>
            </a:r>
          </a:p>
        </p:txBody>
      </p:sp>
      <p:sp>
        <p:nvSpPr>
          <p:cNvPr id="4" name="Slide Number Placeholder 3"/>
          <p:cNvSpPr>
            <a:spLocks noGrp="1"/>
          </p:cNvSpPr>
          <p:nvPr>
            <p:ph type="sldNum" sz="quarter" idx="5"/>
          </p:nvPr>
        </p:nvSpPr>
        <p:spPr/>
        <p:txBody>
          <a:bodyPr/>
          <a:lstStyle/>
          <a:p>
            <a:fld id="{712D569C-AD6F-4D5A-A034-789B46E22DFE}" type="slidenum">
              <a:rPr lang="en-GB" smtClean="0"/>
              <a:t>1</a:t>
            </a:fld>
            <a:endParaRPr lang="en-GB" dirty="0"/>
          </a:p>
        </p:txBody>
      </p:sp>
    </p:spTree>
    <p:extLst>
      <p:ext uri="{BB962C8B-B14F-4D97-AF65-F5344CB8AC3E}">
        <p14:creationId xmlns:p14="http://schemas.microsoft.com/office/powerpoint/2010/main" val="913976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from Iain’s wide-ranging website on his Gethsemane paintings: https://mckillop.weebly.com/gethsemane.html </a:t>
            </a:r>
          </a:p>
        </p:txBody>
      </p:sp>
      <p:sp>
        <p:nvSpPr>
          <p:cNvPr id="4" name="Slide Number Placeholder 3"/>
          <p:cNvSpPr>
            <a:spLocks noGrp="1"/>
          </p:cNvSpPr>
          <p:nvPr>
            <p:ph type="sldNum" sz="quarter" idx="5"/>
          </p:nvPr>
        </p:nvSpPr>
        <p:spPr/>
        <p:txBody>
          <a:bodyPr/>
          <a:lstStyle/>
          <a:p>
            <a:fld id="{712D569C-AD6F-4D5A-A034-789B46E22DFE}" type="slidenum">
              <a:rPr lang="en-GB" smtClean="0"/>
              <a:t>10</a:t>
            </a:fld>
            <a:endParaRPr lang="en-GB" dirty="0"/>
          </a:p>
        </p:txBody>
      </p:sp>
    </p:spTree>
    <p:extLst>
      <p:ext uri="{BB962C8B-B14F-4D97-AF65-F5344CB8AC3E}">
        <p14:creationId xmlns:p14="http://schemas.microsoft.com/office/powerpoint/2010/main" val="775097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sketching activity uses imagination to generate curiosity – it really works, so do give it the two minutes it takes…</a:t>
            </a:r>
          </a:p>
          <a:p>
            <a:endParaRPr lang="en-GB" dirty="0"/>
          </a:p>
        </p:txBody>
      </p:sp>
      <p:sp>
        <p:nvSpPr>
          <p:cNvPr id="4" name="Slide Number Placeholder 3"/>
          <p:cNvSpPr>
            <a:spLocks noGrp="1"/>
          </p:cNvSpPr>
          <p:nvPr>
            <p:ph type="sldNum" sz="quarter" idx="5"/>
          </p:nvPr>
        </p:nvSpPr>
        <p:spPr/>
        <p:txBody>
          <a:bodyPr/>
          <a:lstStyle/>
          <a:p>
            <a:fld id="{712D569C-AD6F-4D5A-A034-789B46E22DFE}" type="slidenum">
              <a:rPr lang="en-GB" smtClean="0"/>
              <a:t>11</a:t>
            </a:fld>
            <a:endParaRPr lang="en-GB" dirty="0"/>
          </a:p>
        </p:txBody>
      </p:sp>
    </p:spTree>
    <p:extLst>
      <p:ext uri="{BB962C8B-B14F-4D97-AF65-F5344CB8AC3E}">
        <p14:creationId xmlns:p14="http://schemas.microsoft.com/office/powerpoint/2010/main" val="3685238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Navigating the interplay between symbolism and global issues, the palm tree is a recurring motif in Amber Khokhar’s work, and which represents a duality that encapsulates both the splendour of nature and the depth of human impact. Serving as a potent reminder of the complex connections between environment, economics, and society.</a:t>
            </a:r>
          </a:p>
          <a:p>
            <a:r>
              <a:rPr lang="en-GB" dirty="0"/>
              <a:t>An emblem of resilience, growth, and beauty, the palm tree stands tall as a representation of nature's majesty. Its elegant fronds reaching skywards mirrors our aspirations towards the heavens, towards a harmonious coexistence. The exploitation of this resource, often resulting in deforestation and ecological devastation, symbolizes the reckless pursuit of profit that disregards the delicate and phenomenal balance of our world.</a:t>
            </a:r>
          </a:p>
        </p:txBody>
      </p:sp>
      <p:sp>
        <p:nvSpPr>
          <p:cNvPr id="4" name="Slide Number Placeholder 3"/>
          <p:cNvSpPr>
            <a:spLocks noGrp="1"/>
          </p:cNvSpPr>
          <p:nvPr>
            <p:ph type="sldNum" sz="quarter" idx="5"/>
          </p:nvPr>
        </p:nvSpPr>
        <p:spPr/>
        <p:txBody>
          <a:bodyPr/>
          <a:lstStyle/>
          <a:p>
            <a:fld id="{712D569C-AD6F-4D5A-A034-789B46E22DFE}" type="slidenum">
              <a:rPr lang="en-GB" smtClean="0"/>
              <a:t>12</a:t>
            </a:fld>
            <a:endParaRPr lang="en-GB" dirty="0"/>
          </a:p>
        </p:txBody>
      </p:sp>
    </p:spTree>
    <p:extLst>
      <p:ext uri="{BB962C8B-B14F-4D97-AF65-F5344CB8AC3E}">
        <p14:creationId xmlns:p14="http://schemas.microsoft.com/office/powerpoint/2010/main" val="3633955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Amber at work in her studio with the Sacred Palms artwork visible.</a:t>
            </a:r>
          </a:p>
        </p:txBody>
      </p:sp>
      <p:sp>
        <p:nvSpPr>
          <p:cNvPr id="4" name="Slide Number Placeholder 3"/>
          <p:cNvSpPr>
            <a:spLocks noGrp="1"/>
          </p:cNvSpPr>
          <p:nvPr>
            <p:ph type="sldNum" sz="quarter" idx="5"/>
          </p:nvPr>
        </p:nvSpPr>
        <p:spPr/>
        <p:txBody>
          <a:bodyPr/>
          <a:lstStyle/>
          <a:p>
            <a:fld id="{712D569C-AD6F-4D5A-A034-789B46E22DFE}" type="slidenum">
              <a:rPr lang="en-GB" smtClean="0"/>
              <a:t>13</a:t>
            </a:fld>
            <a:endParaRPr lang="en-GB" dirty="0"/>
          </a:p>
        </p:txBody>
      </p:sp>
    </p:spTree>
    <p:extLst>
      <p:ext uri="{BB962C8B-B14F-4D97-AF65-F5344CB8AC3E}">
        <p14:creationId xmlns:p14="http://schemas.microsoft.com/office/powerpoint/2010/main" val="2680583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Accept that this is one of the harder to see and understand artworks in the collection, but many students will enjoy decoding and responding to its layered meanings and subtle beauties.</a:t>
            </a:r>
          </a:p>
        </p:txBody>
      </p:sp>
      <p:sp>
        <p:nvSpPr>
          <p:cNvPr id="4" name="Slide Number Placeholder 3"/>
          <p:cNvSpPr>
            <a:spLocks noGrp="1"/>
          </p:cNvSpPr>
          <p:nvPr>
            <p:ph type="sldNum" sz="quarter" idx="5"/>
          </p:nvPr>
        </p:nvSpPr>
        <p:spPr/>
        <p:txBody>
          <a:bodyPr/>
          <a:lstStyle/>
          <a:p>
            <a:fld id="{712D569C-AD6F-4D5A-A034-789B46E22DFE}" type="slidenum">
              <a:rPr lang="en-GB" smtClean="0"/>
              <a:t>14</a:t>
            </a:fld>
            <a:endParaRPr lang="en-GB" dirty="0"/>
          </a:p>
        </p:txBody>
      </p:sp>
    </p:spTree>
    <p:extLst>
      <p:ext uri="{BB962C8B-B14F-4D97-AF65-F5344CB8AC3E}">
        <p14:creationId xmlns:p14="http://schemas.microsoft.com/office/powerpoint/2010/main" val="3779119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https://artstoheartsproject.com/raji-salan/   Permission may be needed.</a:t>
            </a:r>
          </a:p>
          <a:p>
            <a:r>
              <a:rPr lang="en-GB" dirty="0"/>
              <a:t>Raji has given this project an interview, from which these quotes are extracts. If you want more depth in the work, then use the interview transcript from the notepad. </a:t>
            </a:r>
          </a:p>
        </p:txBody>
      </p:sp>
      <p:sp>
        <p:nvSpPr>
          <p:cNvPr id="4" name="Slide Number Placeholder 3"/>
          <p:cNvSpPr>
            <a:spLocks noGrp="1"/>
          </p:cNvSpPr>
          <p:nvPr>
            <p:ph type="sldNum" sz="quarter" idx="5"/>
          </p:nvPr>
        </p:nvSpPr>
        <p:spPr/>
        <p:txBody>
          <a:bodyPr/>
          <a:lstStyle/>
          <a:p>
            <a:fld id="{712D569C-AD6F-4D5A-A034-789B46E22DFE}" type="slidenum">
              <a:rPr lang="en-GB" smtClean="0"/>
              <a:t>15</a:t>
            </a:fld>
            <a:endParaRPr lang="en-GB" dirty="0"/>
          </a:p>
        </p:txBody>
      </p:sp>
    </p:spTree>
    <p:extLst>
      <p:ext uri="{BB962C8B-B14F-4D97-AF65-F5344CB8AC3E}">
        <p14:creationId xmlns:p14="http://schemas.microsoft.com/office/powerpoint/2010/main" val="1043544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it is the case that myths of origin tell us ‘who we are, where we come from and why we matter’ then this myth might be messaging the human race: out of deep time, embodying male and female energy, by divine love, you came, and you are important because in this universe reality – including humanity- is willed by the deities.</a:t>
            </a:r>
          </a:p>
        </p:txBody>
      </p:sp>
      <p:sp>
        <p:nvSpPr>
          <p:cNvPr id="4" name="Slide Number Placeholder 3"/>
          <p:cNvSpPr>
            <a:spLocks noGrp="1"/>
          </p:cNvSpPr>
          <p:nvPr>
            <p:ph type="sldNum" sz="quarter" idx="5"/>
          </p:nvPr>
        </p:nvSpPr>
        <p:spPr/>
        <p:txBody>
          <a:bodyPr/>
          <a:lstStyle/>
          <a:p>
            <a:fld id="{712D569C-AD6F-4D5A-A034-789B46E22DFE}" type="slidenum">
              <a:rPr lang="en-GB" smtClean="0"/>
              <a:t>16</a:t>
            </a:fld>
            <a:endParaRPr lang="en-GB" dirty="0"/>
          </a:p>
        </p:txBody>
      </p:sp>
    </p:spTree>
    <p:extLst>
      <p:ext uri="{BB962C8B-B14F-4D97-AF65-F5344CB8AC3E}">
        <p14:creationId xmlns:p14="http://schemas.microsoft.com/office/powerpoint/2010/main" val="227214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Raji Salan’s picture of a Hindu creation narrative responds to the idea of finding god in this universe. Does the beginning of the universe speak to us about a creator? In many creation myths from numerous holy texts, students of religion find big themes: where did we come from? Why are we here? Are we descended from love, or merely random? </a:t>
            </a:r>
          </a:p>
        </p:txBody>
      </p:sp>
      <p:sp>
        <p:nvSpPr>
          <p:cNvPr id="4" name="Slide Number Placeholder 3"/>
          <p:cNvSpPr>
            <a:spLocks noGrp="1"/>
          </p:cNvSpPr>
          <p:nvPr>
            <p:ph type="sldNum" sz="quarter" idx="5"/>
          </p:nvPr>
        </p:nvSpPr>
        <p:spPr/>
        <p:txBody>
          <a:bodyPr/>
          <a:lstStyle/>
          <a:p>
            <a:fld id="{712D569C-AD6F-4D5A-A034-789B46E22DFE}" type="slidenum">
              <a:rPr lang="en-GB" smtClean="0"/>
              <a:t>17</a:t>
            </a:fld>
            <a:endParaRPr lang="en-GB" dirty="0"/>
          </a:p>
        </p:txBody>
      </p:sp>
    </p:spTree>
    <p:extLst>
      <p:ext uri="{BB962C8B-B14F-4D97-AF65-F5344CB8AC3E}">
        <p14:creationId xmlns:p14="http://schemas.microsoft.com/office/powerpoint/2010/main" val="352284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Similarities include hands, snake, flower, ocean, god and goddess, navel, flower. Differences – are they mostly stylistic?</a:t>
            </a:r>
          </a:p>
        </p:txBody>
      </p:sp>
      <p:sp>
        <p:nvSpPr>
          <p:cNvPr id="4" name="Slide Number Placeholder 3"/>
          <p:cNvSpPr>
            <a:spLocks noGrp="1"/>
          </p:cNvSpPr>
          <p:nvPr>
            <p:ph type="sldNum" sz="quarter" idx="5"/>
          </p:nvPr>
        </p:nvSpPr>
        <p:spPr/>
        <p:txBody>
          <a:bodyPr/>
          <a:lstStyle/>
          <a:p>
            <a:fld id="{712D569C-AD6F-4D5A-A034-789B46E22DFE}" type="slidenum">
              <a:rPr lang="en-GB" smtClean="0"/>
              <a:t>18</a:t>
            </a:fld>
            <a:endParaRPr lang="en-GB" dirty="0"/>
          </a:p>
        </p:txBody>
      </p:sp>
    </p:spTree>
    <p:extLst>
      <p:ext uri="{BB962C8B-B14F-4D97-AF65-F5344CB8AC3E}">
        <p14:creationId xmlns:p14="http://schemas.microsoft.com/office/powerpoint/2010/main" val="1131791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98219-1289-95DB-FD55-D86C2FDCB0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930246-E61A-F1B4-DFDA-30111AD024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DC4131-9473-27D9-4556-B533634891B8}"/>
              </a:ext>
            </a:extLst>
          </p:cNvPr>
          <p:cNvSpPr>
            <a:spLocks noGrp="1"/>
          </p:cNvSpPr>
          <p:nvPr>
            <p:ph type="body" idx="1"/>
          </p:nvPr>
        </p:nvSpPr>
        <p:spPr/>
        <p:txBody>
          <a:bodyPr/>
          <a:lstStyle/>
          <a:p>
            <a:r>
              <a:rPr lang="en-GB" dirty="0"/>
              <a:t>There is a lot in this lesson – it might be worth splitting in two. The third work of art on Hindu creation narrative, is perhaps a separate lesson, in which case you could use the interview with Raji to deepen learners’ understanding.</a:t>
            </a:r>
          </a:p>
        </p:txBody>
      </p:sp>
      <p:sp>
        <p:nvSpPr>
          <p:cNvPr id="4" name="Slide Number Placeholder 3">
            <a:extLst>
              <a:ext uri="{FF2B5EF4-FFF2-40B4-BE49-F238E27FC236}">
                <a16:creationId xmlns:a16="http://schemas.microsoft.com/office/drawing/2014/main" id="{72715548-C1CF-9296-D415-2B54E93DF11C}"/>
              </a:ext>
            </a:extLst>
          </p:cNvPr>
          <p:cNvSpPr>
            <a:spLocks noGrp="1"/>
          </p:cNvSpPr>
          <p:nvPr>
            <p:ph type="sldNum" sz="quarter" idx="5"/>
          </p:nvPr>
        </p:nvSpPr>
        <p:spPr/>
        <p:txBody>
          <a:bodyPr/>
          <a:lstStyle/>
          <a:p>
            <a:fld id="{712D569C-AD6F-4D5A-A034-789B46E22DFE}" type="slidenum">
              <a:rPr lang="en-GB" smtClean="0"/>
              <a:t>19</a:t>
            </a:fld>
            <a:endParaRPr lang="en-GB" dirty="0"/>
          </a:p>
        </p:txBody>
      </p:sp>
    </p:spTree>
    <p:extLst>
      <p:ext uri="{BB962C8B-B14F-4D97-AF65-F5344CB8AC3E}">
        <p14:creationId xmlns:p14="http://schemas.microsoft.com/office/powerpoint/2010/main" val="3281626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6D144-57D0-F333-0537-7AE35B4FE8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0298A6-9617-8B90-41B6-4CCADF5A1C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294EF1-F7A3-7453-9BA5-9FE4D5319972}"/>
              </a:ext>
            </a:extLst>
          </p:cNvPr>
          <p:cNvSpPr>
            <a:spLocks noGrp="1"/>
          </p:cNvSpPr>
          <p:nvPr>
            <p:ph type="body" idx="1"/>
          </p:nvPr>
        </p:nvSpPr>
        <p:spPr/>
        <p:txBody>
          <a:bodyPr/>
          <a:lstStyle/>
          <a:p>
            <a:r>
              <a:rPr lang="en-GB" dirty="0"/>
              <a:t>The specific learning objectives of each of our four primary and four secondary lessons are given on the next slide, but these general aims fit in with the purposes of RE as they are articulated in various contexts, for Catholic schools, other schools with a religious character, community schools and academies. Teachers are invited to use these PPTs and the notepads that go with them containing additional resources, learning activities information and learning activities, in flexible ways that suit their own pupils. Seeking to represent different visions and insights from interfaith integrities, the exhibition ‘Cloud of Witnesses’ was a big success. These art and RE lessons share the work.</a:t>
            </a:r>
          </a:p>
        </p:txBody>
      </p:sp>
      <p:sp>
        <p:nvSpPr>
          <p:cNvPr id="4" name="Slide Number Placeholder 3">
            <a:extLst>
              <a:ext uri="{FF2B5EF4-FFF2-40B4-BE49-F238E27FC236}">
                <a16:creationId xmlns:a16="http://schemas.microsoft.com/office/drawing/2014/main" id="{0203A9CC-0526-E847-99A6-8C13BA4AF0F7}"/>
              </a:ext>
            </a:extLst>
          </p:cNvPr>
          <p:cNvSpPr>
            <a:spLocks noGrp="1"/>
          </p:cNvSpPr>
          <p:nvPr>
            <p:ph type="sldNum" sz="quarter" idx="5"/>
          </p:nvPr>
        </p:nvSpPr>
        <p:spPr/>
        <p:txBody>
          <a:bodyPr/>
          <a:lstStyle/>
          <a:p>
            <a:fld id="{712D569C-AD6F-4D5A-A034-789B46E22DFE}" type="slidenum">
              <a:rPr lang="en-GB" smtClean="0"/>
              <a:t>2</a:t>
            </a:fld>
            <a:endParaRPr lang="en-GB" dirty="0"/>
          </a:p>
        </p:txBody>
      </p:sp>
    </p:spTree>
    <p:extLst>
      <p:ext uri="{BB962C8B-B14F-4D97-AF65-F5344CB8AC3E}">
        <p14:creationId xmlns:p14="http://schemas.microsoft.com/office/powerpoint/2010/main" val="36932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your students to connect the art to the Earth and think for themselves about ‘green spiritualities.’ Pope Francis led the world to notice that the planet is ‘our common home’ in his influential encyclical Laudate Si.</a:t>
            </a:r>
          </a:p>
        </p:txBody>
      </p:sp>
      <p:sp>
        <p:nvSpPr>
          <p:cNvPr id="4" name="Slide Number Placeholder 3"/>
          <p:cNvSpPr>
            <a:spLocks noGrp="1"/>
          </p:cNvSpPr>
          <p:nvPr>
            <p:ph type="sldNum" sz="quarter" idx="5"/>
          </p:nvPr>
        </p:nvSpPr>
        <p:spPr/>
        <p:txBody>
          <a:bodyPr/>
          <a:lstStyle/>
          <a:p>
            <a:fld id="{712D569C-AD6F-4D5A-A034-789B46E22DFE}" type="slidenum">
              <a:rPr lang="en-GB" smtClean="0"/>
              <a:t>20</a:t>
            </a:fld>
            <a:endParaRPr lang="en-GB" dirty="0"/>
          </a:p>
        </p:txBody>
      </p:sp>
    </p:spTree>
    <p:extLst>
      <p:ext uri="{BB962C8B-B14F-4D97-AF65-F5344CB8AC3E}">
        <p14:creationId xmlns:p14="http://schemas.microsoft.com/office/powerpoint/2010/main" val="1696558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‘Umbilical Cord’ is a piece of work to make pupils think about how they are linked – maybe to their own mothers, maybe to humanity. You might further the work by studying stories of Catholic mother and daughter saints. A most significant example is St. Anne, the mother of the Virgin Mary. Other examples of mother-daughter saints St. Paula and St. </a:t>
            </a:r>
            <a:r>
              <a:rPr lang="en-GB" dirty="0" err="1"/>
              <a:t>Eustochium</a:t>
            </a:r>
            <a:r>
              <a:rPr lang="en-GB" dirty="0"/>
              <a:t>, who worked with St. Jerome, and the family of St. Zélie Martin and her daughter St. Thérèse of Lisieux, who had several other sisters who became religious figures.  This lesson enables the study of a fourth painting about these big questions: it is labelled ‘digging deeper’ because, in a way, it asks for more profound responses for the learners.</a:t>
            </a:r>
          </a:p>
        </p:txBody>
      </p:sp>
      <p:sp>
        <p:nvSpPr>
          <p:cNvPr id="4" name="Slide Number Placeholder 3"/>
          <p:cNvSpPr>
            <a:spLocks noGrp="1"/>
          </p:cNvSpPr>
          <p:nvPr>
            <p:ph type="sldNum" sz="quarter" idx="5"/>
          </p:nvPr>
        </p:nvSpPr>
        <p:spPr/>
        <p:txBody>
          <a:bodyPr/>
          <a:lstStyle/>
          <a:p>
            <a:fld id="{712D569C-AD6F-4D5A-A034-789B46E22DFE}" type="slidenum">
              <a:rPr lang="en-GB" smtClean="0"/>
              <a:t>22</a:t>
            </a:fld>
            <a:endParaRPr lang="en-GB"/>
          </a:p>
        </p:txBody>
      </p:sp>
    </p:spTree>
    <p:extLst>
      <p:ext uri="{BB962C8B-B14F-4D97-AF65-F5344CB8AC3E}">
        <p14:creationId xmlns:p14="http://schemas.microsoft.com/office/powerpoint/2010/main" val="3163308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to express their own ideas about what </a:t>
            </a:r>
            <a:r>
              <a:rPr lang="en-GB" dirty="0" err="1"/>
              <a:t>Ivilina</a:t>
            </a:r>
            <a:r>
              <a:rPr lang="en-GB" dirty="0"/>
              <a:t> is expressing in this beautiful image. Note them down.</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artist says: “In my work the symbol of  the umbilical cord is, in fact , the plated  hairs. The shiny, golden ball is like a sacral gift from a mother to a daughter.”</a:t>
            </a:r>
            <a:endParaRPr lang="en-GB" dirty="0"/>
          </a:p>
        </p:txBody>
      </p:sp>
      <p:sp>
        <p:nvSpPr>
          <p:cNvPr id="4" name="Slide Number Placeholder 3"/>
          <p:cNvSpPr>
            <a:spLocks noGrp="1"/>
          </p:cNvSpPr>
          <p:nvPr>
            <p:ph type="sldNum" sz="quarter" idx="5"/>
          </p:nvPr>
        </p:nvSpPr>
        <p:spPr/>
        <p:txBody>
          <a:bodyPr/>
          <a:lstStyle/>
          <a:p>
            <a:fld id="{712D569C-AD6F-4D5A-A034-789B46E22DFE}" type="slidenum">
              <a:rPr lang="en-GB" smtClean="0"/>
              <a:t>23</a:t>
            </a:fld>
            <a:endParaRPr lang="en-GB"/>
          </a:p>
        </p:txBody>
      </p:sp>
    </p:spTree>
    <p:extLst>
      <p:ext uri="{BB962C8B-B14F-4D97-AF65-F5344CB8AC3E}">
        <p14:creationId xmlns:p14="http://schemas.microsoft.com/office/powerpoint/2010/main" val="1342441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 finale to this learning, here is a brilliant piece of work from Spirited Arts. What do your pupils think? It is a kind of reflection on diversity and limitations of any one person’s insights – so it connects to what makes these different art works so valuable, as each artist expresses something profound from their own worldview.</a:t>
            </a:r>
          </a:p>
        </p:txBody>
      </p:sp>
      <p:sp>
        <p:nvSpPr>
          <p:cNvPr id="4" name="Slide Number Placeholder 3"/>
          <p:cNvSpPr>
            <a:spLocks noGrp="1"/>
          </p:cNvSpPr>
          <p:nvPr>
            <p:ph type="sldNum" sz="quarter" idx="5"/>
          </p:nvPr>
        </p:nvSpPr>
        <p:spPr/>
        <p:txBody>
          <a:bodyPr/>
          <a:lstStyle/>
          <a:p>
            <a:fld id="{712D569C-AD6F-4D5A-A034-789B46E22DFE}" type="slidenum">
              <a:rPr lang="en-GB" smtClean="0"/>
              <a:t>24</a:t>
            </a:fld>
            <a:endParaRPr lang="en-GB"/>
          </a:p>
        </p:txBody>
      </p:sp>
    </p:spTree>
    <p:extLst>
      <p:ext uri="{BB962C8B-B14F-4D97-AF65-F5344CB8AC3E}">
        <p14:creationId xmlns:p14="http://schemas.microsoft.com/office/powerpoint/2010/main" val="1059680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kind of prompted writing activities give some flexibility, but focus student writing on depth and potential profundity. They work well. Letter I – about hidden messages – might be for all pupils to discuss.</a:t>
            </a:r>
          </a:p>
        </p:txBody>
      </p:sp>
      <p:sp>
        <p:nvSpPr>
          <p:cNvPr id="4" name="Slide Number Placeholder 3"/>
          <p:cNvSpPr>
            <a:spLocks noGrp="1"/>
          </p:cNvSpPr>
          <p:nvPr>
            <p:ph type="sldNum" sz="quarter" idx="5"/>
          </p:nvPr>
        </p:nvSpPr>
        <p:spPr/>
        <p:txBody>
          <a:bodyPr/>
          <a:lstStyle/>
          <a:p>
            <a:fld id="{712D569C-AD6F-4D5A-A034-789B46E22DFE}" type="slidenum">
              <a:rPr lang="en-GB" smtClean="0"/>
              <a:t>25</a:t>
            </a:fld>
            <a:endParaRPr lang="en-GB"/>
          </a:p>
        </p:txBody>
      </p:sp>
    </p:spTree>
    <p:extLst>
      <p:ext uri="{BB962C8B-B14F-4D97-AF65-F5344CB8AC3E}">
        <p14:creationId xmlns:p14="http://schemas.microsoft.com/office/powerpoint/2010/main" val="2027242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Thanks to NATRE and the student artists involved for these images and texts, used by permission.</a:t>
            </a:r>
          </a:p>
        </p:txBody>
      </p:sp>
      <p:sp>
        <p:nvSpPr>
          <p:cNvPr id="4" name="Slide Number Placeholder 3"/>
          <p:cNvSpPr>
            <a:spLocks noGrp="1"/>
          </p:cNvSpPr>
          <p:nvPr>
            <p:ph type="sldNum" sz="quarter" idx="5"/>
          </p:nvPr>
        </p:nvSpPr>
        <p:spPr/>
        <p:txBody>
          <a:bodyPr/>
          <a:lstStyle/>
          <a:p>
            <a:fld id="{712D569C-AD6F-4D5A-A034-789B46E22DFE}" type="slidenum">
              <a:rPr lang="en-GB" smtClean="0"/>
              <a:t>26</a:t>
            </a:fld>
            <a:endParaRPr lang="en-GB"/>
          </a:p>
        </p:txBody>
      </p:sp>
    </p:spTree>
    <p:extLst>
      <p:ext uri="{BB962C8B-B14F-4D97-AF65-F5344CB8AC3E}">
        <p14:creationId xmlns:p14="http://schemas.microsoft.com/office/powerpoint/2010/main" val="2078226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lessons and resources have been created by Lat Blaylock and Fleur Dorrell in a partnership between the Catholic Bishops’ Conference through its work on the bible (‘The God who Speaks’), NATRE (who run the Spirited Arts competition) and RE Today. The lessons are free to use, and suitable for RE in any school, connecting in many ways to different schemes of work , wherever pupils use critical and creative skills to explore theological and spiritual questions. https://www.godwhospeaks.uk/ </a:t>
            </a:r>
          </a:p>
          <a:p>
            <a:r>
              <a:rPr lang="en-GB" dirty="0"/>
              <a:t>Respondents, users of the lessons, anyone who wants to send in samples of pupils’; work, please contact me, Lat Blaylock, on lat@retoday.org.uk </a:t>
            </a:r>
          </a:p>
        </p:txBody>
      </p:sp>
      <p:sp>
        <p:nvSpPr>
          <p:cNvPr id="4" name="Slide Number Placeholder 3"/>
          <p:cNvSpPr>
            <a:spLocks noGrp="1"/>
          </p:cNvSpPr>
          <p:nvPr>
            <p:ph type="sldNum" sz="quarter" idx="5"/>
          </p:nvPr>
        </p:nvSpPr>
        <p:spPr/>
        <p:txBody>
          <a:bodyPr/>
          <a:lstStyle/>
          <a:p>
            <a:fld id="{712D569C-AD6F-4D5A-A034-789B46E22DFE}" type="slidenum">
              <a:rPr lang="en-GB" smtClean="0"/>
              <a:t>30</a:t>
            </a:fld>
            <a:endParaRPr lang="en-GB"/>
          </a:p>
        </p:txBody>
      </p:sp>
    </p:spTree>
    <p:extLst>
      <p:ext uri="{BB962C8B-B14F-4D97-AF65-F5344CB8AC3E}">
        <p14:creationId xmlns:p14="http://schemas.microsoft.com/office/powerpoint/2010/main" val="2868439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578B6-FB3F-70FC-C149-9AE0B73CBD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37AEC5-DE61-6B30-2479-E941E9A0EB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D2D10-D3DE-B5DF-E43B-F0B4C4F79C06}"/>
              </a:ext>
            </a:extLst>
          </p:cNvPr>
          <p:cNvSpPr>
            <a:spLocks noGrp="1"/>
          </p:cNvSpPr>
          <p:nvPr>
            <p:ph type="body" idx="1"/>
          </p:nvPr>
        </p:nvSpPr>
        <p:spPr/>
        <p:txBody>
          <a:bodyPr/>
          <a:lstStyle/>
          <a:p>
            <a:r>
              <a:rPr lang="en-GB" dirty="0"/>
              <a:t>These lessons and resources have been created by Lat Blaylock and Fleur Dorrell in a partnership between the Catholic Bishops’ Conference through its work on the Bible (‘The God who Speaks’), NATRE (who run the Spirited Arts competition) and RE Today. The lessons are free to use, and suitable for RE in any school, connecting in many ways to different schemes of work , wherever pupils use critical and creative skills to explore theological and spiritual questions. https://www.godwhospeaks.uk/  </a:t>
            </a:r>
            <a:br>
              <a:rPr lang="en-GB" dirty="0"/>
            </a:br>
            <a:r>
              <a:rPr lang="en-GB" dirty="0"/>
              <a:t>We also thank teachers and pupils who have been involved in developing and trying out the lessons: your contribution has greatly improved the project! </a:t>
            </a:r>
          </a:p>
          <a:p>
            <a:r>
              <a:rPr lang="en-GB" dirty="0"/>
              <a:t>We invite you to share interesting examples of your pupils’ work: </a:t>
            </a:r>
            <a:r>
              <a:rPr lang="en-GB" dirty="0" err="1"/>
              <a:t>lat@</a:t>
            </a:r>
            <a:r>
              <a:rPr lang="en-GB" err="1"/>
              <a:t>retoday</a:t>
            </a:r>
            <a:r>
              <a:rPr lang="en-GB"/>
              <a:t>.org.uk </a:t>
            </a:r>
          </a:p>
          <a:p>
            <a:r>
              <a:rPr lang="en-GB"/>
              <a:t> </a:t>
            </a:r>
            <a:endParaRPr lang="en-GB" dirty="0"/>
          </a:p>
        </p:txBody>
      </p:sp>
      <p:sp>
        <p:nvSpPr>
          <p:cNvPr id="4" name="Slide Number Placeholder 3">
            <a:extLst>
              <a:ext uri="{FF2B5EF4-FFF2-40B4-BE49-F238E27FC236}">
                <a16:creationId xmlns:a16="http://schemas.microsoft.com/office/drawing/2014/main" id="{DC9E15D0-9D4F-15B8-90E6-6B6573D2D4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2D569C-AD6F-4D5A-A034-789B46E22DF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36067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2149D-8196-22AD-AC4D-139A014E9A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FEA722-FB18-D97C-4E2C-FB3149F171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418AB2-79CC-9FFC-132C-9938DAD91A54}"/>
              </a:ext>
            </a:extLst>
          </p:cNvPr>
          <p:cNvSpPr>
            <a:spLocks noGrp="1"/>
          </p:cNvSpPr>
          <p:nvPr>
            <p:ph type="body" idx="1"/>
          </p:nvPr>
        </p:nvSpPr>
        <p:spPr/>
        <p:txBody>
          <a:bodyPr/>
          <a:lstStyle/>
          <a:p>
            <a:r>
              <a:rPr lang="en-GB" dirty="0"/>
              <a:t>The specific learning objectives for this secondary learning sequence connect to common themes in Religious Education at both KS3 and 4. Teachers are invited to use these PPTs and the notepads that go with them containing additional resources, learning activities information and learning activities, in flexible ways that suit their own pupils. Seeking to represent different visions and insights from interfaith integrities, the exhibition ‘Cloud of Witnesses’ was a big success. These art and RE lessons share the work – and give learners the opportunity to study ideas from Hindu, Muslim and Christian sources.</a:t>
            </a:r>
          </a:p>
        </p:txBody>
      </p:sp>
      <p:sp>
        <p:nvSpPr>
          <p:cNvPr id="4" name="Slide Number Placeholder 3">
            <a:extLst>
              <a:ext uri="{FF2B5EF4-FFF2-40B4-BE49-F238E27FC236}">
                <a16:creationId xmlns:a16="http://schemas.microsoft.com/office/drawing/2014/main" id="{DF9C9747-BFA2-D434-26F1-BC2A37451B55}"/>
              </a:ext>
            </a:extLst>
          </p:cNvPr>
          <p:cNvSpPr>
            <a:spLocks noGrp="1"/>
          </p:cNvSpPr>
          <p:nvPr>
            <p:ph type="sldNum" sz="quarter" idx="5"/>
          </p:nvPr>
        </p:nvSpPr>
        <p:spPr/>
        <p:txBody>
          <a:bodyPr/>
          <a:lstStyle/>
          <a:p>
            <a:fld id="{712D569C-AD6F-4D5A-A034-789B46E22DFE}" type="slidenum">
              <a:rPr lang="en-GB" smtClean="0"/>
              <a:t>3</a:t>
            </a:fld>
            <a:endParaRPr lang="en-GB" dirty="0"/>
          </a:p>
        </p:txBody>
      </p:sp>
    </p:spTree>
    <p:extLst>
      <p:ext uri="{BB962C8B-B14F-4D97-AF65-F5344CB8AC3E}">
        <p14:creationId xmlns:p14="http://schemas.microsoft.com/office/powerpoint/2010/main" val="2544174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9031A-239E-C3FE-4B63-E36B4C1115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59261B-4EB4-B89E-C7BE-D73FE9A578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8D4AF4-9B86-4E37-F09C-F050A2379E98}"/>
              </a:ext>
            </a:extLst>
          </p:cNvPr>
          <p:cNvSpPr>
            <a:spLocks noGrp="1"/>
          </p:cNvSpPr>
          <p:nvPr>
            <p:ph type="body" idx="1"/>
          </p:nvPr>
        </p:nvSpPr>
        <p:spPr/>
        <p:txBody>
          <a:bodyPr/>
          <a:lstStyle/>
          <a:p>
            <a:r>
              <a:rPr lang="en-GB" dirty="0"/>
              <a:t>There are four primary and four secondary lessons in this project, which fit well together – but teachers are welcome to use some of them as they fit in with your own RE planning and schemes of work.</a:t>
            </a:r>
          </a:p>
          <a:p>
            <a:r>
              <a:rPr lang="en-GB" dirty="0"/>
              <a:t>The partnership in creating these lessons with NATRE links powerfully to the Spirited Arts project NATRE runs each year. See examples and details here: www.natre.org.uk/about-natre/projects/spirited-arts/spirited-arts-gallery/2024/ </a:t>
            </a:r>
          </a:p>
        </p:txBody>
      </p:sp>
      <p:sp>
        <p:nvSpPr>
          <p:cNvPr id="4" name="Slide Number Placeholder 3">
            <a:extLst>
              <a:ext uri="{FF2B5EF4-FFF2-40B4-BE49-F238E27FC236}">
                <a16:creationId xmlns:a16="http://schemas.microsoft.com/office/drawing/2014/main" id="{AD319785-677E-C866-2800-D5EF5DAC05BF}"/>
              </a:ext>
            </a:extLst>
          </p:cNvPr>
          <p:cNvSpPr>
            <a:spLocks noGrp="1"/>
          </p:cNvSpPr>
          <p:nvPr>
            <p:ph type="sldNum" sz="quarter" idx="5"/>
          </p:nvPr>
        </p:nvSpPr>
        <p:spPr/>
        <p:txBody>
          <a:bodyPr/>
          <a:lstStyle/>
          <a:p>
            <a:fld id="{712D569C-AD6F-4D5A-A034-789B46E22DFE}" type="slidenum">
              <a:rPr lang="en-GB" smtClean="0"/>
              <a:t>4</a:t>
            </a:fld>
            <a:endParaRPr lang="en-GB" dirty="0"/>
          </a:p>
        </p:txBody>
      </p:sp>
    </p:spTree>
    <p:extLst>
      <p:ext uri="{BB962C8B-B14F-4D97-AF65-F5344CB8AC3E}">
        <p14:creationId xmlns:p14="http://schemas.microsoft.com/office/powerpoint/2010/main" val="1452073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0A18B-EF08-74F8-E912-2556C09B49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D7F16C-9C60-8B71-6B51-F14FB022DF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933061-4066-4884-DC59-28F992D37111}"/>
              </a:ext>
            </a:extLst>
          </p:cNvPr>
          <p:cNvSpPr>
            <a:spLocks noGrp="1"/>
          </p:cNvSpPr>
          <p:nvPr>
            <p:ph type="body" idx="1"/>
          </p:nvPr>
        </p:nvSpPr>
        <p:spPr/>
        <p:txBody>
          <a:bodyPr/>
          <a:lstStyle/>
          <a:p>
            <a:r>
              <a:rPr lang="en-GB" dirty="0"/>
              <a:t>Introduce the work to pupils in these terms. You don’t have to use all four lessons in the sequence, though they will fit will with units of work about any theological topic in RE.</a:t>
            </a:r>
          </a:p>
          <a:p>
            <a:r>
              <a:rPr lang="en-GB" dirty="0"/>
              <a:t>Expect pupils to gather and debate ideas in the first three lessons in ways that enable them to be creative for themselves in lesson 4. Referring to the final task throughout this mini-unit of RE will help all pupils to bring their learning together in a final piece of work at the end. It’s important that they can create work they are proud of: time and quality resources are a great help with this. </a:t>
            </a:r>
          </a:p>
          <a:p>
            <a:endParaRPr lang="en-GB" dirty="0"/>
          </a:p>
        </p:txBody>
      </p:sp>
      <p:sp>
        <p:nvSpPr>
          <p:cNvPr id="4" name="Slide Number Placeholder 3">
            <a:extLst>
              <a:ext uri="{FF2B5EF4-FFF2-40B4-BE49-F238E27FC236}">
                <a16:creationId xmlns:a16="http://schemas.microsoft.com/office/drawing/2014/main" id="{E86A406A-B9AD-5072-4927-C6EE361BA031}"/>
              </a:ext>
            </a:extLst>
          </p:cNvPr>
          <p:cNvSpPr>
            <a:spLocks noGrp="1"/>
          </p:cNvSpPr>
          <p:nvPr>
            <p:ph type="sldNum" sz="quarter" idx="5"/>
          </p:nvPr>
        </p:nvSpPr>
        <p:spPr/>
        <p:txBody>
          <a:bodyPr/>
          <a:lstStyle/>
          <a:p>
            <a:fld id="{712D569C-AD6F-4D5A-A034-789B46E22DFE}" type="slidenum">
              <a:rPr lang="en-GB" smtClean="0"/>
              <a:t>5</a:t>
            </a:fld>
            <a:endParaRPr lang="en-GB" dirty="0"/>
          </a:p>
        </p:txBody>
      </p:sp>
    </p:spTree>
    <p:extLst>
      <p:ext uri="{BB962C8B-B14F-4D97-AF65-F5344CB8AC3E}">
        <p14:creationId xmlns:p14="http://schemas.microsoft.com/office/powerpoint/2010/main" val="3563038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4FE86-20E2-3C41-B794-DD2F219E05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1B32FD-0B85-F35C-8C23-D81E18F11B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978FE2-E3B8-9E51-7C8C-C0BDFAD51CE1}"/>
              </a:ext>
            </a:extLst>
          </p:cNvPr>
          <p:cNvSpPr>
            <a:spLocks noGrp="1"/>
          </p:cNvSpPr>
          <p:nvPr>
            <p:ph type="body" idx="1"/>
          </p:nvPr>
        </p:nvSpPr>
        <p:spPr/>
        <p:txBody>
          <a:bodyPr/>
          <a:lstStyle/>
          <a:p>
            <a:r>
              <a:rPr lang="en-GB" dirty="0"/>
              <a:t>In 2025, the Catholic Bishops’ Conference co-curated an art exhibition called ‘Cloud of Witnesses’, digitally available here: www.godwhospeaks.uk/cloud-of-witnesses-art-exhibition/  </a:t>
            </a:r>
            <a:br>
              <a:rPr lang="en-GB" dirty="0"/>
            </a:br>
            <a:r>
              <a:rPr lang="en-GB" dirty="0"/>
              <a:t>‘The God who Speaks’ is a digital space where Catholic Biblical resources, insights, projects and visions are shared. </a:t>
            </a:r>
            <a:br>
              <a:rPr lang="en-GB" dirty="0"/>
            </a:br>
            <a:r>
              <a:rPr lang="en-GB" dirty="0"/>
              <a:t>For this art exhibition, artists were invited to show work which explored human searches for the divine in many and varied ways. Stunning work resulted, and the project enabled a link to be made to school RE. These lessons, four for primary RE and four for secondary RE, have been created to enable excellent RE which uses some of the art from the exhibition for the purposes of excellent school RE. Seeking to represent different visions and insights from interfaith integrities, the exhibition has created an ongoing conversation. These art and RE lessons share some of the work.</a:t>
            </a:r>
          </a:p>
        </p:txBody>
      </p:sp>
      <p:sp>
        <p:nvSpPr>
          <p:cNvPr id="4" name="Slide Number Placeholder 3">
            <a:extLst>
              <a:ext uri="{FF2B5EF4-FFF2-40B4-BE49-F238E27FC236}">
                <a16:creationId xmlns:a16="http://schemas.microsoft.com/office/drawing/2014/main" id="{F81F6FBC-2B44-46FB-8EF4-5B60018CE7A3}"/>
              </a:ext>
            </a:extLst>
          </p:cNvPr>
          <p:cNvSpPr>
            <a:spLocks noGrp="1"/>
          </p:cNvSpPr>
          <p:nvPr>
            <p:ph type="sldNum" sz="quarter" idx="5"/>
          </p:nvPr>
        </p:nvSpPr>
        <p:spPr/>
        <p:txBody>
          <a:bodyPr/>
          <a:lstStyle/>
          <a:p>
            <a:fld id="{712D569C-AD6F-4D5A-A034-789B46E22DFE}" type="slidenum">
              <a:rPr lang="en-GB" smtClean="0"/>
              <a:t>6</a:t>
            </a:fld>
            <a:endParaRPr lang="en-GB" dirty="0"/>
          </a:p>
        </p:txBody>
      </p:sp>
    </p:spTree>
    <p:extLst>
      <p:ext uri="{BB962C8B-B14F-4D97-AF65-F5344CB8AC3E}">
        <p14:creationId xmlns:p14="http://schemas.microsoft.com/office/powerpoint/2010/main" val="643854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copy of this big question mark between four students is needed. Blow it up to A3 size. The activity has proved extraordinarily fruitful as a simple learning tool. Take the response seriously – they will tell you a lot about your learners and their deeper thinking. Examples on the next slide.</a:t>
            </a:r>
          </a:p>
        </p:txBody>
      </p:sp>
      <p:sp>
        <p:nvSpPr>
          <p:cNvPr id="4" name="Slide Number Placeholder 3"/>
          <p:cNvSpPr>
            <a:spLocks noGrp="1"/>
          </p:cNvSpPr>
          <p:nvPr>
            <p:ph type="sldNum" sz="quarter" idx="5"/>
          </p:nvPr>
        </p:nvSpPr>
        <p:spPr/>
        <p:txBody>
          <a:bodyPr/>
          <a:lstStyle/>
          <a:p>
            <a:fld id="{712D569C-AD6F-4D5A-A034-789B46E22DFE}" type="slidenum">
              <a:rPr lang="en-GB" smtClean="0"/>
              <a:t>7</a:t>
            </a:fld>
            <a:endParaRPr lang="en-GB" dirty="0"/>
          </a:p>
        </p:txBody>
      </p:sp>
    </p:spTree>
    <p:extLst>
      <p:ext uri="{BB962C8B-B14F-4D97-AF65-F5344CB8AC3E}">
        <p14:creationId xmlns:p14="http://schemas.microsoft.com/office/powerpoint/2010/main" val="3702466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range and depth of these questions from 10-11-12YOs is fascinating. They challenge some of our current RE practice because instead of teaching ‘little religious facts’ they might ask us to provide learning around ‘big spiritual questions.’</a:t>
            </a:r>
          </a:p>
        </p:txBody>
      </p:sp>
      <p:sp>
        <p:nvSpPr>
          <p:cNvPr id="4" name="Slide Number Placeholder 3"/>
          <p:cNvSpPr>
            <a:spLocks noGrp="1"/>
          </p:cNvSpPr>
          <p:nvPr>
            <p:ph type="sldNum" sz="quarter" idx="5"/>
          </p:nvPr>
        </p:nvSpPr>
        <p:spPr/>
        <p:txBody>
          <a:bodyPr/>
          <a:lstStyle/>
          <a:p>
            <a:fld id="{712D569C-AD6F-4D5A-A034-789B46E22DFE}" type="slidenum">
              <a:rPr lang="en-GB" smtClean="0"/>
              <a:t>8</a:t>
            </a:fld>
            <a:endParaRPr lang="en-GB" dirty="0"/>
          </a:p>
        </p:txBody>
      </p:sp>
    </p:spTree>
    <p:extLst>
      <p:ext uri="{BB962C8B-B14F-4D97-AF65-F5344CB8AC3E}">
        <p14:creationId xmlns:p14="http://schemas.microsoft.com/office/powerpoint/2010/main" val="1790046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sketching activity uses imagination to generate curiosity – it really works, so do give it the two minutes it takes…</a:t>
            </a:r>
          </a:p>
        </p:txBody>
      </p:sp>
      <p:sp>
        <p:nvSpPr>
          <p:cNvPr id="4" name="Slide Number Placeholder 3"/>
          <p:cNvSpPr>
            <a:spLocks noGrp="1"/>
          </p:cNvSpPr>
          <p:nvPr>
            <p:ph type="sldNum" sz="quarter" idx="5"/>
          </p:nvPr>
        </p:nvSpPr>
        <p:spPr/>
        <p:txBody>
          <a:bodyPr/>
          <a:lstStyle/>
          <a:p>
            <a:fld id="{712D569C-AD6F-4D5A-A034-789B46E22DFE}" type="slidenum">
              <a:rPr lang="en-GB" smtClean="0"/>
              <a:t>9</a:t>
            </a:fld>
            <a:endParaRPr lang="en-GB" dirty="0"/>
          </a:p>
        </p:txBody>
      </p:sp>
    </p:spTree>
    <p:extLst>
      <p:ext uri="{BB962C8B-B14F-4D97-AF65-F5344CB8AC3E}">
        <p14:creationId xmlns:p14="http://schemas.microsoft.com/office/powerpoint/2010/main" val="3093475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5/1/2026</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221740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5/1/2026</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157498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5/1/2026</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611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E92FBE-B46D-EB4B-7535-9D2E18DF4916}"/>
              </a:ext>
            </a:extLst>
          </p:cNvPr>
          <p:cNvSpPr/>
          <p:nvPr userDrawn="1"/>
        </p:nvSpPr>
        <p:spPr>
          <a:xfrm>
            <a:off x="0" y="0"/>
            <a:ext cx="7315199" cy="6858000"/>
          </a:xfrm>
          <a:prstGeom prst="rect">
            <a:avLst/>
          </a:prstGeom>
          <a:solidFill>
            <a:srgbClr val="797979">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49F3BFC-BEA2-73A7-A83C-A759E568137C}"/>
              </a:ext>
            </a:extLst>
          </p:cNvPr>
          <p:cNvSpPr>
            <a:spLocks noGrp="1"/>
          </p:cNvSpPr>
          <p:nvPr>
            <p:ph type="title"/>
          </p:nvPr>
        </p:nvSpPr>
        <p:spPr>
          <a:xfrm>
            <a:off x="419100" y="250031"/>
            <a:ext cx="6896099" cy="1325563"/>
          </a:xfrm>
        </p:spPr>
        <p:txBody>
          <a:bodyPr>
            <a:normAutofit/>
          </a:bodyPr>
          <a:lstStyle>
            <a:lvl1pPr>
              <a:defRPr sz="4000"/>
            </a:lvl1pPr>
          </a:lstStyle>
          <a:p>
            <a:r>
              <a:rPr lang="en-GB" dirty="0"/>
              <a:t>Click to edit Master title style</a:t>
            </a:r>
          </a:p>
        </p:txBody>
      </p:sp>
      <p:sp>
        <p:nvSpPr>
          <p:cNvPr id="3" name="Content Placeholder 2">
            <a:extLst>
              <a:ext uri="{FF2B5EF4-FFF2-40B4-BE49-F238E27FC236}">
                <a16:creationId xmlns:a16="http://schemas.microsoft.com/office/drawing/2014/main" id="{162BF483-1114-99BB-2F66-AF506178044D}"/>
              </a:ext>
            </a:extLst>
          </p:cNvPr>
          <p:cNvSpPr>
            <a:spLocks noGrp="1"/>
          </p:cNvSpPr>
          <p:nvPr>
            <p:ph sz="half" idx="1"/>
          </p:nvPr>
        </p:nvSpPr>
        <p:spPr>
          <a:xfrm>
            <a:off x="419100" y="1840379"/>
            <a:ext cx="6896100" cy="47675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AF89417-2617-328F-864B-AA75CE24126B}"/>
              </a:ext>
            </a:extLst>
          </p:cNvPr>
          <p:cNvSpPr>
            <a:spLocks noGrp="1"/>
          </p:cNvSpPr>
          <p:nvPr>
            <p:ph sz="half" idx="2"/>
          </p:nvPr>
        </p:nvSpPr>
        <p:spPr>
          <a:xfrm>
            <a:off x="7586663" y="250031"/>
            <a:ext cx="4390184" cy="59269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465C84B-E8F9-809E-2125-D6C2B965C4B0}"/>
              </a:ext>
            </a:extLst>
          </p:cNvPr>
          <p:cNvSpPr>
            <a:spLocks noGrp="1"/>
          </p:cNvSpPr>
          <p:nvPr>
            <p:ph type="dt" sz="half" idx="10"/>
          </p:nvPr>
        </p:nvSpPr>
        <p:spPr/>
        <p:txBody>
          <a:bodyPr/>
          <a:lstStyle/>
          <a:p>
            <a:fld id="{2C5C79A4-50CB-8B47-946D-32B3ABF316E3}" type="datetimeFigureOut">
              <a:rPr lang="en-GB" smtClean="0"/>
              <a:t>01/05/2026</a:t>
            </a:fld>
            <a:endParaRPr lang="en-GB"/>
          </a:p>
        </p:txBody>
      </p:sp>
      <p:sp>
        <p:nvSpPr>
          <p:cNvPr id="6" name="Footer Placeholder 5">
            <a:extLst>
              <a:ext uri="{FF2B5EF4-FFF2-40B4-BE49-F238E27FC236}">
                <a16:creationId xmlns:a16="http://schemas.microsoft.com/office/drawing/2014/main" id="{EC0B2E54-80AE-288F-533F-8892D04DA9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D97ED6-A951-9D9A-B15D-21D75DA8A196}"/>
              </a:ext>
            </a:extLst>
          </p:cNvPr>
          <p:cNvSpPr>
            <a:spLocks noGrp="1"/>
          </p:cNvSpPr>
          <p:nvPr>
            <p:ph type="sldNum" sz="quarter" idx="12"/>
          </p:nvPr>
        </p:nvSpPr>
        <p:spPr/>
        <p:txBody>
          <a:bodyPr/>
          <a:lstStyle/>
          <a:p>
            <a:fld id="{11829B87-B49C-C84C-9B65-5AFF99602479}" type="slidenum">
              <a:rPr lang="en-GB" smtClean="0"/>
              <a:t>‹#›</a:t>
            </a:fld>
            <a:endParaRPr lang="en-GB"/>
          </a:p>
        </p:txBody>
      </p:sp>
      <p:sp>
        <p:nvSpPr>
          <p:cNvPr id="9" name="Text Placeholder 2">
            <a:extLst>
              <a:ext uri="{FF2B5EF4-FFF2-40B4-BE49-F238E27FC236}">
                <a16:creationId xmlns:a16="http://schemas.microsoft.com/office/drawing/2014/main" id="{56289CF1-0CD0-3CD0-FDC3-2FA4325E4E6A}"/>
              </a:ext>
            </a:extLst>
          </p:cNvPr>
          <p:cNvSpPr>
            <a:spLocks noGrp="1"/>
          </p:cNvSpPr>
          <p:nvPr>
            <p:ph type="body" idx="13"/>
          </p:nvPr>
        </p:nvSpPr>
        <p:spPr>
          <a:xfrm>
            <a:off x="419099" y="1016467"/>
            <a:ext cx="5157787" cy="823912"/>
          </a:xfrm>
        </p:spPr>
        <p:txBody>
          <a:bodyPr anchor="b"/>
          <a:lstStyle>
            <a:lvl1pPr marL="0" indent="0">
              <a:buNone/>
              <a:defRPr sz="2400" b="1" i="0">
                <a:latin typeface="Futura PT Bold" panose="020B05020202040203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grpSp>
        <p:nvGrpSpPr>
          <p:cNvPr id="13" name="Group 12">
            <a:extLst>
              <a:ext uri="{FF2B5EF4-FFF2-40B4-BE49-F238E27FC236}">
                <a16:creationId xmlns:a16="http://schemas.microsoft.com/office/drawing/2014/main" id="{F676334B-B2E7-6028-6437-6F565230C9BB}"/>
              </a:ext>
            </a:extLst>
          </p:cNvPr>
          <p:cNvGrpSpPr/>
          <p:nvPr userDrawn="1"/>
        </p:nvGrpSpPr>
        <p:grpSpPr>
          <a:xfrm>
            <a:off x="8106903" y="6086018"/>
            <a:ext cx="3488045" cy="815697"/>
            <a:chOff x="8515536" y="6024945"/>
            <a:chExt cx="3488045" cy="815697"/>
          </a:xfrm>
        </p:grpSpPr>
        <p:pic>
          <p:nvPicPr>
            <p:cNvPr id="14" name="Picture 13" descr="A colorful text on a black background&#10;&#10;Description automatically generated">
              <a:extLst>
                <a:ext uri="{FF2B5EF4-FFF2-40B4-BE49-F238E27FC236}">
                  <a16:creationId xmlns:a16="http://schemas.microsoft.com/office/drawing/2014/main" id="{16C06F2A-10FD-4EBE-4BD5-A9FA0986AA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80277" y="6024945"/>
              <a:ext cx="1723304" cy="815697"/>
            </a:xfrm>
            <a:prstGeom prst="rect">
              <a:avLst/>
            </a:prstGeom>
          </p:spPr>
        </p:pic>
        <p:pic>
          <p:nvPicPr>
            <p:cNvPr id="15" name="Picture 14" descr="A blue and white logo&#10;&#10;Description automatically generated">
              <a:extLst>
                <a:ext uri="{FF2B5EF4-FFF2-40B4-BE49-F238E27FC236}">
                  <a16:creationId xmlns:a16="http://schemas.microsoft.com/office/drawing/2014/main" id="{2096B77F-133C-7760-BA35-B160E97224F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15536" y="6144113"/>
              <a:ext cx="1684539" cy="577362"/>
            </a:xfrm>
            <a:prstGeom prst="rect">
              <a:avLst/>
            </a:prstGeom>
          </p:spPr>
        </p:pic>
      </p:grpSp>
    </p:spTree>
    <p:extLst>
      <p:ext uri="{BB962C8B-B14F-4D97-AF65-F5344CB8AC3E}">
        <p14:creationId xmlns:p14="http://schemas.microsoft.com/office/powerpoint/2010/main" val="1967725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E92FBE-B46D-EB4B-7535-9D2E18DF4916}"/>
              </a:ext>
            </a:extLst>
          </p:cNvPr>
          <p:cNvSpPr/>
          <p:nvPr userDrawn="1"/>
        </p:nvSpPr>
        <p:spPr>
          <a:xfrm>
            <a:off x="0" y="0"/>
            <a:ext cx="7315199" cy="6858000"/>
          </a:xfrm>
          <a:prstGeom prst="rect">
            <a:avLst/>
          </a:prstGeom>
          <a:solidFill>
            <a:srgbClr val="FFD579">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49F3BFC-BEA2-73A7-A83C-A759E568137C}"/>
              </a:ext>
            </a:extLst>
          </p:cNvPr>
          <p:cNvSpPr>
            <a:spLocks noGrp="1"/>
          </p:cNvSpPr>
          <p:nvPr>
            <p:ph type="title"/>
          </p:nvPr>
        </p:nvSpPr>
        <p:spPr>
          <a:xfrm>
            <a:off x="419100" y="250031"/>
            <a:ext cx="6896099" cy="1325563"/>
          </a:xfrm>
        </p:spPr>
        <p:txBody>
          <a:bodyPr>
            <a:normAutofit/>
          </a:bodyPr>
          <a:lstStyle>
            <a:lvl1pPr>
              <a:defRPr sz="4000"/>
            </a:lvl1pPr>
          </a:lstStyle>
          <a:p>
            <a:r>
              <a:rPr lang="en-GB" dirty="0"/>
              <a:t>Click to edit Master title style</a:t>
            </a:r>
          </a:p>
        </p:txBody>
      </p:sp>
      <p:sp>
        <p:nvSpPr>
          <p:cNvPr id="3" name="Content Placeholder 2">
            <a:extLst>
              <a:ext uri="{FF2B5EF4-FFF2-40B4-BE49-F238E27FC236}">
                <a16:creationId xmlns:a16="http://schemas.microsoft.com/office/drawing/2014/main" id="{162BF483-1114-99BB-2F66-AF506178044D}"/>
              </a:ext>
            </a:extLst>
          </p:cNvPr>
          <p:cNvSpPr>
            <a:spLocks noGrp="1"/>
          </p:cNvSpPr>
          <p:nvPr>
            <p:ph sz="half" idx="1"/>
          </p:nvPr>
        </p:nvSpPr>
        <p:spPr>
          <a:xfrm>
            <a:off x="419100" y="1840379"/>
            <a:ext cx="6692254" cy="47675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AF89417-2617-328F-864B-AA75CE24126B}"/>
              </a:ext>
            </a:extLst>
          </p:cNvPr>
          <p:cNvSpPr>
            <a:spLocks noGrp="1"/>
          </p:cNvSpPr>
          <p:nvPr>
            <p:ph sz="half" idx="2"/>
          </p:nvPr>
        </p:nvSpPr>
        <p:spPr>
          <a:xfrm>
            <a:off x="7429500" y="250031"/>
            <a:ext cx="4547347" cy="592693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 Placeholder 4">
            <a:extLst>
              <a:ext uri="{FF2B5EF4-FFF2-40B4-BE49-F238E27FC236}">
                <a16:creationId xmlns:a16="http://schemas.microsoft.com/office/drawing/2014/main" id="{2465C84B-E8F9-809E-2125-D6C2B965C4B0}"/>
              </a:ext>
            </a:extLst>
          </p:cNvPr>
          <p:cNvSpPr>
            <a:spLocks noGrp="1"/>
          </p:cNvSpPr>
          <p:nvPr>
            <p:ph type="dt" sz="half" idx="10"/>
          </p:nvPr>
        </p:nvSpPr>
        <p:spPr/>
        <p:txBody>
          <a:bodyPr/>
          <a:lstStyle/>
          <a:p>
            <a:fld id="{2C5C79A4-50CB-8B47-946D-32B3ABF316E3}" type="datetimeFigureOut">
              <a:rPr lang="en-GB" smtClean="0"/>
              <a:t>01/05/2026</a:t>
            </a:fld>
            <a:endParaRPr lang="en-GB"/>
          </a:p>
        </p:txBody>
      </p:sp>
      <p:sp>
        <p:nvSpPr>
          <p:cNvPr id="6" name="Footer Placeholder 5">
            <a:extLst>
              <a:ext uri="{FF2B5EF4-FFF2-40B4-BE49-F238E27FC236}">
                <a16:creationId xmlns:a16="http://schemas.microsoft.com/office/drawing/2014/main" id="{EC0B2E54-80AE-288F-533F-8892D04DA9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D97ED6-A951-9D9A-B15D-21D75DA8A196}"/>
              </a:ext>
            </a:extLst>
          </p:cNvPr>
          <p:cNvSpPr>
            <a:spLocks noGrp="1"/>
          </p:cNvSpPr>
          <p:nvPr>
            <p:ph type="sldNum" sz="quarter" idx="12"/>
          </p:nvPr>
        </p:nvSpPr>
        <p:spPr/>
        <p:txBody>
          <a:bodyPr/>
          <a:lstStyle/>
          <a:p>
            <a:fld id="{11829B87-B49C-C84C-9B65-5AFF99602479}" type="slidenum">
              <a:rPr lang="en-GB" smtClean="0"/>
              <a:t>‹#›</a:t>
            </a:fld>
            <a:endParaRPr lang="en-GB"/>
          </a:p>
        </p:txBody>
      </p:sp>
      <p:sp>
        <p:nvSpPr>
          <p:cNvPr id="9" name="Text Placeholder 2">
            <a:extLst>
              <a:ext uri="{FF2B5EF4-FFF2-40B4-BE49-F238E27FC236}">
                <a16:creationId xmlns:a16="http://schemas.microsoft.com/office/drawing/2014/main" id="{56289CF1-0CD0-3CD0-FDC3-2FA4325E4E6A}"/>
              </a:ext>
            </a:extLst>
          </p:cNvPr>
          <p:cNvSpPr>
            <a:spLocks noGrp="1"/>
          </p:cNvSpPr>
          <p:nvPr>
            <p:ph type="body" idx="13"/>
          </p:nvPr>
        </p:nvSpPr>
        <p:spPr>
          <a:xfrm>
            <a:off x="419099" y="1016467"/>
            <a:ext cx="5157787" cy="823912"/>
          </a:xfrm>
        </p:spPr>
        <p:txBody>
          <a:bodyPr anchor="b"/>
          <a:lstStyle>
            <a:lvl1pPr marL="0" indent="0">
              <a:buNone/>
              <a:defRPr sz="2400" b="1" i="0">
                <a:latin typeface="Futura PT Bold" panose="020B05020202040203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grpSp>
        <p:nvGrpSpPr>
          <p:cNvPr id="13" name="Group 12">
            <a:extLst>
              <a:ext uri="{FF2B5EF4-FFF2-40B4-BE49-F238E27FC236}">
                <a16:creationId xmlns:a16="http://schemas.microsoft.com/office/drawing/2014/main" id="{341CD798-FCD2-5A66-8EDE-9AFAB41DA485}"/>
              </a:ext>
            </a:extLst>
          </p:cNvPr>
          <p:cNvGrpSpPr/>
          <p:nvPr userDrawn="1"/>
        </p:nvGrpSpPr>
        <p:grpSpPr>
          <a:xfrm>
            <a:off x="8106903" y="6086018"/>
            <a:ext cx="3488045" cy="815697"/>
            <a:chOff x="8515536" y="6024945"/>
            <a:chExt cx="3488045" cy="815697"/>
          </a:xfrm>
        </p:grpSpPr>
        <p:pic>
          <p:nvPicPr>
            <p:cNvPr id="14" name="Picture 13" descr="A colorful text on a black background&#10;&#10;Description automatically generated">
              <a:extLst>
                <a:ext uri="{FF2B5EF4-FFF2-40B4-BE49-F238E27FC236}">
                  <a16:creationId xmlns:a16="http://schemas.microsoft.com/office/drawing/2014/main" id="{951BB98E-057C-D248-7591-80600D867C7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80277" y="6024945"/>
              <a:ext cx="1723304" cy="815697"/>
            </a:xfrm>
            <a:prstGeom prst="rect">
              <a:avLst/>
            </a:prstGeom>
          </p:spPr>
        </p:pic>
        <p:pic>
          <p:nvPicPr>
            <p:cNvPr id="15" name="Picture 14" descr="A blue and white logo&#10;&#10;Description automatically generated">
              <a:extLst>
                <a:ext uri="{FF2B5EF4-FFF2-40B4-BE49-F238E27FC236}">
                  <a16:creationId xmlns:a16="http://schemas.microsoft.com/office/drawing/2014/main" id="{D627397B-6BC6-2EB8-BD9B-402D68BA4FF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15536" y="6144113"/>
              <a:ext cx="1684539" cy="577362"/>
            </a:xfrm>
            <a:prstGeom prst="rect">
              <a:avLst/>
            </a:prstGeom>
          </p:spPr>
        </p:pic>
      </p:grpSp>
    </p:spTree>
    <p:extLst>
      <p:ext uri="{BB962C8B-B14F-4D97-AF65-F5344CB8AC3E}">
        <p14:creationId xmlns:p14="http://schemas.microsoft.com/office/powerpoint/2010/main" val="230522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136A7C-C79E-43C5-8B09-DDEA359584E2}" type="slidenum">
              <a:rPr lang="en-US" altLang="en-US"/>
              <a:pPr>
                <a:defRPr/>
              </a:pPr>
              <a:t>‹#›</a:t>
            </a:fld>
            <a:endParaRPr lang="en-US" altLang="en-US"/>
          </a:p>
        </p:txBody>
      </p:sp>
    </p:spTree>
    <p:extLst>
      <p:ext uri="{BB962C8B-B14F-4D97-AF65-F5344CB8AC3E}">
        <p14:creationId xmlns:p14="http://schemas.microsoft.com/office/powerpoint/2010/main" val="4158652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302341-99C0-4CA7-9477-AD3033D7DBC6}" type="slidenum">
              <a:rPr lang="en-US" altLang="en-US"/>
              <a:pPr>
                <a:defRPr/>
              </a:pPr>
              <a:t>‹#›</a:t>
            </a:fld>
            <a:endParaRPr lang="en-US" altLang="en-US"/>
          </a:p>
        </p:txBody>
      </p:sp>
    </p:spTree>
    <p:extLst>
      <p:ext uri="{BB962C8B-B14F-4D97-AF65-F5344CB8AC3E}">
        <p14:creationId xmlns:p14="http://schemas.microsoft.com/office/powerpoint/2010/main" val="1929761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625C12-D877-4BC5-AE2D-8F4189679592}" type="slidenum">
              <a:rPr lang="en-US" altLang="en-US"/>
              <a:pPr>
                <a:defRPr/>
              </a:pPr>
              <a:t>‹#›</a:t>
            </a:fld>
            <a:endParaRPr lang="en-US" altLang="en-US"/>
          </a:p>
        </p:txBody>
      </p:sp>
    </p:spTree>
    <p:extLst>
      <p:ext uri="{BB962C8B-B14F-4D97-AF65-F5344CB8AC3E}">
        <p14:creationId xmlns:p14="http://schemas.microsoft.com/office/powerpoint/2010/main" val="3417843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8DC865-FC15-4DB6-80F2-AC7FF1D46A89}" type="slidenum">
              <a:rPr lang="en-US" altLang="en-US"/>
              <a:pPr>
                <a:defRPr/>
              </a:pPr>
              <a:t>‹#›</a:t>
            </a:fld>
            <a:endParaRPr lang="en-US" altLang="en-US"/>
          </a:p>
        </p:txBody>
      </p:sp>
    </p:spTree>
    <p:extLst>
      <p:ext uri="{BB962C8B-B14F-4D97-AF65-F5344CB8AC3E}">
        <p14:creationId xmlns:p14="http://schemas.microsoft.com/office/powerpoint/2010/main" val="1384747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AD1CF9C-2308-44BE-8987-B7897C0BA11D}" type="slidenum">
              <a:rPr lang="en-US" altLang="en-US"/>
              <a:pPr>
                <a:defRPr/>
              </a:pPr>
              <a:t>‹#›</a:t>
            </a:fld>
            <a:endParaRPr lang="en-US" altLang="en-US"/>
          </a:p>
        </p:txBody>
      </p:sp>
    </p:spTree>
    <p:extLst>
      <p:ext uri="{BB962C8B-B14F-4D97-AF65-F5344CB8AC3E}">
        <p14:creationId xmlns:p14="http://schemas.microsoft.com/office/powerpoint/2010/main" val="3302329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D4DCE2-C5C8-4C30-89DE-AA44767EB456}" type="slidenum">
              <a:rPr lang="en-US" altLang="en-US"/>
              <a:pPr>
                <a:defRPr/>
              </a:pPr>
              <a:t>‹#›</a:t>
            </a:fld>
            <a:endParaRPr lang="en-US" altLang="en-US"/>
          </a:p>
        </p:txBody>
      </p:sp>
    </p:spTree>
    <p:extLst>
      <p:ext uri="{BB962C8B-B14F-4D97-AF65-F5344CB8AC3E}">
        <p14:creationId xmlns:p14="http://schemas.microsoft.com/office/powerpoint/2010/main" val="100683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5/1/2026</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87190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17B098C-DFE0-4051-96B1-A5E00208FFD6}" type="slidenum">
              <a:rPr lang="en-US" altLang="en-US"/>
              <a:pPr>
                <a:defRPr/>
              </a:pPr>
              <a:t>‹#›</a:t>
            </a:fld>
            <a:endParaRPr lang="en-US" altLang="en-US"/>
          </a:p>
        </p:txBody>
      </p:sp>
    </p:spTree>
    <p:extLst>
      <p:ext uri="{BB962C8B-B14F-4D97-AF65-F5344CB8AC3E}">
        <p14:creationId xmlns:p14="http://schemas.microsoft.com/office/powerpoint/2010/main" val="2925785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A9B3A8-9D64-4AF3-AAB2-5B66AEF80732}" type="slidenum">
              <a:rPr lang="en-US" altLang="en-US"/>
              <a:pPr>
                <a:defRPr/>
              </a:pPr>
              <a:t>‹#›</a:t>
            </a:fld>
            <a:endParaRPr lang="en-US" altLang="en-US"/>
          </a:p>
        </p:txBody>
      </p:sp>
    </p:spTree>
    <p:extLst>
      <p:ext uri="{BB962C8B-B14F-4D97-AF65-F5344CB8AC3E}">
        <p14:creationId xmlns:p14="http://schemas.microsoft.com/office/powerpoint/2010/main" val="110995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35DD51C-1B19-4D61-975A-51AE90AE17A7}" type="slidenum">
              <a:rPr lang="en-US" altLang="en-US"/>
              <a:pPr>
                <a:defRPr/>
              </a:pPr>
              <a:t>‹#›</a:t>
            </a:fld>
            <a:endParaRPr lang="en-US" altLang="en-US"/>
          </a:p>
        </p:txBody>
      </p:sp>
    </p:spTree>
    <p:extLst>
      <p:ext uri="{BB962C8B-B14F-4D97-AF65-F5344CB8AC3E}">
        <p14:creationId xmlns:p14="http://schemas.microsoft.com/office/powerpoint/2010/main" val="2532199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A6D19D-5AB2-4916-A220-9796C286BF3A}" type="slidenum">
              <a:rPr lang="en-US" altLang="en-US"/>
              <a:pPr>
                <a:defRPr/>
              </a:pPr>
              <a:t>‹#›</a:t>
            </a:fld>
            <a:endParaRPr lang="en-US" altLang="en-US"/>
          </a:p>
        </p:txBody>
      </p:sp>
    </p:spTree>
    <p:extLst>
      <p:ext uri="{BB962C8B-B14F-4D97-AF65-F5344CB8AC3E}">
        <p14:creationId xmlns:p14="http://schemas.microsoft.com/office/powerpoint/2010/main" val="9581048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57A55D-860C-48BD-B7F6-BDC9B49AD25F}" type="slidenum">
              <a:rPr lang="en-US" altLang="en-US"/>
              <a:pPr>
                <a:defRPr/>
              </a:pPr>
              <a:t>‹#›</a:t>
            </a:fld>
            <a:endParaRPr lang="en-US" altLang="en-US"/>
          </a:p>
        </p:txBody>
      </p:sp>
    </p:spTree>
    <p:extLst>
      <p:ext uri="{BB962C8B-B14F-4D97-AF65-F5344CB8AC3E}">
        <p14:creationId xmlns:p14="http://schemas.microsoft.com/office/powerpoint/2010/main" val="522249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1085" y="-150294"/>
            <a:ext cx="8738648" cy="1508760"/>
          </a:xfrm>
        </p:spPr>
        <p:txBody>
          <a:bodyPr/>
          <a:lstStyle>
            <a:lvl1pPr>
              <a:defRPr>
                <a:solidFill>
                  <a:srgbClr val="2B84BE"/>
                </a:solidFill>
              </a:defRPr>
            </a:lvl1pPr>
          </a:lstStyle>
          <a:p>
            <a:r>
              <a:rPr lang="en-US" dirty="0">
                <a:solidFill>
                  <a:srgbClr val="2B84BE"/>
                </a:solidFill>
              </a:rPr>
              <a:t>hea</a:t>
            </a:r>
            <a:r>
              <a:rPr lang="en-US" dirty="0"/>
              <a:t>ding</a:t>
            </a:r>
            <a:endParaRPr lang="en-GB" dirty="0"/>
          </a:p>
        </p:txBody>
      </p:sp>
      <p:sp>
        <p:nvSpPr>
          <p:cNvPr id="3" name="Date Placeholder 2"/>
          <p:cNvSpPr>
            <a:spLocks noGrp="1"/>
          </p:cNvSpPr>
          <p:nvPr>
            <p:ph type="dt" sz="half" idx="10"/>
          </p:nvPr>
        </p:nvSpPr>
        <p:spPr/>
        <p:txBody>
          <a:bodyPr/>
          <a:lstStyle/>
          <a:p>
            <a:fld id="{215291D6-2ACE-4317-8F61-C3CEF57AB7B5}" type="datetime1">
              <a:rPr lang="en-US" smtClean="0"/>
              <a:t>5/1/2026</a:t>
            </a:fld>
            <a:endParaRPr lang="en-GB" dirty="0"/>
          </a:p>
        </p:txBody>
      </p:sp>
      <p:sp>
        <p:nvSpPr>
          <p:cNvPr id="4" name="Footer Placeholder 3"/>
          <p:cNvSpPr>
            <a:spLocks noGrp="1"/>
          </p:cNvSpPr>
          <p:nvPr>
            <p:ph type="ftr" sz="quarter" idx="11"/>
          </p:nvPr>
        </p:nvSpPr>
        <p:spPr/>
        <p:txBody>
          <a:bodyPr/>
          <a:lstStyle/>
          <a:p>
            <a:r>
              <a:rPr lang="en-GB"/>
              <a:t>Copyright: RE Today Services</a:t>
            </a:r>
            <a:endParaRPr lang="en-GB" dirty="0"/>
          </a:p>
        </p:txBody>
      </p:sp>
      <p:sp>
        <p:nvSpPr>
          <p:cNvPr id="5" name="Text Placeholder 2"/>
          <p:cNvSpPr>
            <a:spLocks noGrp="1"/>
          </p:cNvSpPr>
          <p:nvPr>
            <p:ph idx="1"/>
          </p:nvPr>
        </p:nvSpPr>
        <p:spPr>
          <a:xfrm>
            <a:off x="558152" y="1575174"/>
            <a:ext cx="11265031" cy="4603390"/>
          </a:xfrm>
          <a:prstGeom prst="rect">
            <a:avLst/>
          </a:prstGeom>
        </p:spPr>
        <p:txBody>
          <a:bodyPr vert="horz" lIns="72000" tIns="72000" rIns="72000" bIns="72000" rtlCol="0">
            <a:normAutofit/>
          </a:bodyPr>
          <a:lstStyle>
            <a:lvl1pPr>
              <a:defRPr>
                <a:solidFill>
                  <a:srgbClr val="2B84BE"/>
                </a:solidFill>
              </a:defRPr>
            </a:lvl1pPr>
          </a:lstStyle>
          <a:p>
            <a:pPr lvl="0"/>
            <a:r>
              <a:rPr lang="en-US" dirty="0"/>
              <a:t>Insert Text</a:t>
            </a:r>
          </a:p>
        </p:txBody>
      </p:sp>
    </p:spTree>
    <p:extLst>
      <p:ext uri="{BB962C8B-B14F-4D97-AF65-F5344CB8AC3E}">
        <p14:creationId xmlns:p14="http://schemas.microsoft.com/office/powerpoint/2010/main" val="841300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5/1/2026</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55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5/1/2026</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21352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5/1/2026</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78820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5/1/2026</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315121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5/1/2026</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2291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5/1/2026</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96703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5/1/2026</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540461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5/1/2026</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37976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702" r:id="rId12"/>
    <p:sldLayoutId id="2147483703" r:id="rId13"/>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18B888FB-6BD5-4735-866C-C8E4FDD5C971}" type="slidenum">
              <a:rPr lang="en-US" altLang="en-US"/>
              <a:pPr>
                <a:defRPr/>
              </a:pPr>
              <a:t>‹#›</a:t>
            </a:fld>
            <a:endParaRPr lang="en-US" altLang="en-US"/>
          </a:p>
        </p:txBody>
      </p:sp>
    </p:spTree>
    <p:extLst>
      <p:ext uri="{BB962C8B-B14F-4D97-AF65-F5344CB8AC3E}">
        <p14:creationId xmlns:p14="http://schemas.microsoft.com/office/powerpoint/2010/main" val="31961999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rebuchet MS" pitchFamily="34" charset="0"/>
        </a:defRPr>
      </a:lvl2pPr>
      <a:lvl3pPr algn="ctr" rtl="0" eaLnBrk="0" fontAlgn="base" hangingPunct="0">
        <a:spcBef>
          <a:spcPct val="0"/>
        </a:spcBef>
        <a:spcAft>
          <a:spcPct val="0"/>
        </a:spcAft>
        <a:defRPr sz="4400">
          <a:solidFill>
            <a:schemeClr val="tx1"/>
          </a:solidFill>
          <a:latin typeface="Trebuchet MS" pitchFamily="34" charset="0"/>
        </a:defRPr>
      </a:lvl3pPr>
      <a:lvl4pPr algn="ctr" rtl="0" eaLnBrk="0" fontAlgn="base" hangingPunct="0">
        <a:spcBef>
          <a:spcPct val="0"/>
        </a:spcBef>
        <a:spcAft>
          <a:spcPct val="0"/>
        </a:spcAft>
        <a:defRPr sz="4400">
          <a:solidFill>
            <a:schemeClr val="tx1"/>
          </a:solidFill>
          <a:latin typeface="Trebuchet MS" pitchFamily="34" charset="0"/>
        </a:defRPr>
      </a:lvl4pPr>
      <a:lvl5pPr algn="ctr" rtl="0" eaLnBrk="0" fontAlgn="base" hangingPunct="0">
        <a:spcBef>
          <a:spcPct val="0"/>
        </a:spcBef>
        <a:spcAft>
          <a:spcPct val="0"/>
        </a:spcAft>
        <a:defRPr sz="4400">
          <a:solidFill>
            <a:schemeClr val="tx1"/>
          </a:solidFill>
          <a:latin typeface="Trebuchet MS"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godwhospeaks.uk/cloud-of-witnesses-art-exhibitio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amberkhokhar.com/"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ivilinakouneva.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randview Display"/>
              <a:ea typeface="+mn-ea"/>
              <a:cs typeface="+mn-cs"/>
            </a:endParaRPr>
          </a:p>
        </p:txBody>
      </p:sp>
      <p:pic>
        <p:nvPicPr>
          <p:cNvPr id="4" name="Picture 3" descr="The colorful explosion of powder on a black background">
            <a:extLst>
              <a:ext uri="{FF2B5EF4-FFF2-40B4-BE49-F238E27FC236}">
                <a16:creationId xmlns:a16="http://schemas.microsoft.com/office/drawing/2014/main" id="{25F65040-C15A-DCEC-B84D-6A5C8D86D5A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200404" y="1"/>
            <a:ext cx="12191999" cy="6857999"/>
          </a:xfrm>
          <a:prstGeom prst="rect">
            <a:avLst/>
          </a:prstGeom>
        </p:spPr>
      </p:pic>
      <p:sp>
        <p:nvSpPr>
          <p:cNvPr id="18" name="Rectangle 17">
            <a:extLst>
              <a:ext uri="{FF2B5EF4-FFF2-40B4-BE49-F238E27FC236}">
                <a16:creationId xmlns:a16="http://schemas.microsoft.com/office/drawing/2014/main" id="{72E284DE-AB43-1296-3166-892F44A3A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30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C52EA65-EB56-E7C6-7BB4-78CC1C22FE7E}"/>
              </a:ext>
            </a:extLst>
          </p:cNvPr>
          <p:cNvSpPr>
            <a:spLocks noGrp="1"/>
          </p:cNvSpPr>
          <p:nvPr>
            <p:ph type="ctrTitle"/>
          </p:nvPr>
        </p:nvSpPr>
        <p:spPr>
          <a:xfrm>
            <a:off x="468090" y="493300"/>
            <a:ext cx="8555594" cy="4367904"/>
          </a:xfrm>
        </p:spPr>
        <p:txBody>
          <a:bodyPr anchor="t">
            <a:normAutofit/>
          </a:bodyPr>
          <a:lstStyle/>
          <a:p>
            <a:r>
              <a:rPr lang="en-GB" sz="6000" dirty="0">
                <a:solidFill>
                  <a:srgbClr val="FFFFFF"/>
                </a:solidFill>
              </a:rPr>
              <a:t>Searching for God</a:t>
            </a:r>
            <a:br>
              <a:rPr lang="en-GB" sz="4400" dirty="0">
                <a:solidFill>
                  <a:srgbClr val="FFFFFF"/>
                </a:solidFill>
              </a:rPr>
            </a:br>
            <a:r>
              <a:rPr lang="en-GB" sz="4400" dirty="0">
                <a:solidFill>
                  <a:srgbClr val="FFFFFF"/>
                </a:solidFill>
              </a:rPr>
              <a:t>Secondary Lesson 4</a:t>
            </a:r>
            <a:br>
              <a:rPr lang="en-GB" sz="4400" dirty="0">
                <a:solidFill>
                  <a:srgbClr val="FFFFFF"/>
                </a:solidFill>
              </a:rPr>
            </a:br>
            <a:r>
              <a:rPr lang="en-GB" sz="4400" dirty="0">
                <a:solidFill>
                  <a:srgbClr val="FFFFFF"/>
                </a:solidFill>
              </a:rPr>
              <a:t>Asking life’s big questions, exploring answers from faith </a:t>
            </a:r>
            <a:br>
              <a:rPr lang="en-GB" sz="4400" dirty="0">
                <a:solidFill>
                  <a:srgbClr val="FFFFFF"/>
                </a:solidFill>
              </a:rPr>
            </a:br>
            <a:r>
              <a:rPr lang="en-GB" sz="4400" dirty="0">
                <a:solidFill>
                  <a:srgbClr val="FFFFFF"/>
                </a:solidFill>
              </a:rPr>
              <a:t>and doubt.</a:t>
            </a:r>
            <a:endParaRPr lang="en-GB" sz="6000" dirty="0">
              <a:solidFill>
                <a:srgbClr val="FFFFFF"/>
              </a:solidFill>
            </a:endParaRPr>
          </a:p>
        </p:txBody>
      </p:sp>
      <p:sp>
        <p:nvSpPr>
          <p:cNvPr id="3" name="Subtitle 2">
            <a:extLst>
              <a:ext uri="{FF2B5EF4-FFF2-40B4-BE49-F238E27FC236}">
                <a16:creationId xmlns:a16="http://schemas.microsoft.com/office/drawing/2014/main" id="{79D0A5D0-0AA3-D6B0-10F3-729550183D56}"/>
              </a:ext>
            </a:extLst>
          </p:cNvPr>
          <p:cNvSpPr>
            <a:spLocks noGrp="1"/>
          </p:cNvSpPr>
          <p:nvPr>
            <p:ph type="subTitle" idx="1"/>
          </p:nvPr>
        </p:nvSpPr>
        <p:spPr>
          <a:xfrm>
            <a:off x="468090" y="4861204"/>
            <a:ext cx="9243952" cy="1419280"/>
          </a:xfrm>
        </p:spPr>
        <p:txBody>
          <a:bodyPr anchor="t">
            <a:normAutofit fontScale="47500" lnSpcReduction="20000"/>
          </a:bodyPr>
          <a:lstStyle/>
          <a:p>
            <a:r>
              <a:rPr lang="en-GB" sz="3800" dirty="0">
                <a:solidFill>
                  <a:srgbClr val="FFFFFF"/>
                </a:solidFill>
                <a:latin typeface="Abadi" panose="020B0604020104020204" pitchFamily="34" charset="0"/>
              </a:rPr>
              <a:t>Creative and thoughtful RE Lessons which use inspirational art from the exhibition ‘Cloud of Witnesses’ CO-CURATED by ‘The God who Speaks.’</a:t>
            </a:r>
          </a:p>
          <a:p>
            <a:r>
              <a:rPr lang="en-GB" sz="2900" dirty="0">
                <a:hlinkClick r:id="rId4"/>
              </a:rPr>
              <a:t>www.godwhospeaks.uk/cloud-of-witnesses-art-exhibition/</a:t>
            </a:r>
            <a:r>
              <a:rPr lang="en-GB" sz="2900" dirty="0"/>
              <a:t> </a:t>
            </a:r>
            <a:endParaRPr lang="en-GB" sz="2900" dirty="0">
              <a:solidFill>
                <a:srgbClr val="FFFFFF"/>
              </a:solidFill>
              <a:latin typeface="Abadi" panose="020B0604020104020204" pitchFamily="34" charset="0"/>
            </a:endParaRPr>
          </a:p>
        </p:txBody>
      </p:sp>
      <p:cxnSp>
        <p:nvCxnSpPr>
          <p:cNvPr id="20" name="Straight Connector 19">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32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9634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804EE9-B29C-8F2F-9BDC-C4522AF3BDAC}"/>
              </a:ext>
            </a:extLst>
          </p:cNvPr>
          <p:cNvSpPr>
            <a:spLocks noGrp="1"/>
          </p:cNvSpPr>
          <p:nvPr>
            <p:ph sz="half" idx="1"/>
          </p:nvPr>
        </p:nvSpPr>
        <p:spPr>
          <a:xfrm>
            <a:off x="640080" y="107000"/>
            <a:ext cx="4612856" cy="6479890"/>
          </a:xfrm>
        </p:spPr>
        <p:txBody>
          <a:bodyPr>
            <a:normAutofit fontScale="92500" lnSpcReduction="20000"/>
          </a:bodyPr>
          <a:lstStyle/>
          <a:p>
            <a:pPr marL="0" indent="0">
              <a:buNone/>
            </a:pPr>
            <a:r>
              <a:rPr lang="en-GB" sz="2400" b="1" dirty="0"/>
              <a:t>Iain Malcolm McKillop </a:t>
            </a:r>
          </a:p>
          <a:p>
            <a:pPr marL="0" indent="0">
              <a:buNone/>
            </a:pPr>
            <a:r>
              <a:rPr lang="en-GB" sz="2400" b="1" dirty="0"/>
              <a:t>‘May They Be One’  2024.</a:t>
            </a:r>
          </a:p>
          <a:p>
            <a:pPr marL="0" indent="0">
              <a:buNone/>
            </a:pPr>
            <a:r>
              <a:rPr lang="en-GB" dirty="0"/>
              <a:t>Iain was born in Gloucester. He has studied art and art history, been a school teacher, and a lecturer, and is a Christian priest.</a:t>
            </a:r>
          </a:p>
          <a:p>
            <a:pPr marL="0" indent="0">
              <a:buNone/>
            </a:pPr>
            <a:r>
              <a:rPr lang="en-GB" dirty="0"/>
              <a:t>This is the fourth in a series of paintings exploring Jesus’ prayers on the night before he died. The image interprets the Bible teaching from John 17:20-26 where Jesus prays to God as his Father. </a:t>
            </a:r>
          </a:p>
          <a:p>
            <a:pPr marL="0" indent="0">
              <a:buNone/>
            </a:pPr>
            <a:r>
              <a:rPr lang="en-GB" dirty="0"/>
              <a:t>Jesus asks that all his followers may find unity and truth. </a:t>
            </a:r>
          </a:p>
          <a:p>
            <a:pPr marL="0" indent="0">
              <a:buNone/>
            </a:pPr>
            <a:r>
              <a:rPr lang="en-GB" dirty="0"/>
              <a:t>In the dense undergrowth of a garden, </a:t>
            </a:r>
            <a:br>
              <a:rPr lang="en-GB" dirty="0"/>
            </a:br>
            <a:r>
              <a:rPr lang="en-GB" dirty="0"/>
              <a:t>8 interconnected figures from varied races, genders, cultures and faiths drink the water of life from a shared cup. Olive branches and leaves symbolise peace. </a:t>
            </a:r>
          </a:p>
          <a:p>
            <a:pPr marL="0" indent="0">
              <a:buNone/>
            </a:pPr>
            <a:r>
              <a:rPr lang="en-GB" b="1" dirty="0"/>
              <a:t>What do you admire about the work?</a:t>
            </a:r>
          </a:p>
        </p:txBody>
      </p:sp>
      <p:pic>
        <p:nvPicPr>
          <p:cNvPr id="6" name="Content Placeholder 5" descr="A painting of a group of people surrounded by leaves&#10;&#10;AI-generated content may be incorrect.">
            <a:extLst>
              <a:ext uri="{FF2B5EF4-FFF2-40B4-BE49-F238E27FC236}">
                <a16:creationId xmlns:a16="http://schemas.microsoft.com/office/drawing/2014/main" id="{1A12CC14-CD5A-9F36-F7F4-29C1CE624438}"/>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497034" y="137478"/>
            <a:ext cx="6451754" cy="647989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518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90549-A5E2-359C-AA4B-8D6450A7DF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9D0706-01E8-6305-7994-260F9A37C70B}"/>
              </a:ext>
            </a:extLst>
          </p:cNvPr>
          <p:cNvSpPr>
            <a:spLocks noGrp="1"/>
          </p:cNvSpPr>
          <p:nvPr>
            <p:ph type="title"/>
          </p:nvPr>
        </p:nvSpPr>
        <p:spPr>
          <a:xfrm>
            <a:off x="640078" y="398833"/>
            <a:ext cx="10890929" cy="1857984"/>
          </a:xfrm>
        </p:spPr>
        <p:txBody>
          <a:bodyPr>
            <a:normAutofit fontScale="90000"/>
          </a:bodyPr>
          <a:lstStyle/>
          <a:p>
            <a:r>
              <a:rPr lang="en-GB" dirty="0"/>
              <a:t>Three works of art responding to big questions.</a:t>
            </a:r>
            <a:br>
              <a:rPr lang="en-GB" sz="2400" dirty="0">
                <a:solidFill>
                  <a:schemeClr val="tx2">
                    <a:lumMod val="75000"/>
                    <a:lumOff val="25000"/>
                  </a:schemeClr>
                </a:solidFill>
              </a:rPr>
            </a:br>
            <a:br>
              <a:rPr lang="en-GB" sz="2400" dirty="0">
                <a:solidFill>
                  <a:schemeClr val="tx2">
                    <a:lumMod val="75000"/>
                    <a:lumOff val="25000"/>
                  </a:schemeClr>
                </a:solidFill>
              </a:rPr>
            </a:br>
            <a:r>
              <a:rPr lang="en-GB" sz="2200" dirty="0">
                <a:solidFill>
                  <a:schemeClr val="tx2">
                    <a:lumMod val="75000"/>
                    <a:lumOff val="25000"/>
                  </a:schemeClr>
                </a:solidFill>
              </a:rPr>
              <a:t>The second work of art in this lesson is by Amber Khokhar, and explores questions like these: are earth and heaven connected? Does nature show us what God is like? What should we do to safeguard our environment – and our own future?</a:t>
            </a:r>
            <a:endParaRPr lang="en-GB" dirty="0">
              <a:solidFill>
                <a:schemeClr val="tx2">
                  <a:lumMod val="75000"/>
                  <a:lumOff val="25000"/>
                </a:schemeClr>
              </a:solidFill>
            </a:endParaRPr>
          </a:p>
        </p:txBody>
      </p:sp>
      <p:sp>
        <p:nvSpPr>
          <p:cNvPr id="3" name="Content Placeholder 2">
            <a:extLst>
              <a:ext uri="{FF2B5EF4-FFF2-40B4-BE49-F238E27FC236}">
                <a16:creationId xmlns:a16="http://schemas.microsoft.com/office/drawing/2014/main" id="{2C050737-B880-3FEF-E2CC-E663CF800E4C}"/>
              </a:ext>
            </a:extLst>
          </p:cNvPr>
          <p:cNvSpPr>
            <a:spLocks noGrp="1"/>
          </p:cNvSpPr>
          <p:nvPr>
            <p:ph sz="half" idx="1"/>
          </p:nvPr>
        </p:nvSpPr>
        <p:spPr>
          <a:xfrm>
            <a:off x="520337" y="2593403"/>
            <a:ext cx="8202362" cy="3566160"/>
          </a:xfrm>
        </p:spPr>
        <p:txBody>
          <a:bodyPr>
            <a:noAutofit/>
          </a:bodyPr>
          <a:lstStyle/>
          <a:p>
            <a:r>
              <a:rPr lang="en-GB" sz="1700" b="1" dirty="0">
                <a:solidFill>
                  <a:schemeClr val="tx2">
                    <a:lumMod val="75000"/>
                    <a:lumOff val="25000"/>
                  </a:schemeClr>
                </a:solidFill>
              </a:rPr>
              <a:t>Amber uses palms trees as a symbol in this painting. Different faiths and spiritualities see trees as a sign of the divine or of the spiritual life – Muslims and Hindus, Christians and Jews all have this symbolism in their holy texts. </a:t>
            </a:r>
          </a:p>
          <a:p>
            <a:r>
              <a:rPr lang="en-GB" sz="1700" b="1" dirty="0">
                <a:solidFill>
                  <a:schemeClr val="tx2">
                    <a:lumMod val="75000"/>
                    <a:lumOff val="25000"/>
                  </a:schemeClr>
                </a:solidFill>
              </a:rPr>
              <a:t>Amber’s painting (can you imagine it?) pictures the Earth at the bottom, and the light of hope or peace or truth at the top. Earth and the heavens are connected by loads of tall, slender palm trees, with patterned trunks and thousands of leaves. It’s a kind of heavenly image: are the trees from the Gardens of Paradise? Maybe.</a:t>
            </a:r>
          </a:p>
          <a:p>
            <a:r>
              <a:rPr lang="en-GB" sz="1700" b="1" dirty="0">
                <a:solidFill>
                  <a:schemeClr val="tx2">
                    <a:lumMod val="75000"/>
                    <a:lumOff val="25000"/>
                  </a:schemeClr>
                </a:solidFill>
              </a:rPr>
              <a:t>Amber uses images of clouds, waves and sunlight to paint a picture with peace and holiness at its heart. The colours are blue, green, brown and yellow. </a:t>
            </a:r>
          </a:p>
          <a:p>
            <a:r>
              <a:rPr lang="en-GB" sz="1700" b="1" dirty="0">
                <a:solidFill>
                  <a:schemeClr val="tx2">
                    <a:lumMod val="75000"/>
                    <a:lumOff val="25000"/>
                  </a:schemeClr>
                </a:solidFill>
              </a:rPr>
              <a:t>What do you admire about Amber’s work?</a:t>
            </a:r>
          </a:p>
        </p:txBody>
      </p:sp>
      <p:sp>
        <p:nvSpPr>
          <p:cNvPr id="4" name="Content Placeholder 3">
            <a:extLst>
              <a:ext uri="{FF2B5EF4-FFF2-40B4-BE49-F238E27FC236}">
                <a16:creationId xmlns:a16="http://schemas.microsoft.com/office/drawing/2014/main" id="{244E556D-E243-CD4E-0ED1-FB2508EE40D5}"/>
              </a:ext>
            </a:extLst>
          </p:cNvPr>
          <p:cNvSpPr>
            <a:spLocks noGrp="1"/>
          </p:cNvSpPr>
          <p:nvPr>
            <p:ph sz="half" idx="2"/>
          </p:nvPr>
        </p:nvSpPr>
        <p:spPr>
          <a:xfrm>
            <a:off x="8842442" y="2633472"/>
            <a:ext cx="2688565" cy="3566160"/>
          </a:xfrm>
        </p:spPr>
        <p:txBody>
          <a:bodyPr>
            <a:normAutofit fontScale="92500"/>
          </a:bodyPr>
          <a:lstStyle/>
          <a:p>
            <a:r>
              <a:rPr lang="en-GB" dirty="0"/>
              <a:t>Speak to your partner for a minute and sketch for two minutes. If you were painting a picture to show what Amber is interested in, what would yours show? The next slide shows you Amber’s idea.</a:t>
            </a:r>
          </a:p>
        </p:txBody>
      </p:sp>
    </p:spTree>
    <p:extLst>
      <p:ext uri="{BB962C8B-B14F-4D97-AF65-F5344CB8AC3E}">
        <p14:creationId xmlns:p14="http://schemas.microsoft.com/office/powerpoint/2010/main" val="391020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6B89A8-91E5-5916-7EED-D5D550094A56}"/>
              </a:ext>
            </a:extLst>
          </p:cNvPr>
          <p:cNvSpPr>
            <a:spLocks noGrp="1"/>
          </p:cNvSpPr>
          <p:nvPr>
            <p:ph sz="half" idx="1"/>
          </p:nvPr>
        </p:nvSpPr>
        <p:spPr>
          <a:xfrm>
            <a:off x="640079" y="263443"/>
            <a:ext cx="6403815" cy="5936190"/>
          </a:xfrm>
        </p:spPr>
        <p:txBody>
          <a:bodyPr>
            <a:normAutofit fontScale="92500" lnSpcReduction="20000"/>
          </a:bodyPr>
          <a:lstStyle/>
          <a:p>
            <a:pPr marL="0" indent="0">
              <a:buNone/>
            </a:pPr>
            <a:r>
              <a:rPr lang="en-GB" sz="3500" b="1" dirty="0"/>
              <a:t>Amber Khokhar, Sacred Palm.</a:t>
            </a:r>
            <a:r>
              <a:rPr lang="en-GB" sz="2600" b="1" dirty="0"/>
              <a:t> </a:t>
            </a:r>
          </a:p>
          <a:p>
            <a:pPr marL="0" indent="0" algn="r">
              <a:buNone/>
            </a:pPr>
            <a:r>
              <a:rPr lang="en-GB" sz="2600" b="1" dirty="0"/>
              <a:t>Mixed media, 2024.</a:t>
            </a:r>
          </a:p>
          <a:p>
            <a:pPr marL="0" indent="0">
              <a:buNone/>
            </a:pPr>
            <a:r>
              <a:rPr lang="en-GB" dirty="0"/>
              <a:t>Amber Khokhar is a London-based artist and designer. She blends traditional art with contemporary design. </a:t>
            </a:r>
            <a:br>
              <a:rPr lang="en-GB" dirty="0"/>
            </a:br>
            <a:r>
              <a:rPr lang="en-GB" dirty="0"/>
              <a:t>She has studied art from all over the world, for example in Poland, in India and in the USA. </a:t>
            </a:r>
          </a:p>
          <a:p>
            <a:pPr marL="0" indent="0">
              <a:buNone/>
            </a:pPr>
            <a:r>
              <a:rPr lang="en-GB" dirty="0"/>
              <a:t>Amber’s paintings often feature palm trees, moving from shadow to light, evoking safe space. She says: “I use natural pigments to paint with, colours that are made from the earth to manifest the beauty of God.”</a:t>
            </a:r>
          </a:p>
          <a:p>
            <a:pPr marL="0" indent="0">
              <a:buNone/>
            </a:pPr>
            <a:r>
              <a:rPr lang="en-GB" b="1" dirty="0">
                <a:solidFill>
                  <a:schemeClr val="tx2">
                    <a:lumMod val="75000"/>
                    <a:lumOff val="25000"/>
                  </a:schemeClr>
                </a:solidFill>
              </a:rPr>
              <a:t>Discussion: </a:t>
            </a:r>
            <a:r>
              <a:rPr lang="en-GB" dirty="0">
                <a:solidFill>
                  <a:schemeClr val="tx2">
                    <a:lumMod val="75000"/>
                    <a:lumOff val="25000"/>
                  </a:schemeClr>
                </a:solidFill>
              </a:rPr>
              <a:t>What ideas does this painting provoke about the natural world? Do we humans attack nature? How do some defend nature? Does Amber show us a connection between earth and heaven? How? Some people find God much closer in nature than in a church or a temple – what do you think? Where is God to be found?</a:t>
            </a:r>
          </a:p>
          <a:p>
            <a:pPr marL="0" indent="0">
              <a:buNone/>
            </a:pPr>
            <a:r>
              <a:rPr lang="en-GB" dirty="0">
                <a:hlinkClick r:id="rId3"/>
              </a:rPr>
              <a:t>www.amberkhokhar.com</a:t>
            </a:r>
            <a:endParaRPr lang="en-GB" dirty="0"/>
          </a:p>
        </p:txBody>
      </p:sp>
      <p:pic>
        <p:nvPicPr>
          <p:cNvPr id="6" name="Content Placeholder 5" descr="A painting of a tree with a blue circle and a yellow sun&#10;&#10;AI-generated content may be incorrect.">
            <a:extLst>
              <a:ext uri="{FF2B5EF4-FFF2-40B4-BE49-F238E27FC236}">
                <a16:creationId xmlns:a16="http://schemas.microsoft.com/office/drawing/2014/main" id="{E6357D20-9B1D-7EB5-E872-CEB7076171A4}"/>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7255042" y="263442"/>
            <a:ext cx="4743225" cy="6306739"/>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07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A4FDDF-F59C-428B-8603-3A86D7593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3BFA7C34-F3BE-1599-21C9-06FB796FC5B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1"/>
            <a:ext cx="12192000" cy="6857988"/>
          </a:xfrm>
          <a:prstGeom prst="rect">
            <a:avLst/>
          </a:prstGeom>
        </p:spPr>
      </p:pic>
      <p:cxnSp>
        <p:nvCxnSpPr>
          <p:cNvPr id="10" name="Straight Connector 9">
            <a:extLst>
              <a:ext uri="{FF2B5EF4-FFF2-40B4-BE49-F238E27FC236}">
                <a16:creationId xmlns:a16="http://schemas.microsoft.com/office/drawing/2014/main" id="{3EAD13EF-74FA-4D38-8F15-B51F09C96B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583125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D0660A8-F1AB-558A-C6EA-C5AC322F342F}"/>
              </a:ext>
            </a:extLst>
          </p:cNvPr>
          <p:cNvSpPr txBox="1"/>
          <p:nvPr/>
        </p:nvSpPr>
        <p:spPr>
          <a:xfrm>
            <a:off x="4652253" y="294541"/>
            <a:ext cx="6172200" cy="707886"/>
          </a:xfrm>
          <a:prstGeom prst="rect">
            <a:avLst/>
          </a:prstGeom>
          <a:noFill/>
        </p:spPr>
        <p:txBody>
          <a:bodyPr wrap="square">
            <a:spAutoFit/>
          </a:bodyPr>
          <a:lstStyle/>
          <a:p>
            <a:r>
              <a:rPr lang="en-GB" sz="2000" b="1" dirty="0">
                <a:latin typeface="Abadi" panose="020B0604020104020204" pitchFamily="34" charset="0"/>
              </a:rPr>
              <a:t>Amber at work in her studio. </a:t>
            </a:r>
          </a:p>
          <a:p>
            <a:r>
              <a:rPr lang="en-GB" sz="2000" b="1" dirty="0">
                <a:latin typeface="Abadi" panose="020B0604020104020204" pitchFamily="34" charset="0"/>
              </a:rPr>
              <a:t>One of her Sacred Palms artworks is on her easel. </a:t>
            </a:r>
          </a:p>
        </p:txBody>
      </p:sp>
    </p:spTree>
    <p:extLst>
      <p:ext uri="{BB962C8B-B14F-4D97-AF65-F5344CB8AC3E}">
        <p14:creationId xmlns:p14="http://schemas.microsoft.com/office/powerpoint/2010/main" val="3321650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92F43-9FAE-62E3-ABDD-1DA6E2F8AD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9CFB4D-3473-5547-3D34-813B39E1CC3F}"/>
              </a:ext>
            </a:extLst>
          </p:cNvPr>
          <p:cNvSpPr>
            <a:spLocks noGrp="1"/>
          </p:cNvSpPr>
          <p:nvPr>
            <p:ph type="title"/>
          </p:nvPr>
        </p:nvSpPr>
        <p:spPr>
          <a:xfrm>
            <a:off x="562258" y="350196"/>
            <a:ext cx="10890929" cy="691526"/>
          </a:xfrm>
        </p:spPr>
        <p:txBody>
          <a:bodyPr>
            <a:normAutofit fontScale="90000"/>
          </a:bodyPr>
          <a:lstStyle/>
          <a:p>
            <a:r>
              <a:rPr lang="en-GB" dirty="0"/>
              <a:t>Art responding to big questions: Artwork Number 3.</a:t>
            </a:r>
            <a:br>
              <a:rPr lang="en-GB" sz="2200" dirty="0">
                <a:solidFill>
                  <a:schemeClr val="tx2">
                    <a:lumMod val="75000"/>
                    <a:lumOff val="25000"/>
                  </a:schemeClr>
                </a:solidFill>
              </a:rPr>
            </a:br>
            <a:br>
              <a:rPr lang="en-GB" sz="2200" dirty="0">
                <a:solidFill>
                  <a:schemeClr val="tx2">
                    <a:lumMod val="75000"/>
                    <a:lumOff val="25000"/>
                  </a:schemeClr>
                </a:solidFill>
              </a:rPr>
            </a:br>
            <a:r>
              <a:rPr lang="en-GB" sz="2000" dirty="0">
                <a:solidFill>
                  <a:schemeClr val="tx2">
                    <a:lumMod val="75000"/>
                    <a:lumOff val="25000"/>
                  </a:schemeClr>
                </a:solidFill>
              </a:rPr>
              <a:t>The third work of art in this lesson is by Raji Salan. It’s not simple! It explores questions like these: where do we come from? Is humanity a creation, or an accident? Random, or made from love? What do ancient stories of creation and origin say – and mean? What makes ‘myths’ powerful today?</a:t>
            </a:r>
            <a:endParaRPr lang="en-GB" dirty="0">
              <a:solidFill>
                <a:schemeClr val="tx2">
                  <a:lumMod val="75000"/>
                  <a:lumOff val="25000"/>
                </a:schemeClr>
              </a:solidFill>
            </a:endParaRPr>
          </a:p>
        </p:txBody>
      </p:sp>
      <p:sp>
        <p:nvSpPr>
          <p:cNvPr id="3" name="Content Placeholder 2">
            <a:extLst>
              <a:ext uri="{FF2B5EF4-FFF2-40B4-BE49-F238E27FC236}">
                <a16:creationId xmlns:a16="http://schemas.microsoft.com/office/drawing/2014/main" id="{18013526-DA0B-8ACD-5A16-AF00846725ED}"/>
              </a:ext>
            </a:extLst>
          </p:cNvPr>
          <p:cNvSpPr>
            <a:spLocks noGrp="1"/>
          </p:cNvSpPr>
          <p:nvPr>
            <p:ph sz="half" idx="1"/>
          </p:nvPr>
        </p:nvSpPr>
        <p:spPr>
          <a:xfrm>
            <a:off x="640080" y="2176041"/>
            <a:ext cx="8426098" cy="4584681"/>
          </a:xfrm>
        </p:spPr>
        <p:txBody>
          <a:bodyPr>
            <a:noAutofit/>
          </a:bodyPr>
          <a:lstStyle/>
          <a:p>
            <a:pPr marL="0" indent="0">
              <a:buNone/>
            </a:pPr>
            <a:r>
              <a:rPr lang="en-GB" sz="1800" b="1" dirty="0">
                <a:solidFill>
                  <a:schemeClr val="tx2">
                    <a:lumMod val="75000"/>
                    <a:lumOff val="25000"/>
                  </a:schemeClr>
                </a:solidFill>
              </a:rPr>
              <a:t>Raji took an ancient Hindu story of creation. It goes (very briefly) like this.</a:t>
            </a:r>
          </a:p>
          <a:p>
            <a:pPr marL="0" indent="0">
              <a:buNone/>
            </a:pPr>
            <a:r>
              <a:rPr lang="en-GB" sz="1800" b="1" dirty="0">
                <a:solidFill>
                  <a:schemeClr val="tx2">
                    <a:lumMod val="75000"/>
                    <a:lumOff val="25000"/>
                  </a:schemeClr>
                </a:solidFill>
              </a:rPr>
              <a:t>“The god Vishnu slept for ages on a snake in the ocean. Nothing happened. Then the beautiful goddess Lakshmi came and massaged his feet. Vishnu dreamed up the universe!</a:t>
            </a:r>
          </a:p>
          <a:p>
            <a:pPr marL="0" indent="0">
              <a:buNone/>
            </a:pPr>
            <a:r>
              <a:rPr lang="en-GB" sz="1800" b="1" dirty="0">
                <a:solidFill>
                  <a:schemeClr val="tx2">
                    <a:lumMod val="75000"/>
                    <a:lumOff val="25000"/>
                  </a:schemeClr>
                </a:solidFill>
              </a:rPr>
              <a:t>Then a lotus flower grew from the god’s belly button. When it opened, the creator god Brahma, with four heads, was revealed in the flower. Looking all directions at once, seeing past and future, Brahma carried the four Vedas, Hindu scriptures, in his four hands. What a lot of power and vision!</a:t>
            </a:r>
          </a:p>
          <a:p>
            <a:pPr marL="0" indent="0">
              <a:buNone/>
            </a:pPr>
            <a:r>
              <a:rPr lang="en-GB" sz="1800" b="1" dirty="0">
                <a:solidFill>
                  <a:schemeClr val="tx2">
                    <a:lumMod val="75000"/>
                    <a:lumOff val="25000"/>
                  </a:schemeClr>
                </a:solidFill>
              </a:rPr>
              <a:t>Brahma began to create this universe!”</a:t>
            </a:r>
            <a:endParaRPr lang="en-GB" sz="1800" b="1" dirty="0">
              <a:solidFill>
                <a:srgbClr val="C00000"/>
              </a:solidFill>
            </a:endParaRPr>
          </a:p>
          <a:p>
            <a:pPr marL="0" indent="0">
              <a:buNone/>
            </a:pPr>
            <a:r>
              <a:rPr lang="en-GB" sz="1800" dirty="0">
                <a:solidFill>
                  <a:srgbClr val="C00000"/>
                </a:solidFill>
              </a:rPr>
              <a:t>Many ancient societies passed creation myths down the centuries. These myths are not history or science – instead, stories like this tell us something deep about who we are, where we come from and why we matter. </a:t>
            </a:r>
          </a:p>
        </p:txBody>
      </p:sp>
      <p:sp>
        <p:nvSpPr>
          <p:cNvPr id="4" name="Content Placeholder 3">
            <a:extLst>
              <a:ext uri="{FF2B5EF4-FFF2-40B4-BE49-F238E27FC236}">
                <a16:creationId xmlns:a16="http://schemas.microsoft.com/office/drawing/2014/main" id="{8F37D68A-FBA5-80CF-8FB3-793FE5B11BC4}"/>
              </a:ext>
            </a:extLst>
          </p:cNvPr>
          <p:cNvSpPr>
            <a:spLocks noGrp="1"/>
          </p:cNvSpPr>
          <p:nvPr>
            <p:ph sz="half" idx="2"/>
          </p:nvPr>
        </p:nvSpPr>
        <p:spPr>
          <a:xfrm>
            <a:off x="9066178" y="2565378"/>
            <a:ext cx="2688565" cy="3566160"/>
          </a:xfrm>
        </p:spPr>
        <p:txBody>
          <a:bodyPr>
            <a:normAutofit fontScale="92500" lnSpcReduction="20000"/>
          </a:bodyPr>
          <a:lstStyle/>
          <a:p>
            <a:r>
              <a:rPr lang="en-GB" dirty="0"/>
              <a:t>Speak to your partner for a minute and sketch for two minutes. If you were painting a picture to show what Raji is interested in, what would yours show? </a:t>
            </a:r>
          </a:p>
          <a:p>
            <a:r>
              <a:rPr lang="en-GB" dirty="0"/>
              <a:t>You will see Raji’s idea in a couple of slide’s time.</a:t>
            </a:r>
          </a:p>
        </p:txBody>
      </p:sp>
    </p:spTree>
    <p:extLst>
      <p:ext uri="{BB962C8B-B14F-4D97-AF65-F5344CB8AC3E}">
        <p14:creationId xmlns:p14="http://schemas.microsoft.com/office/powerpoint/2010/main" val="7969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4C9889-80C2-CA1B-0B0B-5D52D9A155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3910" y="0"/>
            <a:ext cx="5338090" cy="6858000"/>
          </a:xfrm>
          <a:prstGeom prst="rect">
            <a:avLst/>
          </a:prstGeom>
          <a:ln>
            <a:solidFill>
              <a:schemeClr val="tx1"/>
            </a:solidFill>
          </a:ln>
        </p:spPr>
      </p:pic>
      <p:sp>
        <p:nvSpPr>
          <p:cNvPr id="4" name="TextBox 3">
            <a:extLst>
              <a:ext uri="{FF2B5EF4-FFF2-40B4-BE49-F238E27FC236}">
                <a16:creationId xmlns:a16="http://schemas.microsoft.com/office/drawing/2014/main" id="{6BC1E63D-76E9-1EAE-E287-5534ED49B5C3}"/>
              </a:ext>
            </a:extLst>
          </p:cNvPr>
          <p:cNvSpPr txBox="1"/>
          <p:nvPr/>
        </p:nvSpPr>
        <p:spPr>
          <a:xfrm>
            <a:off x="0" y="0"/>
            <a:ext cx="6692630" cy="6690614"/>
          </a:xfrm>
          <a:prstGeom prst="rect">
            <a:avLst/>
          </a:prstGeom>
          <a:noFill/>
        </p:spPr>
        <p:txBody>
          <a:bodyPr wrap="square">
            <a:spAutoFit/>
          </a:bodyPr>
          <a:lstStyle/>
          <a:p>
            <a:pPr>
              <a:lnSpc>
                <a:spcPct val="107000"/>
              </a:lnSpc>
              <a:spcAft>
                <a:spcPts val="800"/>
              </a:spcAft>
              <a:buNone/>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Q: You created </a:t>
            </a:r>
            <a:r>
              <a:rPr lang="en-GB" sz="1400" b="1" i="1" kern="100" dirty="0">
                <a:effectLst/>
                <a:latin typeface="Aptos" panose="020B0004020202020204" pitchFamily="34" charset="0"/>
                <a:ea typeface="Aptos" panose="020B0004020202020204" pitchFamily="34" charset="0"/>
                <a:cs typeface="Times New Roman" panose="02020603050405020304" pitchFamily="18" charset="0"/>
              </a:rPr>
              <a:t>‘Vishnu and Laksmi dreaming the multiverse’ </a:t>
            </a:r>
            <a:r>
              <a:rPr lang="en-GB" sz="1400" b="1" kern="100" dirty="0">
                <a:effectLst/>
                <a:latin typeface="Aptos" panose="020B0004020202020204" pitchFamily="34" charset="0"/>
                <a:ea typeface="Aptos" panose="020B0004020202020204" pitchFamily="34" charset="0"/>
                <a:cs typeface="Times New Roman" panose="02020603050405020304" pitchFamily="18" charset="0"/>
              </a:rPr>
              <a:t>based on a Hindu creation narrative. How did this come about?</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I love stories, mythologies that connect with nature. To understand them you have to suspend disbelief. That takes you on a really interesting journey. I learned about the ancient Hindu creation story of Vishnu and Lakshmi. When I looked at traditional Indian paintings of this story, I never thought to explore what was going on and why. Then I felt compelled to create my version.  </a:t>
            </a:r>
            <a:endParaRPr lang="en-GB" sz="12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Q2: Your image is very original. What led you to paint it in this way?</a:t>
            </a:r>
            <a:endParaRPr lang="en-GB" sz="12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During my research I try to capture the essence of the story. That's how an artist can make sense of the world through their vision. This is why my work turns out the way it does - because it was created by me! My work reflects my interest in science as well as art. Symmetry fascinates me, so I cannot help using symmetry. When I read a mythical story, I pick out elements, symbols, characters that really have a purpose in the narrative. </a:t>
            </a:r>
            <a:endParaRPr lang="en-GB" sz="12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Q3: Would you like to explain how different images in your painting connect to the Hindu creation story?</a:t>
            </a:r>
            <a:endParaRPr lang="en-GB" sz="12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GB" sz="1400" dirty="0">
                <a:effectLst/>
                <a:latin typeface="Aptos" panose="020B0004020202020204" pitchFamily="34" charset="0"/>
                <a:ea typeface="Aptos" panose="020B0004020202020204" pitchFamily="34" charset="0"/>
                <a:cs typeface="Times New Roman" panose="02020603050405020304" pitchFamily="18" charset="0"/>
              </a:rPr>
              <a:t>The white draped cloth represents Vishnu. The snake in which Vishnu is seated is wrapped around. The Eye become the universe. The lotus flower symbolises the connection of Vishnu's naval: he’s dreaming up the universe. The female hands represent Lakshmi, seated at the feet of Vishnu, massaging his feet. Without her female energy, Vishnu cannot dream up the universe, it is her action of massaging his feet that enables him to do this. So her hands become important in this story.  Th</a:t>
            </a:r>
            <a:r>
              <a:rPr lang="en-GB" sz="1400" dirty="0">
                <a:latin typeface="Aptos" panose="020B0004020202020204" pitchFamily="34" charset="0"/>
                <a:ea typeface="Aptos" panose="020B0004020202020204" pitchFamily="34" charset="0"/>
                <a:cs typeface="Times New Roman" panose="02020603050405020304" pitchFamily="18" charset="0"/>
              </a:rPr>
              <a:t>e</a:t>
            </a:r>
            <a:r>
              <a:rPr lang="en-GB" sz="1400" dirty="0">
                <a:effectLst/>
                <a:latin typeface="Aptos" panose="020B0004020202020204" pitchFamily="34" charset="0"/>
                <a:ea typeface="Aptos" panose="020B0004020202020204" pitchFamily="34" charset="0"/>
                <a:cs typeface="Times New Roman" panose="02020603050405020304" pitchFamily="18" charset="0"/>
              </a:rPr>
              <a:t> outcome – the universe - cannot happen unless all the elements come together. Nothing exists in isolation.</a:t>
            </a:r>
            <a:endParaRPr lang="en-GB" sz="1400" b="1"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GB" sz="1400" b="1" i="1" dirty="0">
                <a:solidFill>
                  <a:srgbClr val="C00000"/>
                </a:solidFill>
                <a:latin typeface="Aptos" panose="020B0004020202020204" pitchFamily="34" charset="0"/>
                <a:cs typeface="Times New Roman" panose="02020603050405020304" pitchFamily="18" charset="0"/>
              </a:rPr>
              <a:t>On the next slide is a very traditional image of the story. Work out what is what, then imagine how Raji has made a very fresh image.</a:t>
            </a:r>
            <a:endParaRPr lang="en-GB" sz="2000" b="1" i="1" dirty="0">
              <a:solidFill>
                <a:srgbClr val="C00000"/>
              </a:solidFill>
            </a:endParaRPr>
          </a:p>
        </p:txBody>
      </p:sp>
    </p:spTree>
    <p:extLst>
      <p:ext uri="{BB962C8B-B14F-4D97-AF65-F5344CB8AC3E}">
        <p14:creationId xmlns:p14="http://schemas.microsoft.com/office/powerpoint/2010/main" val="271830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2044">
            <a:extLst>
              <a:ext uri="{FF2B5EF4-FFF2-40B4-BE49-F238E27FC236}">
                <a16:creationId xmlns:a16="http://schemas.microsoft.com/office/drawing/2014/main" id="{F9EE0B2C-5AC4-C4DE-DAE1-C0AF56C75548}"/>
              </a:ext>
            </a:extLst>
          </p:cNvPr>
          <p:cNvPicPr>
            <a:picLocks noGrp="1" noChangeAspect="1"/>
          </p:cNvPicPr>
          <p:nvPr isPhoto="1"/>
        </p:nvPicPr>
        <p:blipFill>
          <a:blip r:embed="rId3" cstate="email">
            <a:lum/>
            <a:extLst>
              <a:ext uri="{28A0092B-C50C-407E-A947-70E740481C1C}">
                <a14:useLocalDpi xmlns:a14="http://schemas.microsoft.com/office/drawing/2010/main"/>
              </a:ext>
            </a:extLst>
          </a:blip>
          <a:srcRect/>
          <a:stretch>
            <a:fillRect/>
          </a:stretch>
        </p:blipFill>
        <p:spPr>
          <a:xfrm>
            <a:off x="0" y="0"/>
            <a:ext cx="8958941" cy="6858000"/>
          </a:xfrm>
          <a:prstGeom prst="rect">
            <a:avLst/>
          </a:prstGeom>
          <a:ln>
            <a:solidFill>
              <a:schemeClr val="tx1"/>
            </a:solidFill>
          </a:ln>
        </p:spPr>
      </p:pic>
      <p:sp>
        <p:nvSpPr>
          <p:cNvPr id="2" name="TextBox 1">
            <a:extLst>
              <a:ext uri="{FF2B5EF4-FFF2-40B4-BE49-F238E27FC236}">
                <a16:creationId xmlns:a16="http://schemas.microsoft.com/office/drawing/2014/main" id="{E16D9152-B4CE-19EF-873D-73FCE0BEB961}"/>
              </a:ext>
            </a:extLst>
          </p:cNvPr>
          <p:cNvSpPr txBox="1"/>
          <p:nvPr/>
        </p:nvSpPr>
        <p:spPr>
          <a:xfrm>
            <a:off x="9027268" y="1157591"/>
            <a:ext cx="2986392" cy="5632311"/>
          </a:xfrm>
          <a:prstGeom prst="rect">
            <a:avLst/>
          </a:prstGeom>
          <a:noFill/>
        </p:spPr>
        <p:txBody>
          <a:bodyPr wrap="square" rtlCol="0">
            <a:spAutoFit/>
          </a:bodyPr>
          <a:lstStyle/>
          <a:p>
            <a:r>
              <a:rPr lang="en-GB" b="1" dirty="0">
                <a:latin typeface="Aptos" panose="020B0004020202020204" pitchFamily="34" charset="0"/>
              </a:rPr>
              <a:t>Can you spot…</a:t>
            </a:r>
          </a:p>
          <a:p>
            <a:pPr marL="285750" indent="-285750">
              <a:buFont typeface="Arial" panose="020B0604020202020204" pitchFamily="34" charset="0"/>
              <a:buChar char="•"/>
            </a:pPr>
            <a:r>
              <a:rPr lang="en-GB" b="1" dirty="0">
                <a:latin typeface="Aptos" panose="020B0004020202020204" pitchFamily="34" charset="0"/>
              </a:rPr>
              <a:t>The ocean</a:t>
            </a:r>
          </a:p>
          <a:p>
            <a:pPr marL="285750" indent="-285750">
              <a:buFont typeface="Arial" panose="020B0604020202020204" pitchFamily="34" charset="0"/>
              <a:buChar char="•"/>
            </a:pPr>
            <a:r>
              <a:rPr lang="en-GB" b="1" dirty="0">
                <a:latin typeface="Aptos" panose="020B0004020202020204" pitchFamily="34" charset="0"/>
              </a:rPr>
              <a:t>The mighty snake</a:t>
            </a:r>
          </a:p>
          <a:p>
            <a:pPr marL="285750" indent="-285750">
              <a:buFont typeface="Arial" panose="020B0604020202020204" pitchFamily="34" charset="0"/>
              <a:buChar char="•"/>
            </a:pPr>
            <a:r>
              <a:rPr lang="en-GB" b="1" dirty="0">
                <a:latin typeface="Aptos" panose="020B0004020202020204" pitchFamily="34" charset="0"/>
              </a:rPr>
              <a:t>The god Vishnu</a:t>
            </a:r>
          </a:p>
          <a:p>
            <a:pPr marL="285750" indent="-285750">
              <a:buFont typeface="Arial" panose="020B0604020202020204" pitchFamily="34" charset="0"/>
              <a:buChar char="•"/>
            </a:pPr>
            <a:r>
              <a:rPr lang="en-GB" b="1" dirty="0">
                <a:latin typeface="Aptos" panose="020B0004020202020204" pitchFamily="34" charset="0"/>
              </a:rPr>
              <a:t>The foot massage of the goddess Lakshmi</a:t>
            </a:r>
          </a:p>
          <a:p>
            <a:pPr marL="285750" indent="-285750">
              <a:buFont typeface="Arial" panose="020B0604020202020204" pitchFamily="34" charset="0"/>
              <a:buChar char="•"/>
            </a:pPr>
            <a:r>
              <a:rPr lang="en-GB" b="1" dirty="0">
                <a:latin typeface="Aptos" panose="020B0004020202020204" pitchFamily="34" charset="0"/>
              </a:rPr>
              <a:t>The lotus flower</a:t>
            </a:r>
          </a:p>
          <a:p>
            <a:pPr marL="285750" indent="-285750">
              <a:buFont typeface="Arial" panose="020B0604020202020204" pitchFamily="34" charset="0"/>
              <a:buChar char="•"/>
            </a:pPr>
            <a:r>
              <a:rPr lang="en-GB" b="1" dirty="0">
                <a:latin typeface="Aptos" panose="020B0004020202020204" pitchFamily="34" charset="0"/>
              </a:rPr>
              <a:t>The four-headed image of Brahma</a:t>
            </a:r>
          </a:p>
          <a:p>
            <a:endParaRPr lang="en-GB" b="1" dirty="0">
              <a:latin typeface="Aptos" panose="020B0004020202020204" pitchFamily="34" charset="0"/>
            </a:endParaRPr>
          </a:p>
          <a:p>
            <a:r>
              <a:rPr lang="en-GB" dirty="0">
                <a:latin typeface="Aptos" panose="020B0004020202020204" pitchFamily="34" charset="0"/>
              </a:rPr>
              <a:t>In this myth, the messages are complex. What do you think this myth says about why the universe matters and our place within it?</a:t>
            </a:r>
          </a:p>
          <a:p>
            <a:endParaRPr lang="en-GB" dirty="0">
              <a:latin typeface="Aptos" panose="020B0004020202020204" pitchFamily="34" charset="0"/>
            </a:endParaRPr>
          </a:p>
          <a:p>
            <a:r>
              <a:rPr lang="en-GB" dirty="0">
                <a:latin typeface="Aptos" panose="020B0004020202020204" pitchFamily="34" charset="0"/>
              </a:rPr>
              <a:t>Next you will see Raji’s super-original painting based on the same Hindu creation story.</a:t>
            </a:r>
          </a:p>
        </p:txBody>
      </p:sp>
    </p:spTree>
    <p:extLst>
      <p:ext uri="{BB962C8B-B14F-4D97-AF65-F5344CB8AC3E}">
        <p14:creationId xmlns:p14="http://schemas.microsoft.com/office/powerpoint/2010/main" val="201202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flower&#10;&#10;AI-generated content may be incorrect.">
            <a:extLst>
              <a:ext uri="{FF2B5EF4-FFF2-40B4-BE49-F238E27FC236}">
                <a16:creationId xmlns:a16="http://schemas.microsoft.com/office/drawing/2014/main" id="{1354E49D-6192-F8ED-42CA-B59B69299C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8904" y="141051"/>
            <a:ext cx="5167096" cy="6575898"/>
          </a:xfrm>
          <a:prstGeom prst="rect">
            <a:avLst/>
          </a:prstGeom>
          <a:ln>
            <a:solidFill>
              <a:schemeClr val="tx1"/>
            </a:solidFill>
          </a:ln>
        </p:spPr>
      </p:pic>
      <p:sp>
        <p:nvSpPr>
          <p:cNvPr id="2" name="TextBox 1">
            <a:extLst>
              <a:ext uri="{FF2B5EF4-FFF2-40B4-BE49-F238E27FC236}">
                <a16:creationId xmlns:a16="http://schemas.microsoft.com/office/drawing/2014/main" id="{CCE846DF-190E-3129-3E10-A0356065251A}"/>
              </a:ext>
            </a:extLst>
          </p:cNvPr>
          <p:cNvSpPr txBox="1"/>
          <p:nvPr/>
        </p:nvSpPr>
        <p:spPr>
          <a:xfrm>
            <a:off x="6444759" y="1023024"/>
            <a:ext cx="5373925" cy="4801314"/>
          </a:xfrm>
          <a:prstGeom prst="rect">
            <a:avLst/>
          </a:prstGeom>
          <a:noFill/>
        </p:spPr>
        <p:txBody>
          <a:bodyPr wrap="square" rtlCol="0">
            <a:spAutoFit/>
          </a:bodyPr>
          <a:lstStyle/>
          <a:p>
            <a:r>
              <a:rPr lang="en-GB" b="1" dirty="0">
                <a:latin typeface="Aptos" panose="020B0004020202020204" pitchFamily="34" charset="0"/>
              </a:rPr>
              <a:t>Can you spot…</a:t>
            </a:r>
          </a:p>
          <a:p>
            <a:pPr marL="285750" indent="-285750">
              <a:buFont typeface="Arial" panose="020B0604020202020204" pitchFamily="34" charset="0"/>
              <a:buChar char="•"/>
            </a:pPr>
            <a:r>
              <a:rPr lang="en-GB" b="1" dirty="0">
                <a:latin typeface="Aptos" panose="020B0004020202020204" pitchFamily="34" charset="0"/>
              </a:rPr>
              <a:t>The ocean?</a:t>
            </a:r>
          </a:p>
          <a:p>
            <a:pPr marL="285750" indent="-285750">
              <a:buFont typeface="Arial" panose="020B0604020202020204" pitchFamily="34" charset="0"/>
              <a:buChar char="•"/>
            </a:pPr>
            <a:r>
              <a:rPr lang="en-GB" b="1" dirty="0">
                <a:latin typeface="Aptos" panose="020B0004020202020204" pitchFamily="34" charset="0"/>
              </a:rPr>
              <a:t>The white draped cloth representing Vishnu? </a:t>
            </a:r>
          </a:p>
          <a:p>
            <a:pPr marL="285750" indent="-285750">
              <a:buFont typeface="Arial" panose="020B0604020202020204" pitchFamily="34" charset="0"/>
              <a:buChar char="•"/>
            </a:pPr>
            <a:r>
              <a:rPr lang="en-GB" b="1" dirty="0">
                <a:latin typeface="Aptos" panose="020B0004020202020204" pitchFamily="34" charset="0"/>
              </a:rPr>
              <a:t>The snake in which Vishnu is seated?</a:t>
            </a:r>
          </a:p>
          <a:p>
            <a:pPr marL="285750" indent="-285750">
              <a:buFont typeface="Arial" panose="020B0604020202020204" pitchFamily="34" charset="0"/>
              <a:buChar char="•"/>
            </a:pPr>
            <a:r>
              <a:rPr lang="en-GB" b="1" dirty="0">
                <a:latin typeface="Aptos" panose="020B0004020202020204" pitchFamily="34" charset="0"/>
              </a:rPr>
              <a:t>The Eye that becomes the universe?</a:t>
            </a:r>
          </a:p>
          <a:p>
            <a:pPr marL="285750" indent="-285750">
              <a:buFont typeface="Arial" panose="020B0604020202020204" pitchFamily="34" charset="0"/>
              <a:buChar char="•"/>
            </a:pPr>
            <a:r>
              <a:rPr lang="en-GB" b="1" dirty="0">
                <a:latin typeface="Aptos" panose="020B0004020202020204" pitchFamily="34" charset="0"/>
              </a:rPr>
              <a:t>The lotus flower connecting to Vishnu's naval? </a:t>
            </a:r>
          </a:p>
          <a:p>
            <a:pPr marL="285750" indent="-285750">
              <a:buFont typeface="Arial" panose="020B0604020202020204" pitchFamily="34" charset="0"/>
              <a:buChar char="•"/>
            </a:pPr>
            <a:r>
              <a:rPr lang="en-GB" b="1" dirty="0">
                <a:latin typeface="Aptos" panose="020B0004020202020204" pitchFamily="34" charset="0"/>
              </a:rPr>
              <a:t>The female hands representing Lakshmi?</a:t>
            </a:r>
          </a:p>
          <a:p>
            <a:pPr marL="285750" indent="-285750">
              <a:buFont typeface="Arial" panose="020B0604020202020204" pitchFamily="34" charset="0"/>
              <a:buChar char="•"/>
            </a:pPr>
            <a:r>
              <a:rPr lang="en-GB" b="1" dirty="0">
                <a:latin typeface="Aptos" panose="020B0004020202020204" pitchFamily="34" charset="0"/>
              </a:rPr>
              <a:t>Eggs?</a:t>
            </a:r>
          </a:p>
          <a:p>
            <a:pPr marL="285750" indent="-285750">
              <a:buFont typeface="Arial" panose="020B0604020202020204" pitchFamily="34" charset="0"/>
              <a:buChar char="•"/>
            </a:pPr>
            <a:r>
              <a:rPr lang="en-GB" b="1" dirty="0">
                <a:latin typeface="Aptos" panose="020B0004020202020204" pitchFamily="34" charset="0"/>
              </a:rPr>
              <a:t>Eyes?</a:t>
            </a:r>
          </a:p>
          <a:p>
            <a:br>
              <a:rPr lang="en-GB" dirty="0">
                <a:latin typeface="Aptos" panose="020B0004020202020204" pitchFamily="34" charset="0"/>
              </a:rPr>
            </a:br>
            <a:r>
              <a:rPr lang="en-GB" dirty="0">
                <a:latin typeface="Aptos" panose="020B0004020202020204" pitchFamily="34" charset="0"/>
              </a:rPr>
              <a:t>In this myth, the messages are very complex. </a:t>
            </a:r>
            <a:br>
              <a:rPr lang="en-GB" dirty="0">
                <a:latin typeface="Aptos" panose="020B0004020202020204" pitchFamily="34" charset="0"/>
              </a:rPr>
            </a:br>
            <a:r>
              <a:rPr lang="en-GB" dirty="0">
                <a:latin typeface="Aptos" panose="020B0004020202020204" pitchFamily="34" charset="0"/>
              </a:rPr>
              <a:t>What do you think this myth says about why the universe matters and our place within it?</a:t>
            </a:r>
          </a:p>
          <a:p>
            <a:endParaRPr lang="en-GB" dirty="0">
              <a:latin typeface="Aptos" panose="020B0004020202020204" pitchFamily="34" charset="0"/>
            </a:endParaRPr>
          </a:p>
          <a:p>
            <a:r>
              <a:rPr lang="en-GB" dirty="0">
                <a:latin typeface="Aptos" panose="020B0004020202020204" pitchFamily="34" charset="0"/>
              </a:rPr>
              <a:t>Raji’s super-original painting is so different from the plaster-sculpture in the previous slide. But they are based on the same story. Compare them.</a:t>
            </a:r>
          </a:p>
        </p:txBody>
      </p:sp>
    </p:spTree>
    <p:extLst>
      <p:ext uri="{BB962C8B-B14F-4D97-AF65-F5344CB8AC3E}">
        <p14:creationId xmlns:p14="http://schemas.microsoft.com/office/powerpoint/2010/main" val="358507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Effect transition="in" filter="fade">
                                      <p:cBhvr>
                                        <p:cTn id="5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64C8FF-9CEB-4E0C-DBFB-3C06BED1EDBE}"/>
              </a:ext>
            </a:extLst>
          </p:cNvPr>
          <p:cNvSpPr>
            <a:spLocks noGrp="1"/>
          </p:cNvSpPr>
          <p:nvPr>
            <p:ph type="title"/>
          </p:nvPr>
        </p:nvSpPr>
        <p:spPr>
          <a:xfrm>
            <a:off x="992570" y="0"/>
            <a:ext cx="9756710" cy="851033"/>
          </a:xfrm>
        </p:spPr>
        <p:txBody>
          <a:bodyPr vert="horz" lIns="91440" tIns="45720" rIns="91440" bIns="45720" rtlCol="0" anchor="b">
            <a:noAutofit/>
          </a:bodyPr>
          <a:lstStyle/>
          <a:p>
            <a:pPr algn="ctr"/>
            <a:r>
              <a:rPr lang="en-US" sz="4800" dirty="0"/>
              <a:t>Similarities and differences?</a:t>
            </a:r>
          </a:p>
        </p:txBody>
      </p:sp>
      <p:pic>
        <p:nvPicPr>
          <p:cNvPr id="5" name="Content Placeholder 4">
            <a:extLst>
              <a:ext uri="{FF2B5EF4-FFF2-40B4-BE49-F238E27FC236}">
                <a16:creationId xmlns:a16="http://schemas.microsoft.com/office/drawing/2014/main" id="{F139B82B-AC47-4D46-8D95-78C8D2470BA5}"/>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992570" y="851033"/>
            <a:ext cx="4121848" cy="5289197"/>
          </a:xfrm>
          <a:prstGeom prst="rect">
            <a:avLst/>
          </a:prstGeom>
          <a:ln>
            <a:solidFill>
              <a:schemeClr val="tx1"/>
            </a:solidFill>
          </a:ln>
        </p:spPr>
      </p:pic>
      <p:pic>
        <p:nvPicPr>
          <p:cNvPr id="6" name="Content Placeholder 5">
            <a:extLst>
              <a:ext uri="{FF2B5EF4-FFF2-40B4-BE49-F238E27FC236}">
                <a16:creationId xmlns:a16="http://schemas.microsoft.com/office/drawing/2014/main" id="{19D173FE-E647-8251-AF2B-64582354C1F4}"/>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5336585" y="1655152"/>
            <a:ext cx="5862845" cy="4485078"/>
          </a:xfrm>
          <a:prstGeom prst="rect">
            <a:avLst/>
          </a:prstGeom>
          <a:ln>
            <a:solidFill>
              <a:schemeClr val="tx1"/>
            </a:solidFill>
          </a:ln>
        </p:spPr>
      </p:pic>
      <p:cxnSp>
        <p:nvCxnSpPr>
          <p:cNvPr id="15" name="Straight Connector 14">
            <a:extLst>
              <a:ext uri="{FF2B5EF4-FFF2-40B4-BE49-F238E27FC236}">
                <a16:creationId xmlns:a16="http://schemas.microsoft.com/office/drawing/2014/main" id="{6CE0D2A5-C167-FB61-F32A-674B344F2D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2570" y="6272784"/>
            <a:ext cx="1020883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430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D0E969-8F86-5201-7D78-CE09910ACD09}"/>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458F7EE-756E-BA08-5378-D28392469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randview Display"/>
              <a:ea typeface="+mn-ea"/>
              <a:cs typeface="+mn-cs"/>
            </a:endParaRPr>
          </a:p>
        </p:txBody>
      </p:sp>
      <p:pic>
        <p:nvPicPr>
          <p:cNvPr id="4" name="Picture 3" descr="The colorful explosion of powder on a black background">
            <a:extLst>
              <a:ext uri="{FF2B5EF4-FFF2-40B4-BE49-F238E27FC236}">
                <a16:creationId xmlns:a16="http://schemas.microsoft.com/office/drawing/2014/main" id="{0B22A662-CA74-4BB7-70FA-52AD73BA946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255818" y="1"/>
            <a:ext cx="12191999" cy="6857999"/>
          </a:xfrm>
          <a:prstGeom prst="rect">
            <a:avLst/>
          </a:prstGeom>
        </p:spPr>
      </p:pic>
      <p:sp>
        <p:nvSpPr>
          <p:cNvPr id="18" name="Rectangle 17">
            <a:extLst>
              <a:ext uri="{FF2B5EF4-FFF2-40B4-BE49-F238E27FC236}">
                <a16:creationId xmlns:a16="http://schemas.microsoft.com/office/drawing/2014/main" id="{F06D90B1-C26F-DDBF-A2AC-41DC0B291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30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3A117584-F262-C719-9482-BEF1FEBEEC28}"/>
              </a:ext>
            </a:extLst>
          </p:cNvPr>
          <p:cNvSpPr>
            <a:spLocks noGrp="1"/>
          </p:cNvSpPr>
          <p:nvPr>
            <p:ph type="ctrTitle"/>
          </p:nvPr>
        </p:nvSpPr>
        <p:spPr>
          <a:xfrm>
            <a:off x="540329" y="432470"/>
            <a:ext cx="10516554" cy="4283687"/>
          </a:xfrm>
        </p:spPr>
        <p:txBody>
          <a:bodyPr anchor="t">
            <a:normAutofit fontScale="90000"/>
          </a:bodyPr>
          <a:lstStyle/>
          <a:p>
            <a:r>
              <a:rPr lang="en-GB" sz="6000" dirty="0">
                <a:solidFill>
                  <a:srgbClr val="FFFFFF"/>
                </a:solidFill>
              </a:rPr>
              <a:t>Big questions!</a:t>
            </a:r>
            <a:br>
              <a:rPr lang="en-GB" sz="6000" dirty="0">
                <a:solidFill>
                  <a:srgbClr val="FFFFFF"/>
                </a:solidFill>
              </a:rPr>
            </a:br>
            <a:r>
              <a:rPr lang="en-GB" sz="3100" dirty="0">
                <a:solidFill>
                  <a:srgbClr val="FFFFFF"/>
                </a:solidFill>
              </a:rPr>
              <a:t>In this lesson you studied three works of art asking questions like: </a:t>
            </a:r>
            <a:br>
              <a:rPr lang="en-GB" sz="3100" dirty="0">
                <a:solidFill>
                  <a:srgbClr val="FFFFFF"/>
                </a:solidFill>
              </a:rPr>
            </a:br>
            <a:r>
              <a:rPr lang="en-GB" sz="3100" dirty="0">
                <a:solidFill>
                  <a:srgbClr val="FFFFFF"/>
                </a:solidFill>
              </a:rPr>
              <a:t>Can we make peace? </a:t>
            </a:r>
            <a:br>
              <a:rPr lang="en-GB" sz="3100" dirty="0">
                <a:solidFill>
                  <a:srgbClr val="FFFFFF"/>
                </a:solidFill>
              </a:rPr>
            </a:br>
            <a:r>
              <a:rPr lang="en-GB" sz="3100" dirty="0">
                <a:solidFill>
                  <a:srgbClr val="FFFFFF"/>
                </a:solidFill>
              </a:rPr>
              <a:t>How should we care for the earth? </a:t>
            </a:r>
            <a:br>
              <a:rPr lang="en-GB" sz="3100" dirty="0">
                <a:solidFill>
                  <a:srgbClr val="FFFFFF"/>
                </a:solidFill>
              </a:rPr>
            </a:br>
            <a:r>
              <a:rPr lang="en-GB" sz="3100" dirty="0">
                <a:solidFill>
                  <a:srgbClr val="FFFFFF"/>
                </a:solidFill>
              </a:rPr>
              <a:t>Where do we come from? </a:t>
            </a:r>
            <a:br>
              <a:rPr lang="en-GB" sz="3100" dirty="0">
                <a:solidFill>
                  <a:srgbClr val="FFFFFF"/>
                </a:solidFill>
              </a:rPr>
            </a:br>
            <a:br>
              <a:rPr lang="en-GB" sz="3100" dirty="0">
                <a:solidFill>
                  <a:srgbClr val="FFFFFF"/>
                </a:solidFill>
              </a:rPr>
            </a:br>
            <a:r>
              <a:rPr lang="en-GB" sz="3100" dirty="0">
                <a:solidFill>
                  <a:srgbClr val="FFFFFF"/>
                </a:solidFill>
              </a:rPr>
              <a:t>To finish, review your learning and make some judgements. </a:t>
            </a:r>
            <a:br>
              <a:rPr lang="en-GB" sz="3100" dirty="0">
                <a:solidFill>
                  <a:srgbClr val="FFFFFF"/>
                </a:solidFill>
              </a:rPr>
            </a:br>
            <a:r>
              <a:rPr lang="en-GB" sz="3100" dirty="0">
                <a:solidFill>
                  <a:srgbClr val="FFFFFF"/>
                </a:solidFill>
              </a:rPr>
              <a:t>Look at work by other young artists.</a:t>
            </a:r>
            <a:br>
              <a:rPr lang="en-GB" sz="3100" dirty="0">
                <a:solidFill>
                  <a:srgbClr val="FFFFFF"/>
                </a:solidFill>
              </a:rPr>
            </a:br>
            <a:endParaRPr lang="en-GB" sz="3100" dirty="0">
              <a:solidFill>
                <a:srgbClr val="FFFFFF"/>
              </a:solidFill>
            </a:endParaRPr>
          </a:p>
        </p:txBody>
      </p:sp>
      <p:sp>
        <p:nvSpPr>
          <p:cNvPr id="3" name="Subtitle 2">
            <a:extLst>
              <a:ext uri="{FF2B5EF4-FFF2-40B4-BE49-F238E27FC236}">
                <a16:creationId xmlns:a16="http://schemas.microsoft.com/office/drawing/2014/main" id="{A48E4749-9F72-747B-567E-E6FDB780D53A}"/>
              </a:ext>
            </a:extLst>
          </p:cNvPr>
          <p:cNvSpPr>
            <a:spLocks noGrp="1"/>
          </p:cNvSpPr>
          <p:nvPr>
            <p:ph type="subTitle" idx="1"/>
          </p:nvPr>
        </p:nvSpPr>
        <p:spPr>
          <a:xfrm>
            <a:off x="523504" y="5143918"/>
            <a:ext cx="9243952" cy="1027967"/>
          </a:xfrm>
        </p:spPr>
        <p:txBody>
          <a:bodyPr anchor="t">
            <a:normAutofit fontScale="85000" lnSpcReduction="10000"/>
          </a:bodyPr>
          <a:lstStyle/>
          <a:p>
            <a:r>
              <a:rPr lang="en-GB" sz="2900" dirty="0">
                <a:solidFill>
                  <a:srgbClr val="FFFFFF"/>
                </a:solidFill>
                <a:latin typeface="Abadi" panose="020B0604020104020204" pitchFamily="34" charset="0"/>
              </a:rPr>
              <a:t>People who believe in god disagree!</a:t>
            </a:r>
            <a:br>
              <a:rPr lang="en-GB" sz="2900" dirty="0">
                <a:solidFill>
                  <a:srgbClr val="FFFFFF"/>
                </a:solidFill>
                <a:latin typeface="Abadi" panose="020B0604020104020204" pitchFamily="34" charset="0"/>
              </a:rPr>
            </a:br>
            <a:r>
              <a:rPr lang="en-GB" sz="2900" dirty="0">
                <a:solidFill>
                  <a:srgbClr val="FFFFFF"/>
                </a:solidFill>
                <a:latin typeface="Abadi" panose="020B0604020104020204" pitchFamily="34" charset="0"/>
              </a:rPr>
              <a:t>how do our artists reflect on this vision?</a:t>
            </a:r>
          </a:p>
        </p:txBody>
      </p:sp>
      <p:cxnSp>
        <p:nvCxnSpPr>
          <p:cNvPr id="20" name="Straight Connector 19">
            <a:extLst>
              <a:ext uri="{FF2B5EF4-FFF2-40B4-BE49-F238E27FC236}">
                <a16:creationId xmlns:a16="http://schemas.microsoft.com/office/drawing/2014/main" id="{3427A06E-4573-A18C-FFE4-498DD20F1D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32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7826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416BC9-B882-881F-6725-AFA695D6892D}"/>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C021162-F84A-E0E9-B175-340ED9B07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The colorful explosion of powder on a black background">
            <a:extLst>
              <a:ext uri="{FF2B5EF4-FFF2-40B4-BE49-F238E27FC236}">
                <a16:creationId xmlns:a16="http://schemas.microsoft.com/office/drawing/2014/main" id="{96958B3F-20F2-65E2-29D4-F582AE374ED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10"/>
            <a:ext cx="12191979" cy="6857989"/>
          </a:xfrm>
          <a:prstGeom prst="rect">
            <a:avLst/>
          </a:prstGeom>
        </p:spPr>
      </p:pic>
      <p:sp>
        <p:nvSpPr>
          <p:cNvPr id="38" name="Rectangle 37">
            <a:extLst>
              <a:ext uri="{FF2B5EF4-FFF2-40B4-BE49-F238E27FC236}">
                <a16:creationId xmlns:a16="http://schemas.microsoft.com/office/drawing/2014/main" id="{39D35055-8604-EF6F-C963-DD487F5AA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E3C3C2-0B3A-F1D6-5726-885592CB1AD7}"/>
              </a:ext>
            </a:extLst>
          </p:cNvPr>
          <p:cNvSpPr>
            <a:spLocks noGrp="1"/>
          </p:cNvSpPr>
          <p:nvPr>
            <p:ph type="ctrTitle"/>
          </p:nvPr>
        </p:nvSpPr>
        <p:spPr>
          <a:xfrm>
            <a:off x="640079" y="713436"/>
            <a:ext cx="7143207" cy="3628832"/>
          </a:xfrm>
        </p:spPr>
        <p:txBody>
          <a:bodyPr anchor="t">
            <a:noAutofit/>
          </a:bodyPr>
          <a:lstStyle/>
          <a:p>
            <a:pPr>
              <a:lnSpc>
                <a:spcPct val="90000"/>
              </a:lnSpc>
            </a:pPr>
            <a:r>
              <a:rPr lang="en-GB" sz="2400" dirty="0">
                <a:solidFill>
                  <a:srgbClr val="FFFFFF"/>
                </a:solidFill>
                <a:latin typeface="Abadi" panose="020B0604020104020204" pitchFamily="34" charset="0"/>
              </a:rPr>
              <a:t>The Human Search: Aims</a:t>
            </a:r>
            <a:br>
              <a:rPr lang="en-GB" sz="2400" dirty="0">
                <a:solidFill>
                  <a:srgbClr val="FFFFFF"/>
                </a:solidFill>
                <a:latin typeface="Abadi" panose="020B0604020104020204" pitchFamily="34" charset="0"/>
              </a:rPr>
            </a:br>
            <a:br>
              <a:rPr lang="en-GB" sz="2400" dirty="0">
                <a:solidFill>
                  <a:srgbClr val="FFFFFF"/>
                </a:solidFill>
                <a:latin typeface="Abadi" panose="020B0604020104020204" pitchFamily="34" charset="0"/>
              </a:rPr>
            </a:br>
            <a:r>
              <a:rPr lang="en-GB" sz="2400" dirty="0">
                <a:solidFill>
                  <a:srgbClr val="FFFFFF"/>
                </a:solidFill>
                <a:latin typeface="Abadi" panose="020B0604020104020204" pitchFamily="34" charset="0"/>
              </a:rPr>
              <a:t>These lessons aim to enable learners to:</a:t>
            </a:r>
            <a:br>
              <a:rPr lang="en-GB" sz="2400" dirty="0">
                <a:solidFill>
                  <a:srgbClr val="FFFFFF"/>
                </a:solidFill>
                <a:latin typeface="Abadi" panose="020B0604020104020204" pitchFamily="34" charset="0"/>
              </a:rPr>
            </a:br>
            <a:br>
              <a:rPr lang="en-GB" sz="2400" dirty="0">
                <a:solidFill>
                  <a:srgbClr val="FFFFFF"/>
                </a:solidFill>
                <a:latin typeface="Abadi" panose="020B0604020104020204" pitchFamily="34" charset="0"/>
              </a:rPr>
            </a:br>
            <a:r>
              <a:rPr lang="en-GB" sz="2400" dirty="0">
                <a:solidFill>
                  <a:srgbClr val="FFFFFF"/>
                </a:solidFill>
                <a:latin typeface="Abadi" panose="020B0604020104020204" pitchFamily="34" charset="0"/>
              </a:rPr>
              <a:t>a. Think about art works that express big ideas.</a:t>
            </a:r>
            <a:br>
              <a:rPr lang="en-GB" sz="2400" dirty="0">
                <a:solidFill>
                  <a:srgbClr val="FFFFFF"/>
                </a:solidFill>
                <a:latin typeface="Abadi" panose="020B0604020104020204" pitchFamily="34" charset="0"/>
              </a:rPr>
            </a:br>
            <a:r>
              <a:rPr lang="en-GB" sz="2400" dirty="0">
                <a:solidFill>
                  <a:srgbClr val="FFFFFF"/>
                </a:solidFill>
                <a:latin typeface="Abadi" panose="020B0604020104020204" pitchFamily="34" charset="0"/>
              </a:rPr>
              <a:t>b. Develop broad minded and open-hearted responses to the ideas of others.</a:t>
            </a:r>
            <a:br>
              <a:rPr lang="en-GB" sz="2400" dirty="0">
                <a:solidFill>
                  <a:srgbClr val="FFFFFF"/>
                </a:solidFill>
                <a:latin typeface="Abadi" panose="020B0604020104020204" pitchFamily="34" charset="0"/>
              </a:rPr>
            </a:br>
            <a:r>
              <a:rPr lang="en-GB" sz="2400" dirty="0">
                <a:solidFill>
                  <a:srgbClr val="FFFFFF"/>
                </a:solidFill>
                <a:latin typeface="Abadi" panose="020B0604020104020204" pitchFamily="34" charset="0"/>
              </a:rPr>
              <a:t>c. Consider religious teachings about life’s big questions in depth for themselves.</a:t>
            </a:r>
            <a:br>
              <a:rPr lang="en-GB" sz="2400" dirty="0">
                <a:solidFill>
                  <a:srgbClr val="FFFFFF"/>
                </a:solidFill>
                <a:latin typeface="Abadi" panose="020B0604020104020204" pitchFamily="34" charset="0"/>
              </a:rPr>
            </a:br>
            <a:r>
              <a:rPr lang="en-GB" sz="2400" dirty="0">
                <a:solidFill>
                  <a:srgbClr val="FFFFFF"/>
                </a:solidFill>
                <a:latin typeface="Abadi" panose="020B0604020104020204" pitchFamily="34" charset="0"/>
              </a:rPr>
              <a:t>d. Respond creatively for themselves to spiritual learning in RE.</a:t>
            </a:r>
            <a:br>
              <a:rPr lang="en-GB" sz="2400" dirty="0">
                <a:solidFill>
                  <a:srgbClr val="FFFFFF"/>
                </a:solidFill>
                <a:latin typeface="Abadi" panose="020B0604020104020204" pitchFamily="34" charset="0"/>
              </a:rPr>
            </a:br>
            <a:endParaRPr lang="en-GB" sz="2400" dirty="0">
              <a:solidFill>
                <a:srgbClr val="FFFFFF"/>
              </a:solidFill>
              <a:latin typeface="Abadi" panose="020B0604020104020204" pitchFamily="34" charset="0"/>
            </a:endParaRPr>
          </a:p>
        </p:txBody>
      </p:sp>
      <p:sp>
        <p:nvSpPr>
          <p:cNvPr id="3" name="Subtitle 2">
            <a:extLst>
              <a:ext uri="{FF2B5EF4-FFF2-40B4-BE49-F238E27FC236}">
                <a16:creationId xmlns:a16="http://schemas.microsoft.com/office/drawing/2014/main" id="{5B270979-8B1D-B0C3-3195-2E6CED0D6AF3}"/>
              </a:ext>
            </a:extLst>
          </p:cNvPr>
          <p:cNvSpPr>
            <a:spLocks noGrp="1"/>
          </p:cNvSpPr>
          <p:nvPr>
            <p:ph type="subTitle" idx="1"/>
          </p:nvPr>
        </p:nvSpPr>
        <p:spPr>
          <a:xfrm>
            <a:off x="650970" y="5253051"/>
            <a:ext cx="6740430" cy="812923"/>
          </a:xfrm>
        </p:spPr>
        <p:txBody>
          <a:bodyPr anchor="t">
            <a:normAutofit/>
          </a:bodyPr>
          <a:lstStyle/>
          <a:p>
            <a:pPr>
              <a:lnSpc>
                <a:spcPct val="120000"/>
              </a:lnSpc>
            </a:pPr>
            <a:r>
              <a:rPr lang="en-GB" sz="1300" dirty="0">
                <a:solidFill>
                  <a:srgbClr val="FFFFFF"/>
                </a:solidFill>
                <a:latin typeface="Abadi" panose="020B0604020104020204" pitchFamily="34" charset="0"/>
              </a:rPr>
              <a:t>RE Lessons which use inspirational art from the exhibition CO-CURATED BY ‘The God who Speaks’.</a:t>
            </a:r>
          </a:p>
        </p:txBody>
      </p:sp>
      <p:cxnSp>
        <p:nvCxnSpPr>
          <p:cNvPr id="40" name="Straight Connector 39">
            <a:extLst>
              <a:ext uri="{FF2B5EF4-FFF2-40B4-BE49-F238E27FC236}">
                <a16:creationId xmlns:a16="http://schemas.microsoft.com/office/drawing/2014/main" id="{91C53DD9-A561-CB4E-ABE0-4137DF7175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20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1655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909016-D954-C2C4-2C61-02BF0223236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B82E2D-5822-450E-85CC-AE5EDD01E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3">
            <a:extLst>
              <a:ext uri="{FF2B5EF4-FFF2-40B4-BE49-F238E27FC236}">
                <a16:creationId xmlns:a16="http://schemas.microsoft.com/office/drawing/2014/main" id="{BADD18F4-8EE4-C6C9-3077-A024E9D0BA58}"/>
              </a:ext>
            </a:extLst>
          </p:cNvPr>
          <p:cNvPicPr>
            <a:picLocks noChangeAspect="1"/>
          </p:cNvPicPr>
          <p:nvPr/>
        </p:nvPicPr>
        <p:blipFill>
          <a:blip r:embed="rId3" cstate="email">
            <a:extLst>
              <a:ext uri="{28A0092B-C50C-407E-A947-70E740481C1C}">
                <a14:useLocalDpi xmlns:a14="http://schemas.microsoft.com/office/drawing/2010/main"/>
              </a:ext>
            </a:extLst>
          </a:blip>
          <a:srcRect l="-440" t="655" r="440" b="3997"/>
          <a:stretch>
            <a:fillRect/>
          </a:stretch>
        </p:blipFill>
        <p:spPr>
          <a:xfrm>
            <a:off x="101673" y="0"/>
            <a:ext cx="3661536" cy="5891963"/>
          </a:xfrm>
          <a:prstGeom prst="rect">
            <a:avLst/>
          </a:prstGeom>
        </p:spPr>
      </p:pic>
      <p:pic>
        <p:nvPicPr>
          <p:cNvPr id="5" name="Picture 4">
            <a:extLst>
              <a:ext uri="{FF2B5EF4-FFF2-40B4-BE49-F238E27FC236}">
                <a16:creationId xmlns:a16="http://schemas.microsoft.com/office/drawing/2014/main" id="{D134F990-36F7-AFE3-D18A-D0DD8873CCB8}"/>
              </a:ext>
            </a:extLst>
          </p:cNvPr>
          <p:cNvPicPr>
            <a:picLocks noChangeAspect="1"/>
          </p:cNvPicPr>
          <p:nvPr/>
        </p:nvPicPr>
        <p:blipFill>
          <a:blip r:embed="rId4" cstate="email">
            <a:extLst>
              <a:ext uri="{28A0092B-C50C-407E-A947-70E740481C1C}">
                <a14:useLocalDpi xmlns:a14="http://schemas.microsoft.com/office/drawing/2010/main"/>
              </a:ext>
            </a:extLst>
          </a:blip>
          <a:srcRect l="440" r="-440" b="1674"/>
          <a:stretch>
            <a:fillRect/>
          </a:stretch>
        </p:blipFill>
        <p:spPr>
          <a:xfrm>
            <a:off x="3913249" y="-42128"/>
            <a:ext cx="4063593" cy="6499795"/>
          </a:xfrm>
          <a:prstGeom prst="rect">
            <a:avLst/>
          </a:prstGeom>
        </p:spPr>
      </p:pic>
      <p:pic>
        <p:nvPicPr>
          <p:cNvPr id="3" name="Picture 2">
            <a:extLst>
              <a:ext uri="{FF2B5EF4-FFF2-40B4-BE49-F238E27FC236}">
                <a16:creationId xmlns:a16="http://schemas.microsoft.com/office/drawing/2014/main" id="{B47E7244-55F2-26DD-5797-A21BCEBC8EAE}"/>
              </a:ext>
            </a:extLst>
          </p:cNvPr>
          <p:cNvPicPr>
            <a:picLocks noChangeAspect="1"/>
          </p:cNvPicPr>
          <p:nvPr/>
        </p:nvPicPr>
        <p:blipFill>
          <a:blip r:embed="rId5" cstate="email">
            <a:extLst>
              <a:ext uri="{28A0092B-C50C-407E-A947-70E740481C1C}">
                <a14:useLocalDpi xmlns:a14="http://schemas.microsoft.com/office/drawing/2010/main"/>
              </a:ext>
            </a:extLst>
          </a:blip>
          <a:srcRect b="-1"/>
          <a:stretch>
            <a:fillRect/>
          </a:stretch>
        </p:blipFill>
        <p:spPr>
          <a:xfrm>
            <a:off x="8145405" y="140458"/>
            <a:ext cx="3743162" cy="6317209"/>
          </a:xfrm>
          <a:prstGeom prst="rect">
            <a:avLst/>
          </a:prstGeom>
        </p:spPr>
      </p:pic>
      <p:sp>
        <p:nvSpPr>
          <p:cNvPr id="2" name="TextBox 1">
            <a:extLst>
              <a:ext uri="{FF2B5EF4-FFF2-40B4-BE49-F238E27FC236}">
                <a16:creationId xmlns:a16="http://schemas.microsoft.com/office/drawing/2014/main" id="{098B7430-6016-8C9C-2DFF-3781F538FD88}"/>
              </a:ext>
            </a:extLst>
          </p:cNvPr>
          <p:cNvSpPr txBox="1"/>
          <p:nvPr/>
        </p:nvSpPr>
        <p:spPr>
          <a:xfrm>
            <a:off x="101673" y="5014800"/>
            <a:ext cx="11810999" cy="1754326"/>
          </a:xfrm>
          <a:prstGeom prst="rect">
            <a:avLst/>
          </a:prstGeom>
          <a:solidFill>
            <a:schemeClr val="accent2">
              <a:lumMod val="20000"/>
              <a:lumOff val="80000"/>
            </a:schemeClr>
          </a:solidFill>
        </p:spPr>
        <p:txBody>
          <a:bodyPr wrap="square" rtlCol="0">
            <a:spAutoFit/>
          </a:bodyPr>
          <a:lstStyle/>
          <a:p>
            <a:r>
              <a:rPr lang="en-GB" b="1" dirty="0">
                <a:latin typeface="Aptos" panose="020B0004020202020204" pitchFamily="34" charset="0"/>
              </a:rPr>
              <a:t>What did you notice? What did you think?</a:t>
            </a:r>
          </a:p>
          <a:p>
            <a:r>
              <a:rPr lang="en-GB" b="1" i="1" dirty="0">
                <a:solidFill>
                  <a:schemeClr val="accent6">
                    <a:lumMod val="75000"/>
                  </a:schemeClr>
                </a:solidFill>
                <a:latin typeface="Aptos" panose="020B0004020202020204" pitchFamily="34" charset="0"/>
              </a:rPr>
              <a:t>“The 3 paintings are all in the ‘open air’.  They show us creativity in oceans, leaves, trees, earth, vegetation.”</a:t>
            </a:r>
          </a:p>
          <a:p>
            <a:r>
              <a:rPr lang="en-GB" b="1" i="1" dirty="0">
                <a:solidFill>
                  <a:schemeClr val="accent6">
                    <a:lumMod val="75000"/>
                  </a:schemeClr>
                </a:solidFill>
                <a:latin typeface="Aptos" panose="020B0004020202020204" pitchFamily="34" charset="0"/>
              </a:rPr>
              <a:t>“All three artists are working on big questions and ideas, but they actually paint natural things – in detail.”</a:t>
            </a:r>
          </a:p>
          <a:p>
            <a:r>
              <a:rPr lang="en-GB" b="1" i="1" dirty="0">
                <a:solidFill>
                  <a:schemeClr val="accent6">
                    <a:lumMod val="75000"/>
                  </a:schemeClr>
                </a:solidFill>
                <a:latin typeface="Aptos" panose="020B0004020202020204" pitchFamily="34" charset="0"/>
              </a:rPr>
              <a:t>“Would the three artists all consider their work is about Nature and about God?”</a:t>
            </a:r>
          </a:p>
          <a:p>
            <a:r>
              <a:rPr lang="en-GB" b="1" i="1" dirty="0">
                <a:solidFill>
                  <a:schemeClr val="accent6">
                    <a:lumMod val="75000"/>
                  </a:schemeClr>
                </a:solidFill>
                <a:latin typeface="Aptos" panose="020B0004020202020204" pitchFamily="34" charset="0"/>
              </a:rPr>
              <a:t>“Amber’s art is about trees in God’s creation. Raji focuses on the birth of the universe. Iain looks at our place in creation. So they are linked.”</a:t>
            </a:r>
          </a:p>
        </p:txBody>
      </p:sp>
    </p:spTree>
    <p:extLst>
      <p:ext uri="{BB962C8B-B14F-4D97-AF65-F5344CB8AC3E}">
        <p14:creationId xmlns:p14="http://schemas.microsoft.com/office/powerpoint/2010/main" val="296191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96C8BAF-68F3-4B78-B238-35DF5D865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4F4CD6D0-5A87-4BA2-A13A-0E40511C3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13" name="Rectangle 12">
              <a:extLst>
                <a:ext uri="{FF2B5EF4-FFF2-40B4-BE49-F238E27FC236}">
                  <a16:creationId xmlns:a16="http://schemas.microsoft.com/office/drawing/2014/main" id="{5877EAC0-2063-444D-8EE9-72FED2E03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C155BF8-661A-4F4A-B4EC-923105C6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B6DB149C-1BE5-1DCB-A896-78E19BF1F1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6569" y="766332"/>
            <a:ext cx="3209544" cy="4154749"/>
          </a:xfrm>
          <a:prstGeom prst="rect">
            <a:avLst/>
          </a:prstGeom>
        </p:spPr>
      </p:pic>
      <p:grpSp>
        <p:nvGrpSpPr>
          <p:cNvPr id="16" name="Group 15">
            <a:extLst>
              <a:ext uri="{FF2B5EF4-FFF2-40B4-BE49-F238E27FC236}">
                <a16:creationId xmlns:a16="http://schemas.microsoft.com/office/drawing/2014/main" id="{E9537076-EF48-4F72-9164-FD8260D55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17" name="Rectangle 16">
              <a:extLst>
                <a:ext uri="{FF2B5EF4-FFF2-40B4-BE49-F238E27FC236}">
                  <a16:creationId xmlns:a16="http://schemas.microsoft.com/office/drawing/2014/main" id="{689673CB-C48B-4D05-B6E4-B88CD5BAA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6C31A20-B341-476E-8C04-A26C87E1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DBAA6050-4A9F-E3D5-E01E-9548B1B4CF9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491228" y="914400"/>
            <a:ext cx="3209544" cy="3771900"/>
          </a:xfrm>
          <a:prstGeom prst="rect">
            <a:avLst/>
          </a:prstGeom>
        </p:spPr>
      </p:pic>
      <p:grpSp>
        <p:nvGrpSpPr>
          <p:cNvPr id="20" name="Group 19">
            <a:extLst>
              <a:ext uri="{FF2B5EF4-FFF2-40B4-BE49-F238E27FC236}">
                <a16:creationId xmlns:a16="http://schemas.microsoft.com/office/drawing/2014/main" id="{6EFC3492-86BD-4D75-B5B4-C2DBFE0BD1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21" name="Rectangle 20">
              <a:extLst>
                <a:ext uri="{FF2B5EF4-FFF2-40B4-BE49-F238E27FC236}">
                  <a16:creationId xmlns:a16="http://schemas.microsoft.com/office/drawing/2014/main" id="{F72E5074-2516-4705-BFF1-F508394A0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2259E4C-F24C-4180-AEC3-76255D535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73C015E0-AAC1-E1C5-3031-66C904DCD6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5886" y="891571"/>
            <a:ext cx="3209544" cy="3225672"/>
          </a:xfrm>
          <a:prstGeom prst="rect">
            <a:avLst/>
          </a:prstGeom>
        </p:spPr>
      </p:pic>
      <p:sp>
        <p:nvSpPr>
          <p:cNvPr id="6" name="TextBox 5">
            <a:extLst>
              <a:ext uri="{FF2B5EF4-FFF2-40B4-BE49-F238E27FC236}">
                <a16:creationId xmlns:a16="http://schemas.microsoft.com/office/drawing/2014/main" id="{4A6B62F1-CBB6-2B8E-6DCB-0475A296CCA3}"/>
              </a:ext>
            </a:extLst>
          </p:cNvPr>
          <p:cNvSpPr txBox="1"/>
          <p:nvPr/>
        </p:nvSpPr>
        <p:spPr>
          <a:xfrm>
            <a:off x="802162" y="4778547"/>
            <a:ext cx="3154292" cy="1077218"/>
          </a:xfrm>
          <a:prstGeom prst="rect">
            <a:avLst/>
          </a:prstGeom>
          <a:noFill/>
        </p:spPr>
        <p:txBody>
          <a:bodyPr wrap="square" rtlCol="0">
            <a:spAutoFit/>
          </a:bodyPr>
          <a:lstStyle/>
          <a:p>
            <a:r>
              <a:rPr lang="en-GB" sz="1600" b="1" dirty="0">
                <a:solidFill>
                  <a:srgbClr val="7030A0"/>
                </a:solidFill>
                <a:latin typeface="Aptos" panose="020B0004020202020204" pitchFamily="34" charset="0"/>
              </a:rPr>
              <a:t>“I love the way Amber uses nature to make me think about my own engagement with God’s green earth. It’s beautiful.”</a:t>
            </a:r>
          </a:p>
        </p:txBody>
      </p:sp>
      <p:sp>
        <p:nvSpPr>
          <p:cNvPr id="7" name="TextBox 6">
            <a:extLst>
              <a:ext uri="{FF2B5EF4-FFF2-40B4-BE49-F238E27FC236}">
                <a16:creationId xmlns:a16="http://schemas.microsoft.com/office/drawing/2014/main" id="{F845762C-7CD7-A803-F1FC-60558206735E}"/>
              </a:ext>
            </a:extLst>
          </p:cNvPr>
          <p:cNvSpPr txBox="1"/>
          <p:nvPr/>
        </p:nvSpPr>
        <p:spPr>
          <a:xfrm>
            <a:off x="4491228" y="4750982"/>
            <a:ext cx="3381338" cy="954107"/>
          </a:xfrm>
          <a:prstGeom prst="rect">
            <a:avLst/>
          </a:prstGeom>
          <a:noFill/>
        </p:spPr>
        <p:txBody>
          <a:bodyPr wrap="square" rtlCol="0">
            <a:spAutoFit/>
          </a:bodyPr>
          <a:lstStyle/>
          <a:p>
            <a:r>
              <a:rPr lang="en-GB" sz="1400" b="1" dirty="0">
                <a:solidFill>
                  <a:schemeClr val="accent6">
                    <a:lumMod val="75000"/>
                  </a:schemeClr>
                </a:solidFill>
                <a:latin typeface="Aptos" panose="020B0004020202020204" pitchFamily="34" charset="0"/>
              </a:rPr>
              <a:t>“Raji’s amazing originality made me think about my own beliefs about how the universe began. I like the idea that it began with a sensual foot massage.”</a:t>
            </a:r>
          </a:p>
        </p:txBody>
      </p:sp>
      <p:sp>
        <p:nvSpPr>
          <p:cNvPr id="8" name="TextBox 7">
            <a:extLst>
              <a:ext uri="{FF2B5EF4-FFF2-40B4-BE49-F238E27FC236}">
                <a16:creationId xmlns:a16="http://schemas.microsoft.com/office/drawing/2014/main" id="{72CEC65A-70F1-9628-E637-6054448D0F96}"/>
              </a:ext>
            </a:extLst>
          </p:cNvPr>
          <p:cNvSpPr txBox="1"/>
          <p:nvPr/>
        </p:nvSpPr>
        <p:spPr>
          <a:xfrm>
            <a:off x="8275887" y="4274873"/>
            <a:ext cx="3209544" cy="1323439"/>
          </a:xfrm>
          <a:prstGeom prst="rect">
            <a:avLst/>
          </a:prstGeom>
          <a:noFill/>
        </p:spPr>
        <p:txBody>
          <a:bodyPr wrap="square" rtlCol="0">
            <a:spAutoFit/>
          </a:bodyPr>
          <a:lstStyle/>
          <a:p>
            <a:r>
              <a:rPr lang="en-GB" sz="1600" b="1" dirty="0">
                <a:solidFill>
                  <a:schemeClr val="accent1">
                    <a:lumMod val="75000"/>
                  </a:schemeClr>
                </a:solidFill>
                <a:latin typeface="Aptos" panose="020B0004020202020204" pitchFamily="34" charset="0"/>
              </a:rPr>
              <a:t>“Iain doesn’t suggest here that we can all ‘just get along.’ Cheap harmony like that soon falls to pieces. But I like the idea of growth in his brilliant painting.”</a:t>
            </a:r>
          </a:p>
        </p:txBody>
      </p:sp>
    </p:spTree>
    <p:extLst>
      <p:ext uri="{BB962C8B-B14F-4D97-AF65-F5344CB8AC3E}">
        <p14:creationId xmlns:p14="http://schemas.microsoft.com/office/powerpoint/2010/main" val="103708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7FDD1-6F86-5BCE-EB64-00DBF05132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D34D9C-CD28-CE7B-53B0-52EC9663D98F}"/>
              </a:ext>
            </a:extLst>
          </p:cNvPr>
          <p:cNvSpPr>
            <a:spLocks noGrp="1"/>
          </p:cNvSpPr>
          <p:nvPr>
            <p:ph type="title"/>
          </p:nvPr>
        </p:nvSpPr>
        <p:spPr>
          <a:xfrm>
            <a:off x="622571" y="364787"/>
            <a:ext cx="3579779" cy="3064213"/>
          </a:xfrm>
        </p:spPr>
        <p:txBody>
          <a:bodyPr>
            <a:noAutofit/>
          </a:bodyPr>
          <a:lstStyle/>
          <a:p>
            <a:r>
              <a:rPr lang="en-GB" sz="2800" dirty="0"/>
              <a:t>Digging deeper:</a:t>
            </a:r>
            <a:br>
              <a:rPr lang="en-GB" sz="2800" dirty="0"/>
            </a:br>
            <a:br>
              <a:rPr lang="en-GB" sz="1600" dirty="0"/>
            </a:br>
            <a:br>
              <a:rPr lang="en-GB" sz="1600" dirty="0"/>
            </a:br>
            <a:r>
              <a:rPr lang="en-GB" sz="1800" dirty="0"/>
              <a:t>This painting requires you to look with some maturity. Ivilina Kouneva painted ‘Umbilical Cord’ in 2020. Just think for a moment about your belly button – it is a point of connection to your mum, of course.  In this picture, the connection, or cord, is the plaited hair that links the two figures.</a:t>
            </a:r>
            <a:br>
              <a:rPr lang="en-GB" sz="1800" dirty="0"/>
            </a:br>
            <a:br>
              <a:rPr lang="en-GB" sz="1800" dirty="0"/>
            </a:br>
            <a:endParaRPr lang="en-GB" sz="1800" dirty="0"/>
          </a:p>
        </p:txBody>
      </p:sp>
      <p:pic>
        <p:nvPicPr>
          <p:cNvPr id="5" name="Content Placeholder 4" descr="A painting of two women&#10;&#10;AI-generated content may be incorrect.">
            <a:extLst>
              <a:ext uri="{FF2B5EF4-FFF2-40B4-BE49-F238E27FC236}">
                <a16:creationId xmlns:a16="http://schemas.microsoft.com/office/drawing/2014/main" id="{BD748CBE-1337-1199-84BD-FACBE8F7D1A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418301" y="14615"/>
            <a:ext cx="3365233" cy="6843385"/>
          </a:xfrm>
          <a:prstGeom prst="rect">
            <a:avLst/>
          </a:prstGeom>
          <a:ln>
            <a:solidFill>
              <a:schemeClr val="tx1"/>
            </a:solid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1764F360-AB9D-89C6-C1B5-95E8093A2502}"/>
              </a:ext>
            </a:extLst>
          </p:cNvPr>
          <p:cNvSpPr txBox="1"/>
          <p:nvPr/>
        </p:nvSpPr>
        <p:spPr>
          <a:xfrm>
            <a:off x="8108342" y="1024878"/>
            <a:ext cx="3931258" cy="4801314"/>
          </a:xfrm>
          <a:prstGeom prst="rect">
            <a:avLst/>
          </a:prstGeom>
          <a:noFill/>
        </p:spPr>
        <p:txBody>
          <a:bodyPr wrap="square">
            <a:spAutoFit/>
          </a:bodyPr>
          <a:lstStyle/>
          <a:p>
            <a:r>
              <a:rPr lang="en-GB" dirty="0"/>
              <a:t>“Umbilical Cord” is the first of a series inspired by old Christian icons. These icons tell a visual story about the life of a saint or a martyr. </a:t>
            </a:r>
          </a:p>
          <a:p>
            <a:r>
              <a:rPr lang="en-GB" dirty="0"/>
              <a:t>Ivilina wanted to make symbols of how mothers and daughters are intertwined and connected. She is interested in spiritual union.</a:t>
            </a:r>
          </a:p>
          <a:p>
            <a:r>
              <a:rPr lang="en-GB" dirty="0"/>
              <a:t>Can you see how the hair of the two women is woven into one plait? </a:t>
            </a:r>
            <a:br>
              <a:rPr lang="en-GB" dirty="0"/>
            </a:br>
            <a:r>
              <a:rPr lang="en-GB" dirty="0"/>
              <a:t>Our hair contains our DNA. </a:t>
            </a:r>
            <a:br>
              <a:rPr lang="en-GB" dirty="0"/>
            </a:br>
            <a:r>
              <a:rPr lang="en-GB" dirty="0"/>
              <a:t>Jesus described God’s care for every person like this: ‘Even the hairs of your head have been counted!’</a:t>
            </a:r>
            <a:endParaRPr lang="en-GB" i="1" dirty="0"/>
          </a:p>
          <a:p>
            <a:br>
              <a:rPr lang="en-GB" i="1" dirty="0"/>
            </a:br>
            <a:r>
              <a:rPr lang="en-GB" i="1" dirty="0"/>
              <a:t>The next slide gives a close-up of the painting.</a:t>
            </a:r>
          </a:p>
        </p:txBody>
      </p:sp>
      <p:sp>
        <p:nvSpPr>
          <p:cNvPr id="8" name="Title 1">
            <a:extLst>
              <a:ext uri="{FF2B5EF4-FFF2-40B4-BE49-F238E27FC236}">
                <a16:creationId xmlns:a16="http://schemas.microsoft.com/office/drawing/2014/main" id="{183EC3D2-F209-469B-CB49-10B1B5AFB1A5}"/>
              </a:ext>
            </a:extLst>
          </p:cNvPr>
          <p:cNvSpPr txBox="1">
            <a:spLocks/>
          </p:cNvSpPr>
          <p:nvPr/>
        </p:nvSpPr>
        <p:spPr>
          <a:xfrm>
            <a:off x="622571" y="3962400"/>
            <a:ext cx="3479580" cy="267305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r>
              <a:rPr lang="en-GB" sz="2000" dirty="0"/>
              <a:t>From the Balkans to Britain, Ivilina studied icons, paintings, of mothers and daughters who sacrificed themselves for faith or for humanity. </a:t>
            </a:r>
            <a:r>
              <a:rPr lang="en-GB" sz="2000" dirty="0">
                <a:hlinkClick r:id="rId4"/>
              </a:rPr>
              <a:t>https://ivilinakouneva.com/</a:t>
            </a:r>
            <a:endParaRPr lang="en-GB" sz="2000" dirty="0"/>
          </a:p>
          <a:p>
            <a:r>
              <a:rPr lang="en-GB" sz="2000" dirty="0"/>
              <a:t>Here is her work.</a:t>
            </a:r>
          </a:p>
        </p:txBody>
      </p:sp>
    </p:spTree>
    <p:extLst>
      <p:ext uri="{BB962C8B-B14F-4D97-AF65-F5344CB8AC3E}">
        <p14:creationId xmlns:p14="http://schemas.microsoft.com/office/powerpoint/2010/main" val="54900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ainting of two women&#10;&#10;AI-generated content may be incorrect.">
            <a:extLst>
              <a:ext uri="{FF2B5EF4-FFF2-40B4-BE49-F238E27FC236}">
                <a16:creationId xmlns:a16="http://schemas.microsoft.com/office/drawing/2014/main" id="{D162F829-F0CC-5AF9-6854-3A88F902DE6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l="173" t="-9" r="-173" b="45528"/>
          <a:stretch>
            <a:fillRect/>
          </a:stretch>
        </p:blipFill>
        <p:spPr>
          <a:xfrm>
            <a:off x="5461000" y="111760"/>
            <a:ext cx="5938040" cy="6578730"/>
          </a:xfrm>
          <a:prstGeom prst="rect">
            <a:avLst/>
          </a:prstGeom>
          <a:ln>
            <a:solidFill>
              <a:schemeClr val="tx1"/>
            </a:solid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A603BF2E-F830-9178-E69D-E0AA7ECD425E}"/>
              </a:ext>
            </a:extLst>
          </p:cNvPr>
          <p:cNvSpPr txBox="1"/>
          <p:nvPr/>
        </p:nvSpPr>
        <p:spPr>
          <a:xfrm>
            <a:off x="304800" y="1246994"/>
            <a:ext cx="4343400" cy="4801314"/>
          </a:xfrm>
          <a:prstGeom prst="rect">
            <a:avLst/>
          </a:prstGeom>
          <a:noFill/>
        </p:spPr>
        <p:txBody>
          <a:bodyPr wrap="square" rtlCol="0">
            <a:spAutoFit/>
          </a:bodyPr>
          <a:lstStyle/>
          <a:p>
            <a:r>
              <a:rPr lang="en-GB" dirty="0"/>
              <a:t>Ideas about this work. What do you think?</a:t>
            </a:r>
          </a:p>
          <a:p>
            <a:br>
              <a:rPr lang="en-GB" b="1" i="1" dirty="0">
                <a:solidFill>
                  <a:schemeClr val="accent1"/>
                </a:solidFill>
              </a:rPr>
            </a:br>
            <a:r>
              <a:rPr lang="en-GB" b="1" i="1" dirty="0">
                <a:solidFill>
                  <a:schemeClr val="accent1"/>
                </a:solidFill>
              </a:rPr>
              <a:t>“She often paints figures that shimmer with light, merging nature and humanity.”</a:t>
            </a:r>
          </a:p>
          <a:p>
            <a:r>
              <a:rPr lang="en-GB" b="1" i="1" dirty="0">
                <a:solidFill>
                  <a:schemeClr val="accent1"/>
                </a:solidFill>
              </a:rPr>
              <a:t>“I think this picture is about friendship and family, the opposite of loneliness. They look so close.”</a:t>
            </a:r>
          </a:p>
          <a:p>
            <a:r>
              <a:rPr lang="en-GB" b="1" i="1" dirty="0">
                <a:solidFill>
                  <a:schemeClr val="accent1"/>
                </a:solidFill>
              </a:rPr>
              <a:t>“Some people think family is repression – the ties that bind us tie us down. </a:t>
            </a:r>
            <a:br>
              <a:rPr lang="en-GB" b="1" i="1" dirty="0">
                <a:solidFill>
                  <a:schemeClr val="accent1"/>
                </a:solidFill>
              </a:rPr>
            </a:br>
            <a:r>
              <a:rPr lang="en-GB" b="1" i="1" dirty="0">
                <a:solidFill>
                  <a:schemeClr val="accent1"/>
                </a:solidFill>
              </a:rPr>
              <a:t>But here, it looks more like fellowship – or even love.”</a:t>
            </a:r>
          </a:p>
          <a:p>
            <a:r>
              <a:rPr lang="en-GB" b="1" i="1" dirty="0">
                <a:solidFill>
                  <a:schemeClr val="accent1"/>
                </a:solidFill>
              </a:rPr>
              <a:t>“This is not an abstract painting at all but the colours matter more than the details, and so you see it is an expression of the bright light of loving connections.”</a:t>
            </a:r>
            <a:br>
              <a:rPr lang="en-GB" b="1" i="1" dirty="0">
                <a:solidFill>
                  <a:schemeClr val="accent1"/>
                </a:solidFill>
              </a:rPr>
            </a:br>
            <a:endParaRPr lang="en-GB" b="1" i="1" dirty="0">
              <a:solidFill>
                <a:schemeClr val="accent1"/>
              </a:solidFill>
            </a:endParaRPr>
          </a:p>
          <a:p>
            <a:r>
              <a:rPr lang="en-GB" dirty="0"/>
              <a:t>What do you think Ivilina is expressing?</a:t>
            </a:r>
          </a:p>
        </p:txBody>
      </p:sp>
    </p:spTree>
    <p:extLst>
      <p:ext uri="{BB962C8B-B14F-4D97-AF65-F5344CB8AC3E}">
        <p14:creationId xmlns:p14="http://schemas.microsoft.com/office/powerpoint/2010/main" val="228531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fade">
                                      <p:cBhvr>
                                        <p:cTn id="3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933A6CA-5135-491A-9151-C4FE631A32B1}"/>
              </a:ext>
            </a:extLst>
          </p:cNvPr>
          <p:cNvSpPr>
            <a:spLocks noGrp="1" noChangeArrowheads="1"/>
          </p:cNvSpPr>
          <p:nvPr>
            <p:ph type="title"/>
          </p:nvPr>
        </p:nvSpPr>
        <p:spPr/>
        <p:txBody>
          <a:bodyPr/>
          <a:lstStyle/>
          <a:p>
            <a:endParaRPr lang="en-US" altLang="en-US"/>
          </a:p>
        </p:txBody>
      </p:sp>
      <p:sp>
        <p:nvSpPr>
          <p:cNvPr id="19459" name="Rectangle 3">
            <a:extLst>
              <a:ext uri="{FF2B5EF4-FFF2-40B4-BE49-F238E27FC236}">
                <a16:creationId xmlns:a16="http://schemas.microsoft.com/office/drawing/2014/main" id="{A1941CEA-B9C0-46CA-86AA-B2F084213730}"/>
              </a:ext>
            </a:extLst>
          </p:cNvPr>
          <p:cNvSpPr>
            <a:spLocks noGrp="1" noChangeArrowheads="1"/>
          </p:cNvSpPr>
          <p:nvPr>
            <p:ph type="body" idx="1"/>
          </p:nvPr>
        </p:nvSpPr>
        <p:spPr/>
        <p:txBody>
          <a:bodyPr/>
          <a:lstStyle/>
          <a:p>
            <a:endParaRPr lang="en-US" altLang="en-US"/>
          </a:p>
        </p:txBody>
      </p:sp>
      <p:pic>
        <p:nvPicPr>
          <p:cNvPr id="19460" name="Picture 4">
            <a:extLst>
              <a:ext uri="{FF2B5EF4-FFF2-40B4-BE49-F238E27FC236}">
                <a16:creationId xmlns:a16="http://schemas.microsoft.com/office/drawing/2014/main" id="{D49AF888-69F7-4A48-93A2-AEC417D8223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896" y="-690666"/>
            <a:ext cx="12177104" cy="7548665"/>
          </a:xfrm>
          <a:prstGeom prst="rect">
            <a:avLst/>
          </a:prstGeom>
          <a:noFill/>
          <a:extLst>
            <a:ext uri="{909E8E84-426E-40DD-AFC4-6F175D3DCCD1}">
              <a14:hiddenFill xmlns:a14="http://schemas.microsoft.com/office/drawing/2010/main">
                <a:solidFill>
                  <a:srgbClr val="FFFFFF"/>
                </a:solidFill>
              </a14:hiddenFill>
            </a:ext>
          </a:extLst>
        </p:spPr>
      </p:pic>
      <p:sp>
        <p:nvSpPr>
          <p:cNvPr id="19461" name="Text Box 5">
            <a:extLst>
              <a:ext uri="{FF2B5EF4-FFF2-40B4-BE49-F238E27FC236}">
                <a16:creationId xmlns:a16="http://schemas.microsoft.com/office/drawing/2014/main" id="{71934254-8602-4616-8A0B-F598289D85AC}"/>
              </a:ext>
            </a:extLst>
          </p:cNvPr>
          <p:cNvSpPr txBox="1">
            <a:spLocks noChangeArrowheads="1"/>
          </p:cNvSpPr>
          <p:nvPr/>
        </p:nvSpPr>
        <p:spPr bwMode="auto">
          <a:xfrm>
            <a:off x="300830" y="3798705"/>
            <a:ext cx="7560840" cy="2800767"/>
          </a:xfrm>
          <a:prstGeom prst="rect">
            <a:avLst/>
          </a:prstGeom>
          <a:solidFill>
            <a:schemeClr val="accent2">
              <a:lumMod val="75000"/>
              <a:alpha val="61000"/>
            </a:schemeClr>
          </a:solidFill>
          <a:ln>
            <a:noFill/>
          </a:ln>
          <a:effectLst/>
        </p:spPr>
        <p:txBody>
          <a:bodyPr wrap="square">
            <a:spAutoFit/>
          </a:bodyPr>
          <a:lstStyle/>
          <a:p>
            <a:pPr eaLnBrk="0" fontAlgn="base" hangingPunct="0">
              <a:spcBef>
                <a:spcPct val="50000"/>
              </a:spcBef>
              <a:spcAft>
                <a:spcPct val="0"/>
              </a:spcAft>
            </a:pPr>
            <a:r>
              <a:rPr lang="en-GB" altLang="en-US" sz="1600" b="1" dirty="0">
                <a:solidFill>
                  <a:srgbClr val="005BD3">
                    <a:lumMod val="20000"/>
                    <a:lumOff val="80000"/>
                  </a:srgbClr>
                </a:solidFill>
                <a:latin typeface="Trebuchet MS"/>
              </a:rPr>
              <a:t>The search for God. Sam, 15.</a:t>
            </a:r>
          </a:p>
          <a:p>
            <a:pPr eaLnBrk="0" fontAlgn="base" hangingPunct="0">
              <a:spcBef>
                <a:spcPct val="50000"/>
              </a:spcBef>
              <a:spcAft>
                <a:spcPct val="0"/>
              </a:spcAft>
            </a:pPr>
            <a:r>
              <a:rPr lang="en-GB" altLang="en-US" sz="1600" b="1" dirty="0">
                <a:solidFill>
                  <a:srgbClr val="005BD3">
                    <a:lumMod val="20000"/>
                    <a:lumOff val="80000"/>
                  </a:srgbClr>
                </a:solidFill>
                <a:latin typeface="Trebuchet MS"/>
              </a:rPr>
              <a:t>“Amidst the millions of not so useful words humans have written about God, I have shown a prism. The light of God might be blinding for us, all too much. But the prism splits the blinding light into all colours. In the iridescent patterns of light through the prism I have included all the symbols of different faiths, spiritual paths and human insights I could. </a:t>
            </a:r>
          </a:p>
          <a:p>
            <a:pPr eaLnBrk="0" fontAlgn="base" hangingPunct="0">
              <a:spcBef>
                <a:spcPct val="50000"/>
              </a:spcBef>
              <a:spcAft>
                <a:spcPct val="0"/>
              </a:spcAft>
            </a:pPr>
            <a:r>
              <a:rPr lang="en-GB" altLang="en-US" sz="1600" b="1" dirty="0">
                <a:solidFill>
                  <a:srgbClr val="005BD3">
                    <a:lumMod val="20000"/>
                    <a:lumOff val="80000"/>
                  </a:srgbClr>
                </a:solidFill>
                <a:latin typeface="Trebuchet MS"/>
              </a:rPr>
              <a:t>I think it is like this: human minds are weak. Too weak to know God or see God. But religions and other pathways give us a break down of the truth. Maybe we can all see one colour, our own ideas. Maybe we can learn to see other colours, the ideas of others. I don’t think any of us can see it all.”</a:t>
            </a:r>
            <a:endParaRPr lang="en-US" altLang="en-US" sz="1600" b="1" dirty="0">
              <a:solidFill>
                <a:srgbClr val="005BD3">
                  <a:lumMod val="20000"/>
                  <a:lumOff val="80000"/>
                </a:srgbClr>
              </a:solidFill>
              <a:latin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1">
                                            <p:bg/>
                                          </p:spTgt>
                                        </p:tgtEl>
                                        <p:attrNameLst>
                                          <p:attrName>style.visibility</p:attrName>
                                        </p:attrNameLst>
                                      </p:cBhvr>
                                      <p:to>
                                        <p:strVal val="visible"/>
                                      </p:to>
                                    </p:set>
                                    <p:animEffect transition="in" filter="fade">
                                      <p:cBhvr>
                                        <p:cTn id="7" dur="500"/>
                                        <p:tgtEl>
                                          <p:spTgt spid="1946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461">
                                            <p:txEl>
                                              <p:pRg st="0" end="0"/>
                                            </p:txEl>
                                          </p:spTgt>
                                        </p:tgtEl>
                                        <p:attrNameLst>
                                          <p:attrName>style.visibility</p:attrName>
                                        </p:attrNameLst>
                                      </p:cBhvr>
                                      <p:to>
                                        <p:strVal val="visible"/>
                                      </p:to>
                                    </p:set>
                                    <p:animEffect transition="in" filter="fade">
                                      <p:cBhvr>
                                        <p:cTn id="10" dur="500"/>
                                        <p:tgtEl>
                                          <p:spTgt spid="1946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461">
                                            <p:txEl>
                                              <p:pRg st="1" end="1"/>
                                            </p:txEl>
                                          </p:spTgt>
                                        </p:tgtEl>
                                        <p:attrNameLst>
                                          <p:attrName>style.visibility</p:attrName>
                                        </p:attrNameLst>
                                      </p:cBhvr>
                                      <p:to>
                                        <p:strVal val="visible"/>
                                      </p:to>
                                    </p:set>
                                    <p:animEffect transition="in" filter="fade">
                                      <p:cBhvr>
                                        <p:cTn id="13" dur="500"/>
                                        <p:tgtEl>
                                          <p:spTgt spid="19461">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461">
                                            <p:txEl>
                                              <p:pRg st="2" end="2"/>
                                            </p:txEl>
                                          </p:spTgt>
                                        </p:tgtEl>
                                        <p:attrNameLst>
                                          <p:attrName>style.visibility</p:attrName>
                                        </p:attrNameLst>
                                      </p:cBhvr>
                                      <p:to>
                                        <p:strVal val="visible"/>
                                      </p:to>
                                    </p:set>
                                    <p:animEffect transition="in" filter="fade">
                                      <p:cBhvr>
                                        <p:cTn id="16" dur="500"/>
                                        <p:tgtEl>
                                          <p:spTgt spid="1946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EDF17-104E-9A66-958C-D4F2FAC5FF96}"/>
              </a:ext>
            </a:extLst>
          </p:cNvPr>
          <p:cNvSpPr>
            <a:spLocks noGrp="1"/>
          </p:cNvSpPr>
          <p:nvPr>
            <p:ph type="title"/>
          </p:nvPr>
        </p:nvSpPr>
        <p:spPr>
          <a:xfrm>
            <a:off x="640079" y="108155"/>
            <a:ext cx="10890929" cy="882444"/>
          </a:xfrm>
        </p:spPr>
        <p:txBody>
          <a:bodyPr>
            <a:noAutofit/>
          </a:bodyPr>
          <a:lstStyle/>
          <a:p>
            <a:r>
              <a:rPr lang="en-GB" sz="2400" dirty="0">
                <a:solidFill>
                  <a:schemeClr val="accent1"/>
                </a:solidFill>
                <a:latin typeface="Aptos" panose="020B0004020202020204" pitchFamily="34" charset="0"/>
              </a:rPr>
              <a:t>From your learning in this lesson, choose 5 or more of these prompts to complete your responses.</a:t>
            </a:r>
          </a:p>
        </p:txBody>
      </p:sp>
      <p:sp>
        <p:nvSpPr>
          <p:cNvPr id="3" name="Content Placeholder 2">
            <a:extLst>
              <a:ext uri="{FF2B5EF4-FFF2-40B4-BE49-F238E27FC236}">
                <a16:creationId xmlns:a16="http://schemas.microsoft.com/office/drawing/2014/main" id="{302651A7-7E5E-8254-A192-1C88E0ECD763}"/>
              </a:ext>
            </a:extLst>
          </p:cNvPr>
          <p:cNvSpPr>
            <a:spLocks noGrp="1"/>
          </p:cNvSpPr>
          <p:nvPr>
            <p:ph idx="1"/>
          </p:nvPr>
        </p:nvSpPr>
        <p:spPr>
          <a:xfrm>
            <a:off x="640080" y="1179871"/>
            <a:ext cx="10890928" cy="5373329"/>
          </a:xfrm>
        </p:spPr>
        <p:txBody>
          <a:bodyPr>
            <a:normAutofit fontScale="85000" lnSpcReduction="20000"/>
          </a:bodyPr>
          <a:lstStyle/>
          <a:p>
            <a:pPr marL="457200" indent="-457200">
              <a:buAutoNum type="alphaUcPeriod"/>
            </a:pPr>
            <a:r>
              <a:rPr lang="en-GB" sz="2400" b="1" dirty="0">
                <a:solidFill>
                  <a:srgbClr val="7030A0"/>
                </a:solidFill>
                <a:latin typeface="Aptos" panose="020B0004020202020204" pitchFamily="34" charset="0"/>
              </a:rPr>
              <a:t>My favourite of these artworks is… because…</a:t>
            </a:r>
          </a:p>
          <a:p>
            <a:pPr marL="457200" indent="-457200">
              <a:buAutoNum type="alphaUcPeriod"/>
            </a:pPr>
            <a:r>
              <a:rPr lang="en-GB" sz="2400" b="1" dirty="0">
                <a:solidFill>
                  <a:srgbClr val="7030A0"/>
                </a:solidFill>
                <a:latin typeface="Aptos" panose="020B0004020202020204" pitchFamily="34" charset="0"/>
              </a:rPr>
              <a:t>One thing I learned from these artists is…</a:t>
            </a:r>
          </a:p>
          <a:p>
            <a:pPr marL="457200" indent="-457200">
              <a:buAutoNum type="alphaUcPeriod"/>
            </a:pPr>
            <a:r>
              <a:rPr lang="en-GB" sz="2400" b="1" dirty="0">
                <a:solidFill>
                  <a:srgbClr val="7030A0"/>
                </a:solidFill>
                <a:latin typeface="Aptos" panose="020B0004020202020204" pitchFamily="34" charset="0"/>
              </a:rPr>
              <a:t>Learning from the paintings is interesting because…</a:t>
            </a:r>
          </a:p>
          <a:p>
            <a:pPr marL="457200" indent="-457200">
              <a:buAutoNum type="alphaUcPeriod"/>
            </a:pPr>
            <a:r>
              <a:rPr lang="en-GB" sz="2400" b="1" dirty="0">
                <a:solidFill>
                  <a:srgbClr val="7030A0"/>
                </a:solidFill>
                <a:latin typeface="Aptos" panose="020B0004020202020204" pitchFamily="34" charset="0"/>
              </a:rPr>
              <a:t>Some people completely reject ancient myths, but I think…</a:t>
            </a:r>
          </a:p>
          <a:p>
            <a:pPr marL="457200" indent="-457200">
              <a:buAutoNum type="alphaUcPeriod"/>
            </a:pPr>
            <a:r>
              <a:rPr lang="en-GB" sz="2400" b="1" dirty="0">
                <a:solidFill>
                  <a:srgbClr val="7030A0"/>
                </a:solidFill>
                <a:latin typeface="Aptos" panose="020B0004020202020204" pitchFamily="34" charset="0"/>
              </a:rPr>
              <a:t>Art sometimes gets you thinking deeply and this may be better than arguing about ideas. For example…</a:t>
            </a:r>
          </a:p>
          <a:p>
            <a:pPr marL="457200" indent="-457200">
              <a:buAutoNum type="alphaUcPeriod"/>
            </a:pPr>
            <a:r>
              <a:rPr lang="en-GB" sz="2400" b="1" dirty="0">
                <a:solidFill>
                  <a:srgbClr val="7030A0"/>
                </a:solidFill>
                <a:latin typeface="Aptos" panose="020B0004020202020204" pitchFamily="34" charset="0"/>
              </a:rPr>
              <a:t>Can humanity live in harmony? I hope…</a:t>
            </a:r>
          </a:p>
          <a:p>
            <a:pPr marL="457200" indent="-457200">
              <a:buAutoNum type="alphaUcPeriod"/>
            </a:pPr>
            <a:r>
              <a:rPr lang="en-GB" sz="2400" b="1" dirty="0">
                <a:solidFill>
                  <a:srgbClr val="7030A0"/>
                </a:solidFill>
                <a:latin typeface="Aptos" panose="020B0004020202020204" pitchFamily="34" charset="0"/>
              </a:rPr>
              <a:t>A green future for the Earth and humanity is important because…</a:t>
            </a:r>
          </a:p>
          <a:p>
            <a:pPr marL="457200" indent="-457200">
              <a:buAutoNum type="alphaUcPeriod"/>
            </a:pPr>
            <a:r>
              <a:rPr lang="en-GB" sz="2400" b="1" dirty="0">
                <a:solidFill>
                  <a:srgbClr val="7030A0"/>
                </a:solidFill>
                <a:latin typeface="Aptos" panose="020B0004020202020204" pitchFamily="34" charset="0"/>
              </a:rPr>
              <a:t>We all have an umbilical cord, and we never think much about it! Art can make you think, and this work has made me think about…</a:t>
            </a:r>
          </a:p>
          <a:p>
            <a:pPr marL="457200" indent="-457200">
              <a:buAutoNum type="alphaUcPeriod"/>
            </a:pPr>
            <a:r>
              <a:rPr lang="en-GB" sz="2400" b="1" dirty="0">
                <a:solidFill>
                  <a:srgbClr val="7030A0"/>
                </a:solidFill>
                <a:latin typeface="Aptos" panose="020B0004020202020204" pitchFamily="34" charset="0"/>
              </a:rPr>
              <a:t>There’s lots of beliefs about creation and where we come from. My thoughts…</a:t>
            </a:r>
          </a:p>
          <a:p>
            <a:pPr marL="457200" indent="-457200">
              <a:buAutoNum type="alphaUcPeriod"/>
            </a:pPr>
            <a:r>
              <a:rPr lang="en-GB" sz="2400" b="1" dirty="0">
                <a:solidFill>
                  <a:srgbClr val="7030A0"/>
                </a:solidFill>
                <a:latin typeface="Aptos" panose="020B0004020202020204" pitchFamily="34" charset="0"/>
              </a:rPr>
              <a:t>Do these paintings have hidden messages for you about how we care for creation and how we care for each other? What hidden messages do you see?</a:t>
            </a:r>
          </a:p>
          <a:p>
            <a:pPr marL="457200" indent="-457200">
              <a:buAutoNum type="alphaUcPeriod"/>
            </a:pPr>
            <a:endParaRPr lang="en-GB" b="1" dirty="0">
              <a:solidFill>
                <a:srgbClr val="7030A0"/>
              </a:solidFill>
              <a:latin typeface="Aptos" panose="020B0004020202020204" pitchFamily="34" charset="0"/>
            </a:endParaRPr>
          </a:p>
        </p:txBody>
      </p:sp>
    </p:spTree>
    <p:extLst>
      <p:ext uri="{BB962C8B-B14F-4D97-AF65-F5344CB8AC3E}">
        <p14:creationId xmlns:p14="http://schemas.microsoft.com/office/powerpoint/2010/main" val="2386244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912D-5271-0335-95B4-4DB90840EFCC}"/>
              </a:ext>
            </a:extLst>
          </p:cNvPr>
          <p:cNvSpPr>
            <a:spLocks noGrp="1"/>
          </p:cNvSpPr>
          <p:nvPr>
            <p:ph type="title"/>
          </p:nvPr>
        </p:nvSpPr>
        <p:spPr/>
        <p:txBody>
          <a:bodyPr>
            <a:normAutofit fontScale="90000"/>
          </a:bodyPr>
          <a:lstStyle/>
          <a:p>
            <a:r>
              <a:rPr lang="en-GB" dirty="0"/>
              <a:t>Here are three examples of student reflections in art on ‘big questions’ See which you like the best.</a:t>
            </a:r>
          </a:p>
        </p:txBody>
      </p:sp>
      <p:sp>
        <p:nvSpPr>
          <p:cNvPr id="3" name="Content Placeholder 2">
            <a:extLst>
              <a:ext uri="{FF2B5EF4-FFF2-40B4-BE49-F238E27FC236}">
                <a16:creationId xmlns:a16="http://schemas.microsoft.com/office/drawing/2014/main" id="{49192467-289C-1EB3-535D-E73C3C79E7FF}"/>
              </a:ext>
            </a:extLst>
          </p:cNvPr>
          <p:cNvSpPr>
            <a:spLocks noGrp="1"/>
          </p:cNvSpPr>
          <p:nvPr>
            <p:ph idx="1"/>
          </p:nvPr>
        </p:nvSpPr>
        <p:spPr>
          <a:xfrm>
            <a:off x="640079" y="3232186"/>
            <a:ext cx="10890928" cy="1840557"/>
          </a:xfrm>
        </p:spPr>
        <p:txBody>
          <a:bodyPr>
            <a:normAutofit/>
          </a:bodyPr>
          <a:lstStyle/>
          <a:p>
            <a:r>
              <a:rPr lang="en-GB" sz="2400" b="1" dirty="0">
                <a:latin typeface="Abadi" panose="020B0604020104020204" pitchFamily="34" charset="0"/>
              </a:rPr>
              <a:t>Ahana, 11, asks: must we argue about God and faith?</a:t>
            </a:r>
          </a:p>
          <a:p>
            <a:r>
              <a:rPr lang="en-GB" sz="2400" b="1" dirty="0">
                <a:latin typeface="Abadi" panose="020B0604020104020204" pitchFamily="34" charset="0"/>
              </a:rPr>
              <a:t>Meghan, 12, asks: is there hope of God in suffering?</a:t>
            </a:r>
          </a:p>
          <a:p>
            <a:r>
              <a:rPr lang="en-GB" sz="2400" b="1" dirty="0">
                <a:latin typeface="Abadi" panose="020B0604020104020204" pitchFamily="34" charset="0"/>
              </a:rPr>
              <a:t>Joshua, 13, asks: what does it mean to look at the world with open minds?</a:t>
            </a:r>
          </a:p>
        </p:txBody>
      </p:sp>
    </p:spTree>
    <p:extLst>
      <p:ext uri="{BB962C8B-B14F-4D97-AF65-F5344CB8AC3E}">
        <p14:creationId xmlns:p14="http://schemas.microsoft.com/office/powerpoint/2010/main" val="1295614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5B4B1-9806-3810-B195-C40A7141A5F5}"/>
              </a:ext>
            </a:extLst>
          </p:cNvPr>
          <p:cNvSpPr>
            <a:spLocks noGrp="1"/>
          </p:cNvSpPr>
          <p:nvPr>
            <p:ph type="title"/>
          </p:nvPr>
        </p:nvSpPr>
        <p:spPr/>
        <p:txBody>
          <a:bodyPr/>
          <a:lstStyle/>
          <a:p>
            <a:r>
              <a:rPr lang="en-GB" dirty="0"/>
              <a:t>Must we argue?</a:t>
            </a:r>
          </a:p>
        </p:txBody>
      </p:sp>
      <p:sp>
        <p:nvSpPr>
          <p:cNvPr id="3" name="Content Placeholder 2">
            <a:extLst>
              <a:ext uri="{FF2B5EF4-FFF2-40B4-BE49-F238E27FC236}">
                <a16:creationId xmlns:a16="http://schemas.microsoft.com/office/drawing/2014/main" id="{89197DB8-FB36-D65E-264E-6A344F2CC962}"/>
              </a:ext>
            </a:extLst>
          </p:cNvPr>
          <p:cNvSpPr>
            <a:spLocks noGrp="1"/>
          </p:cNvSpPr>
          <p:nvPr>
            <p:ph sz="half" idx="1"/>
          </p:nvPr>
        </p:nvSpPr>
        <p:spPr>
          <a:xfrm>
            <a:off x="419100" y="1693889"/>
            <a:ext cx="6896100" cy="4524031"/>
          </a:xfrm>
        </p:spPr>
        <p:txBody>
          <a:bodyPr>
            <a:normAutofit/>
          </a:bodyPr>
          <a:lstStyle/>
          <a:p>
            <a:pPr marL="0" indent="0">
              <a:buNone/>
            </a:pPr>
            <a:r>
              <a:rPr lang="en-GB" dirty="0"/>
              <a:t>“My drawing represents a multi-cultural girl. She’s looking up to many different religious symbols. She thinks there is only One God, who is in every symbol and every religion</a:t>
            </a:r>
            <a:r>
              <a:rPr lang="en-GB"/>
              <a:t>, </a:t>
            </a:r>
            <a:br>
              <a:rPr lang="en-GB"/>
            </a:br>
            <a:r>
              <a:rPr lang="en-GB"/>
              <a:t>but </a:t>
            </a:r>
            <a:r>
              <a:rPr lang="en-GB" dirty="0"/>
              <a:t>she is confused about the arguments people have about each other’s faiths and beliefs.  WHY?????</a:t>
            </a:r>
          </a:p>
          <a:p>
            <a:pPr marL="0" indent="0">
              <a:buNone/>
            </a:pPr>
            <a:r>
              <a:rPr lang="en-GB" dirty="0"/>
              <a:t>Please people of the world be united and help us youth to make this world a better place.</a:t>
            </a:r>
          </a:p>
          <a:p>
            <a:pPr marL="0" indent="0">
              <a:buNone/>
            </a:pPr>
            <a:r>
              <a:rPr lang="en-GB" dirty="0"/>
              <a:t>The girl is looking up and thinking about the ‘ONLY GOD’, </a:t>
            </a:r>
            <a:br>
              <a:rPr lang="en-GB" dirty="0"/>
            </a:br>
            <a:r>
              <a:rPr lang="en-GB" dirty="0"/>
              <a:t>just like me. I only want to think about ‘GOD’ who is the creator of this world. </a:t>
            </a:r>
            <a:br>
              <a:rPr lang="en-GB" dirty="0"/>
            </a:br>
            <a:r>
              <a:rPr lang="en-GB" dirty="0"/>
              <a:t>Must we argue, or can we share ideas peacefully?”</a:t>
            </a:r>
          </a:p>
        </p:txBody>
      </p:sp>
      <p:sp>
        <p:nvSpPr>
          <p:cNvPr id="5" name="Text Placeholder 4">
            <a:extLst>
              <a:ext uri="{FF2B5EF4-FFF2-40B4-BE49-F238E27FC236}">
                <a16:creationId xmlns:a16="http://schemas.microsoft.com/office/drawing/2014/main" id="{61BE2F7D-B948-38DF-5835-D0B65E358668}"/>
              </a:ext>
            </a:extLst>
          </p:cNvPr>
          <p:cNvSpPr>
            <a:spLocks noGrp="1"/>
          </p:cNvSpPr>
          <p:nvPr>
            <p:ph type="body" idx="13"/>
          </p:nvPr>
        </p:nvSpPr>
        <p:spPr>
          <a:xfrm>
            <a:off x="419099" y="1016467"/>
            <a:ext cx="5157787" cy="677422"/>
          </a:xfrm>
        </p:spPr>
        <p:txBody>
          <a:bodyPr/>
          <a:lstStyle/>
          <a:p>
            <a:r>
              <a:rPr lang="en-GB" dirty="0"/>
              <a:t>Ahana, aged 11.</a:t>
            </a:r>
          </a:p>
        </p:txBody>
      </p:sp>
      <p:pic>
        <p:nvPicPr>
          <p:cNvPr id="38914" name="Picture 2">
            <a:extLst>
              <a:ext uri="{FF2B5EF4-FFF2-40B4-BE49-F238E27FC236}">
                <a16:creationId xmlns:a16="http://schemas.microsoft.com/office/drawing/2014/main" id="{613CA6B1-6EAB-677B-C660-4DE629F7FC27}"/>
              </a:ext>
            </a:extLst>
          </p:cNvPr>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7763652" y="127318"/>
            <a:ext cx="4137058" cy="59277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676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F7AE5-3118-A6CC-82E8-7717C1D80203}"/>
              </a:ext>
            </a:extLst>
          </p:cNvPr>
          <p:cNvSpPr>
            <a:spLocks noGrp="1"/>
          </p:cNvSpPr>
          <p:nvPr>
            <p:ph type="title"/>
          </p:nvPr>
        </p:nvSpPr>
        <p:spPr>
          <a:xfrm>
            <a:off x="182977" y="250031"/>
            <a:ext cx="4558014" cy="1721644"/>
          </a:xfrm>
          <a:solidFill>
            <a:schemeClr val="bg1">
              <a:lumMod val="75000"/>
            </a:schemeClr>
          </a:solidFill>
        </p:spPr>
        <p:txBody>
          <a:bodyPr>
            <a:noAutofit/>
          </a:bodyPr>
          <a:lstStyle/>
          <a:p>
            <a:r>
              <a:rPr lang="en-GB" sz="2400" dirty="0"/>
              <a:t>Reality and Hope: Is God Within? Meghan is 12. She explores the question: does the suffering of real life mean there is no God?</a:t>
            </a:r>
            <a:br>
              <a:rPr lang="en-GB" sz="2400" dirty="0"/>
            </a:br>
            <a:endParaRPr lang="en-GB" sz="2400" dirty="0"/>
          </a:p>
        </p:txBody>
      </p:sp>
      <p:sp>
        <p:nvSpPr>
          <p:cNvPr id="3" name="Content Placeholder 2">
            <a:extLst>
              <a:ext uri="{FF2B5EF4-FFF2-40B4-BE49-F238E27FC236}">
                <a16:creationId xmlns:a16="http://schemas.microsoft.com/office/drawing/2014/main" id="{894CC0DA-C3E7-92A6-5CC8-BD1DC44FC7B3}"/>
              </a:ext>
            </a:extLst>
          </p:cNvPr>
          <p:cNvSpPr>
            <a:spLocks noGrp="1"/>
          </p:cNvSpPr>
          <p:nvPr>
            <p:ph sz="half" idx="1"/>
          </p:nvPr>
        </p:nvSpPr>
        <p:spPr>
          <a:xfrm>
            <a:off x="182977" y="1835945"/>
            <a:ext cx="4911042" cy="4772024"/>
          </a:xfrm>
        </p:spPr>
        <p:txBody>
          <a:bodyPr>
            <a:normAutofit fontScale="92500"/>
          </a:bodyPr>
          <a:lstStyle/>
          <a:p>
            <a:pPr marL="0" indent="0">
              <a:buNone/>
            </a:pPr>
            <a:r>
              <a:rPr lang="en-GB" dirty="0"/>
              <a:t>In the slums, where people just manage to eke out a living, rubbish and poverty is normal. But the godliness within people comes out even here. A man is sharing a bowl of gruel, his only food for the day, with a child. Two other children look at the scene. They live in a torn tent, with a small lamp, the only source of light in the darkness.</a:t>
            </a:r>
          </a:p>
          <a:p>
            <a:pPr marL="0" indent="0">
              <a:buNone/>
            </a:pPr>
            <a:r>
              <a:rPr lang="en-GB" dirty="0"/>
              <a:t>My picture shows reality: it tells us how vast numbers of people live in the world today, but however hard their lives get, they hope for better. God exists everywhere, in the actions of human beings.</a:t>
            </a:r>
          </a:p>
        </p:txBody>
      </p:sp>
      <p:pic>
        <p:nvPicPr>
          <p:cNvPr id="21506" name="Picture 2">
            <a:extLst>
              <a:ext uri="{FF2B5EF4-FFF2-40B4-BE49-F238E27FC236}">
                <a16:creationId xmlns:a16="http://schemas.microsoft.com/office/drawing/2014/main" id="{1F071B73-0CB3-6403-260F-30FC51217C49}"/>
              </a:ext>
            </a:extLst>
          </p:cNvPr>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5185459" y="857369"/>
            <a:ext cx="7006542" cy="50018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927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55D5C-91B9-BC8B-C691-90A1C47C99E2}"/>
              </a:ext>
            </a:extLst>
          </p:cNvPr>
          <p:cNvSpPr>
            <a:spLocks noGrp="1"/>
          </p:cNvSpPr>
          <p:nvPr>
            <p:ph type="title"/>
          </p:nvPr>
        </p:nvSpPr>
        <p:spPr>
          <a:xfrm>
            <a:off x="419100" y="250032"/>
            <a:ext cx="6896099" cy="559128"/>
          </a:xfrm>
        </p:spPr>
        <p:txBody>
          <a:bodyPr>
            <a:normAutofit fontScale="90000"/>
          </a:bodyPr>
          <a:lstStyle/>
          <a:p>
            <a:r>
              <a:rPr lang="en-GB" dirty="0"/>
              <a:t>Open Minds   </a:t>
            </a:r>
            <a:r>
              <a:rPr lang="en-GB" sz="3100" dirty="0"/>
              <a:t>Joshua, aged 13.</a:t>
            </a:r>
            <a:endParaRPr lang="en-GB" dirty="0"/>
          </a:p>
        </p:txBody>
      </p:sp>
      <p:sp>
        <p:nvSpPr>
          <p:cNvPr id="3" name="Content Placeholder 2">
            <a:extLst>
              <a:ext uri="{FF2B5EF4-FFF2-40B4-BE49-F238E27FC236}">
                <a16:creationId xmlns:a16="http://schemas.microsoft.com/office/drawing/2014/main" id="{A296B9CA-900B-E6C5-6F08-FF4EE83690B1}"/>
              </a:ext>
            </a:extLst>
          </p:cNvPr>
          <p:cNvSpPr>
            <a:spLocks noGrp="1"/>
          </p:cNvSpPr>
          <p:nvPr>
            <p:ph sz="half" idx="1"/>
          </p:nvPr>
        </p:nvSpPr>
        <p:spPr>
          <a:xfrm>
            <a:off x="419100" y="1331089"/>
            <a:ext cx="6692254" cy="5276880"/>
          </a:xfrm>
        </p:spPr>
        <p:txBody>
          <a:bodyPr>
            <a:noAutofit/>
          </a:bodyPr>
          <a:lstStyle/>
          <a:p>
            <a:pPr marL="0" indent="0">
              <a:buNone/>
            </a:pPr>
            <a:r>
              <a:rPr lang="en-GB" sz="1600" dirty="0"/>
              <a:t>“At first glance you might think this picture is about light and dark or good and evil, or heaven and hell. It's not. The people in the middle all relate to each other with a different perspective. Every one of them has a light and dark side, and you see them all differently depending on where you are looking from! However, much you dislike someone, they have a light side too. Many of us forget this and sometimes we cannot forgive people for their darkness.</a:t>
            </a:r>
          </a:p>
          <a:p>
            <a:pPr marL="0" indent="0">
              <a:buNone/>
            </a:pPr>
            <a:r>
              <a:rPr lang="en-GB" sz="1600" dirty="0"/>
              <a:t>I've drawn all the people with one eye, as they have only one perspective. The same is true of my picture of Satan. Only God sees completely, and that's why the colour comes all from him, in what would otherwise be a very grey and colourless world. Even those closest to evil have colour and light reaching out to them: it reaches each person differently, which shows diversity, but deep down we all have the same needs. We are all the same 'shape'.</a:t>
            </a:r>
          </a:p>
          <a:p>
            <a:pPr marL="0" indent="0">
              <a:buNone/>
            </a:pPr>
            <a:r>
              <a:rPr lang="en-GB" sz="1600" dirty="0"/>
              <a:t>Remember: God really gave us two eyes to see everything. We should not live with one eye closed. Living spiritually means allowing the light and colour to be seen in us, and to look for the same in other people.”</a:t>
            </a:r>
          </a:p>
        </p:txBody>
      </p:sp>
      <p:pic>
        <p:nvPicPr>
          <p:cNvPr id="7" name="Content Placeholder 6" descr="A group of people with different colored faces&#10;&#10;Description automatically generated">
            <a:extLst>
              <a:ext uri="{FF2B5EF4-FFF2-40B4-BE49-F238E27FC236}">
                <a16:creationId xmlns:a16="http://schemas.microsoft.com/office/drawing/2014/main" id="{684C91C4-D035-9787-B6E1-CBF0BA6F6098}"/>
              </a:ext>
            </a:extLst>
          </p:cNvPr>
          <p:cNvPicPr>
            <a:picLocks noGrp="1" noChangeAspect="1"/>
          </p:cNvPicPr>
          <p:nvPr>
            <p:ph sz="half" idx="2"/>
          </p:nvPr>
        </p:nvPicPr>
        <p:blipFill>
          <a:blip r:embed="rId2"/>
          <a:stretch>
            <a:fillRect/>
          </a:stretch>
        </p:blipFill>
        <p:spPr>
          <a:xfrm>
            <a:off x="7315199" y="125542"/>
            <a:ext cx="4661546" cy="6606916"/>
          </a:xfrm>
          <a:ln>
            <a:solidFill>
              <a:schemeClr val="tx1"/>
            </a:solidFill>
          </a:ln>
        </p:spPr>
      </p:pic>
    </p:spTree>
    <p:extLst>
      <p:ext uri="{BB962C8B-B14F-4D97-AF65-F5344CB8AC3E}">
        <p14:creationId xmlns:p14="http://schemas.microsoft.com/office/powerpoint/2010/main" val="2073309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981D0E-2B74-7E74-45F7-FBCB4A9691DF}"/>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The colorful explosion of powder on a black background">
            <a:extLst>
              <a:ext uri="{FF2B5EF4-FFF2-40B4-BE49-F238E27FC236}">
                <a16:creationId xmlns:a16="http://schemas.microsoft.com/office/drawing/2014/main" id="{209CF662-54AE-CBD0-E49D-202A84A8998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10"/>
            <a:ext cx="12191979" cy="6857989"/>
          </a:xfrm>
          <a:prstGeom prst="rect">
            <a:avLst/>
          </a:prstGeom>
        </p:spPr>
      </p:pic>
      <p:sp>
        <p:nvSpPr>
          <p:cNvPr id="38" name="Rectangle 37">
            <a:extLst>
              <a:ext uri="{FF2B5EF4-FFF2-40B4-BE49-F238E27FC236}">
                <a16:creationId xmlns:a16="http://schemas.microsoft.com/office/drawing/2014/main" id="{9E9D00D9-C4F5-471E-BE2C-126CB112A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55C2FD-E86F-5F43-6B3F-31B81CA8D17E}"/>
              </a:ext>
            </a:extLst>
          </p:cNvPr>
          <p:cNvSpPr>
            <a:spLocks noGrp="1"/>
          </p:cNvSpPr>
          <p:nvPr>
            <p:ph type="ctrTitle"/>
          </p:nvPr>
        </p:nvSpPr>
        <p:spPr>
          <a:xfrm>
            <a:off x="650970" y="594218"/>
            <a:ext cx="10212979" cy="3911846"/>
          </a:xfrm>
        </p:spPr>
        <p:txBody>
          <a:bodyPr anchor="t">
            <a:noAutofit/>
          </a:bodyPr>
          <a:lstStyle/>
          <a:p>
            <a:pPr>
              <a:lnSpc>
                <a:spcPct val="90000"/>
              </a:lnSpc>
            </a:pPr>
            <a:r>
              <a:rPr lang="en-GB" sz="2400" dirty="0">
                <a:solidFill>
                  <a:srgbClr val="FFFFFF"/>
                </a:solidFill>
                <a:latin typeface="Abadi" panose="020B0604020104020204" pitchFamily="34" charset="0"/>
              </a:rPr>
              <a:t>The Human Search.</a:t>
            </a:r>
            <a:br>
              <a:rPr lang="en-GB" sz="2400" dirty="0">
                <a:solidFill>
                  <a:srgbClr val="FFFFFF"/>
                </a:solidFill>
                <a:latin typeface="Abadi" panose="020B0604020104020204" pitchFamily="34" charset="0"/>
              </a:rPr>
            </a:br>
            <a:br>
              <a:rPr lang="en-GB" sz="2400" dirty="0">
                <a:solidFill>
                  <a:srgbClr val="FFFFFF"/>
                </a:solidFill>
                <a:latin typeface="Abadi" panose="020B0604020104020204" pitchFamily="34" charset="0"/>
              </a:rPr>
            </a:br>
            <a:r>
              <a:rPr lang="en-GB" sz="2400" dirty="0">
                <a:solidFill>
                  <a:srgbClr val="FFFFFF"/>
                </a:solidFill>
                <a:latin typeface="Abadi" panose="020B0604020104020204" pitchFamily="34" charset="0"/>
              </a:rPr>
              <a:t>This particular lesson enables learners to:</a:t>
            </a:r>
            <a:br>
              <a:rPr lang="en-GB" sz="2400" dirty="0">
                <a:solidFill>
                  <a:srgbClr val="FFFFFF"/>
                </a:solidFill>
                <a:latin typeface="Abadi" panose="020B0604020104020204" pitchFamily="34" charset="0"/>
              </a:rPr>
            </a:br>
            <a:r>
              <a:rPr lang="en-GB" sz="2400" dirty="0">
                <a:solidFill>
                  <a:srgbClr val="FFFFFF"/>
                </a:solidFill>
                <a:latin typeface="Abadi" panose="020B0604020104020204" pitchFamily="34" charset="0"/>
              </a:rPr>
              <a:t>a. Think about art works that respond to some of life’s great questions. </a:t>
            </a:r>
            <a:br>
              <a:rPr lang="en-GB" sz="2400" dirty="0">
                <a:solidFill>
                  <a:srgbClr val="FFFFFF"/>
                </a:solidFill>
                <a:latin typeface="Abadi" panose="020B0604020104020204" pitchFamily="34" charset="0"/>
              </a:rPr>
            </a:br>
            <a:r>
              <a:rPr lang="en-GB" sz="2400" dirty="0">
                <a:solidFill>
                  <a:srgbClr val="FFFFFF"/>
                </a:solidFill>
                <a:latin typeface="Abadi" panose="020B0604020104020204" pitchFamily="34" charset="0"/>
              </a:rPr>
              <a:t>b. Develop broad minded and open-hearted responses to some ideas about ‘life, the universe and everything’.</a:t>
            </a:r>
            <a:br>
              <a:rPr lang="en-GB" sz="2400" dirty="0">
                <a:solidFill>
                  <a:srgbClr val="FFFFFF"/>
                </a:solidFill>
                <a:latin typeface="Abadi" panose="020B0604020104020204" pitchFamily="34" charset="0"/>
              </a:rPr>
            </a:br>
            <a:r>
              <a:rPr lang="en-GB" sz="2400" dirty="0">
                <a:solidFill>
                  <a:srgbClr val="FFFFFF"/>
                </a:solidFill>
                <a:latin typeface="Abadi" panose="020B0604020104020204" pitchFamily="34" charset="0"/>
              </a:rPr>
              <a:t>c. Consider different answers to questions of origin (where do we come from?), values (what matters most?) and commitments (what do we want to change or preserve in the world?) and environment (how do we fit into the natural world?).</a:t>
            </a:r>
            <a:br>
              <a:rPr lang="en-GB" sz="2400" dirty="0">
                <a:solidFill>
                  <a:srgbClr val="FFFFFF"/>
                </a:solidFill>
                <a:latin typeface="Abadi" panose="020B0604020104020204" pitchFamily="34" charset="0"/>
              </a:rPr>
            </a:br>
            <a:r>
              <a:rPr lang="en-GB" sz="2400" dirty="0">
                <a:solidFill>
                  <a:srgbClr val="FFFFFF"/>
                </a:solidFill>
                <a:latin typeface="Abadi" panose="020B0604020104020204" pitchFamily="34" charset="0"/>
              </a:rPr>
              <a:t>d. Imagine their own responses to big questions of meaning.</a:t>
            </a:r>
          </a:p>
        </p:txBody>
      </p:sp>
      <p:sp>
        <p:nvSpPr>
          <p:cNvPr id="3" name="Subtitle 2">
            <a:extLst>
              <a:ext uri="{FF2B5EF4-FFF2-40B4-BE49-F238E27FC236}">
                <a16:creationId xmlns:a16="http://schemas.microsoft.com/office/drawing/2014/main" id="{48FAE643-E27B-3F06-6C48-0283D4AED358}"/>
              </a:ext>
            </a:extLst>
          </p:cNvPr>
          <p:cNvSpPr>
            <a:spLocks noGrp="1"/>
          </p:cNvSpPr>
          <p:nvPr>
            <p:ph type="subTitle" idx="1"/>
          </p:nvPr>
        </p:nvSpPr>
        <p:spPr>
          <a:xfrm>
            <a:off x="650969" y="5253051"/>
            <a:ext cx="6483477" cy="812923"/>
          </a:xfrm>
        </p:spPr>
        <p:txBody>
          <a:bodyPr anchor="t">
            <a:normAutofit/>
          </a:bodyPr>
          <a:lstStyle/>
          <a:p>
            <a:pPr>
              <a:lnSpc>
                <a:spcPct val="120000"/>
              </a:lnSpc>
            </a:pPr>
            <a:r>
              <a:rPr lang="en-GB" sz="1300" dirty="0">
                <a:solidFill>
                  <a:srgbClr val="FFFFFF"/>
                </a:solidFill>
                <a:latin typeface="Abadi" panose="020B0604020104020204" pitchFamily="34" charset="0"/>
              </a:rPr>
              <a:t>RE Lessons which use inspirational art from the exhibition CO-CURATED BY ‘The God who Speaks’.</a:t>
            </a:r>
          </a:p>
        </p:txBody>
      </p:sp>
      <p:cxnSp>
        <p:nvCxnSpPr>
          <p:cNvPr id="40" name="Straight Connector 39">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20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1604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0AB24A-76B8-9412-5FEE-DDAE10EAE21F}"/>
              </a:ext>
            </a:extLst>
          </p:cNvPr>
          <p:cNvSpPr>
            <a:spLocks noGrp="1"/>
          </p:cNvSpPr>
          <p:nvPr>
            <p:ph type="title"/>
          </p:nvPr>
        </p:nvSpPr>
        <p:spPr>
          <a:xfrm>
            <a:off x="1184520" y="914400"/>
            <a:ext cx="10020496" cy="1117703"/>
          </a:xfrm>
        </p:spPr>
        <p:txBody>
          <a:bodyPr vert="horz" lIns="91440" tIns="45720" rIns="91440" bIns="45720" rtlCol="0" anchor="b">
            <a:normAutofit/>
          </a:bodyPr>
          <a:lstStyle/>
          <a:p>
            <a:pPr algn="ctr"/>
            <a:r>
              <a:rPr lang="en-US" sz="5400" dirty="0"/>
              <a:t>Partnership</a:t>
            </a:r>
          </a:p>
        </p:txBody>
      </p:sp>
      <p:cxnSp>
        <p:nvCxnSpPr>
          <p:cNvPr id="18" name="Straight Connector 17">
            <a:extLst>
              <a:ext uri="{FF2B5EF4-FFF2-40B4-BE49-F238E27FC236}">
                <a16:creationId xmlns:a16="http://schemas.microsoft.com/office/drawing/2014/main" id="{8CED01B4-40F2-4CAE-8062-1D4CE8454C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32706" y="231116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1E23320-9830-CF2C-34D8-6170B13897DB}"/>
              </a:ext>
            </a:extLst>
          </p:cNvPr>
          <p:cNvPicPr>
            <a:picLocks noChangeAspect="1"/>
          </p:cNvPicPr>
          <p:nvPr/>
        </p:nvPicPr>
        <p:blipFill>
          <a:blip r:embed="rId3"/>
          <a:stretch>
            <a:fillRect/>
          </a:stretch>
        </p:blipFill>
        <p:spPr>
          <a:xfrm>
            <a:off x="377462" y="3246945"/>
            <a:ext cx="2396218" cy="3308416"/>
          </a:xfrm>
          <a:prstGeom prst="rect">
            <a:avLst/>
          </a:prstGeom>
        </p:spPr>
      </p:pic>
      <p:pic>
        <p:nvPicPr>
          <p:cNvPr id="5" name="Picture 4">
            <a:extLst>
              <a:ext uri="{FF2B5EF4-FFF2-40B4-BE49-F238E27FC236}">
                <a16:creationId xmlns:a16="http://schemas.microsoft.com/office/drawing/2014/main" id="{D428F536-5F0F-1425-E818-3ACD35012C22}"/>
              </a:ext>
            </a:extLst>
          </p:cNvPr>
          <p:cNvPicPr>
            <a:picLocks noChangeAspect="1"/>
          </p:cNvPicPr>
          <p:nvPr/>
        </p:nvPicPr>
        <p:blipFill>
          <a:blip r:embed="rId4"/>
          <a:stretch>
            <a:fillRect/>
          </a:stretch>
        </p:blipFill>
        <p:spPr>
          <a:xfrm>
            <a:off x="3010108" y="4419600"/>
            <a:ext cx="4101187" cy="1814279"/>
          </a:xfrm>
          <a:prstGeom prst="rect">
            <a:avLst/>
          </a:prstGeom>
        </p:spPr>
      </p:pic>
      <p:pic>
        <p:nvPicPr>
          <p:cNvPr id="7" name="Content Placeholder 6">
            <a:extLst>
              <a:ext uri="{FF2B5EF4-FFF2-40B4-BE49-F238E27FC236}">
                <a16:creationId xmlns:a16="http://schemas.microsoft.com/office/drawing/2014/main" id="{C99BBDB8-48F9-188E-E314-934E7F144A5A}"/>
              </a:ext>
            </a:extLst>
          </p:cNvPr>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7356889" y="4587240"/>
            <a:ext cx="4219923" cy="1303486"/>
          </a:xfrm>
          <a:prstGeom prst="rect">
            <a:avLst/>
          </a:prstGeom>
        </p:spPr>
      </p:pic>
    </p:spTree>
    <p:extLst>
      <p:ext uri="{BB962C8B-B14F-4D97-AF65-F5344CB8AC3E}">
        <p14:creationId xmlns:p14="http://schemas.microsoft.com/office/powerpoint/2010/main" val="1390614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5AB47E-6A12-1363-2140-57D2B60B66F3}"/>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3F0337CF-35D8-1E67-E834-C1A4DC8B4DF3}"/>
              </a:ext>
            </a:extLst>
          </p:cNvPr>
          <p:cNvSpPr>
            <a:spLocks noGrp="1"/>
          </p:cNvSpPr>
          <p:nvPr>
            <p:ph type="title"/>
          </p:nvPr>
        </p:nvSpPr>
        <p:spPr>
          <a:xfrm>
            <a:off x="640079" y="279584"/>
            <a:ext cx="7927849" cy="1097280"/>
          </a:xfrm>
        </p:spPr>
        <p:txBody>
          <a:bodyPr vert="horz" lIns="91440" tIns="45720" rIns="91440" bIns="45720" rtlCol="0" anchor="t">
            <a:normAutofit/>
          </a:bodyPr>
          <a:lstStyle/>
          <a:p>
            <a:pPr>
              <a:lnSpc>
                <a:spcPct val="90000"/>
              </a:lnSpc>
            </a:pPr>
            <a:r>
              <a:rPr lang="en-US" sz="3400" dirty="0"/>
              <a:t>Connections to the Catholic RE Directory</a:t>
            </a:r>
          </a:p>
        </p:txBody>
      </p:sp>
      <p:cxnSp>
        <p:nvCxnSpPr>
          <p:cNvPr id="25" name="Straight Connector 24">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100ACA0-8633-EEFF-762D-15CE60ED5D01}"/>
              </a:ext>
            </a:extLst>
          </p:cNvPr>
          <p:cNvPicPr>
            <a:picLocks noChangeAspect="1"/>
          </p:cNvPicPr>
          <p:nvPr/>
        </p:nvPicPr>
        <p:blipFill>
          <a:blip r:embed="rId3"/>
          <a:stretch>
            <a:fillRect/>
          </a:stretch>
        </p:blipFill>
        <p:spPr>
          <a:xfrm>
            <a:off x="8567928" y="828224"/>
            <a:ext cx="2980604" cy="1318557"/>
          </a:xfrm>
          <a:prstGeom prst="rect">
            <a:avLst/>
          </a:prstGeom>
        </p:spPr>
      </p:pic>
      <p:sp>
        <p:nvSpPr>
          <p:cNvPr id="3" name="TextBox 2">
            <a:extLst>
              <a:ext uri="{FF2B5EF4-FFF2-40B4-BE49-F238E27FC236}">
                <a16:creationId xmlns:a16="http://schemas.microsoft.com/office/drawing/2014/main" id="{E4D8B79D-824C-3E07-4E6C-04EFDA14E59A}"/>
              </a:ext>
            </a:extLst>
          </p:cNvPr>
          <p:cNvSpPr txBox="1"/>
          <p:nvPr/>
        </p:nvSpPr>
        <p:spPr>
          <a:xfrm>
            <a:off x="640080" y="1295401"/>
            <a:ext cx="7708790" cy="5002517"/>
          </a:xfrm>
          <a:prstGeom prst="rect">
            <a:avLst/>
          </a:prstGeom>
        </p:spPr>
        <p:txBody>
          <a:bodyPr vert="horz" lIns="91440" tIns="45720" rIns="91440" bIns="45720" rtlCol="0">
            <a:normAutofit lnSpcReduction="10000"/>
          </a:bodyPr>
          <a:lstStyle/>
          <a:p>
            <a:pPr marL="285750" marR="0" lvl="0" indent="-285750" algn="l" defTabSz="914400" rtl="0" eaLnBrk="1" fontAlgn="auto" latinLnBrk="0" hangingPunct="1">
              <a:lnSpc>
                <a:spcPct val="110000"/>
              </a:lnSpc>
              <a:spcBef>
                <a:spcPts val="0"/>
              </a:spcBef>
              <a:spcAft>
                <a:spcPts val="600"/>
              </a:spcAft>
              <a:buClrTx/>
              <a:buSzPct val="87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randview Display"/>
                <a:ea typeface="+mn-ea"/>
                <a:cs typeface="+mn-cs"/>
              </a:rPr>
              <a:t>The RE Directory invites all students to engage with an ambitious RE curriculum focused on multiple disciplines in the pursuit of truth. Creative, critical thinking about key Christian ideas, visions and practice are highlighted.  These lesson ideas enable these aims.</a:t>
            </a:r>
          </a:p>
          <a:p>
            <a:pPr marL="285750" marR="0" lvl="0" indent="-285750" algn="l" defTabSz="914400" rtl="0" eaLnBrk="1" fontAlgn="auto" latinLnBrk="0" hangingPunct="1">
              <a:lnSpc>
                <a:spcPct val="110000"/>
              </a:lnSpc>
              <a:spcBef>
                <a:spcPts val="0"/>
              </a:spcBef>
              <a:spcAft>
                <a:spcPts val="600"/>
              </a:spcAft>
              <a:buClrTx/>
              <a:buSzPct val="87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randview Display"/>
                <a:ea typeface="+mn-ea"/>
                <a:cs typeface="+mn-cs"/>
              </a:rPr>
              <a:t>This work can contribute to students learning in Year 8 about key theological ideas from plural sources, so that they can use a range of accurate religious and philosophical vocabulary to show understanding of religions, beliefs and worldviews. (RED p226).</a:t>
            </a:r>
          </a:p>
          <a:p>
            <a:pPr marL="285750" marR="0" lvl="0" indent="-285750" algn="l" defTabSz="914400" rtl="0" eaLnBrk="1" fontAlgn="auto" latinLnBrk="0" hangingPunct="1">
              <a:lnSpc>
                <a:spcPct val="110000"/>
              </a:lnSpc>
              <a:spcBef>
                <a:spcPts val="0"/>
              </a:spcBef>
              <a:spcAft>
                <a:spcPts val="600"/>
              </a:spcAft>
              <a:buClrTx/>
              <a:buSzPct val="87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randview Display"/>
                <a:ea typeface="+mn-ea"/>
                <a:cs typeface="+mn-cs"/>
              </a:rPr>
              <a:t>Students in Year 7 are asked to consider the statement that ‘God is beyond human understanding’ and take account of varied ideas as they respond. They are asked in these lessons to discern and respond for themselves, considering their </a:t>
            </a:r>
            <a:r>
              <a:rPr lang="en-US" dirty="0">
                <a:solidFill>
                  <a:prstClr val="black"/>
                </a:solidFill>
                <a:latin typeface="Grandview Display"/>
              </a:rPr>
              <a:t>o</a:t>
            </a:r>
            <a:r>
              <a:rPr kumimoji="0" lang="en-US" sz="1800" b="0" i="0" u="none" strike="noStrike" kern="1200" cap="none" spc="0" normalizeH="0" baseline="0" noProof="0" dirty="0" err="1">
                <a:ln>
                  <a:noFill/>
                </a:ln>
                <a:solidFill>
                  <a:prstClr val="black"/>
                </a:solidFill>
                <a:effectLst/>
                <a:uLnTx/>
                <a:uFillTx/>
                <a:latin typeface="Grandview Display"/>
                <a:ea typeface="+mn-ea"/>
                <a:cs typeface="+mn-cs"/>
              </a:rPr>
              <a:t>wn</a:t>
            </a:r>
            <a:r>
              <a:rPr kumimoji="0" lang="en-US" sz="1800" b="0" i="0" u="none" strike="noStrike" kern="1200" cap="none" spc="0" normalizeH="0" baseline="0" noProof="0" dirty="0">
                <a:ln>
                  <a:noFill/>
                </a:ln>
                <a:solidFill>
                  <a:prstClr val="black"/>
                </a:solidFill>
                <a:effectLst/>
                <a:uLnTx/>
                <a:uFillTx/>
                <a:latin typeface="Grandview Display"/>
                <a:ea typeface="+mn-ea"/>
                <a:cs typeface="+mn-cs"/>
              </a:rPr>
              <a:t> responses to artworks studied.</a:t>
            </a:r>
            <a:br>
              <a:rPr kumimoji="0" lang="en-US" sz="1800" b="0" i="0" u="none" strike="noStrike" kern="1200" cap="none" spc="0" normalizeH="0" baseline="0" noProof="0" dirty="0">
                <a:ln>
                  <a:noFill/>
                </a:ln>
                <a:solidFill>
                  <a:prstClr val="black"/>
                </a:solidFill>
                <a:effectLst/>
                <a:uLnTx/>
                <a:uFillTx/>
                <a:latin typeface="Grandview Display"/>
                <a:ea typeface="+mn-ea"/>
                <a:cs typeface="+mn-cs"/>
              </a:rPr>
            </a:br>
            <a:r>
              <a:rPr kumimoji="0" lang="en-US" sz="1800" b="0" i="0" u="none" strike="noStrike" kern="1200" cap="none" spc="0" normalizeH="0" baseline="0" noProof="0" dirty="0">
                <a:ln>
                  <a:noFill/>
                </a:ln>
                <a:solidFill>
                  <a:prstClr val="black"/>
                </a:solidFill>
                <a:effectLst/>
                <a:uLnTx/>
                <a:uFillTx/>
                <a:latin typeface="Grandview Display"/>
                <a:ea typeface="+mn-ea"/>
                <a:cs typeface="+mn-cs"/>
              </a:rPr>
              <a:t>(RED p188, 191).</a:t>
            </a:r>
          </a:p>
          <a:p>
            <a:pPr marL="285750" indent="-285750">
              <a:lnSpc>
                <a:spcPct val="110000"/>
              </a:lnSpc>
              <a:spcAft>
                <a:spcPts val="600"/>
              </a:spcAft>
              <a:buSzPct val="87000"/>
              <a:buFont typeface="Arial" panose="020B0604020202020204" pitchFamily="34" charset="0"/>
              <a:buChar char="•"/>
              <a:defRPr/>
            </a:pPr>
            <a:r>
              <a:rPr lang="en-US" dirty="0">
                <a:solidFill>
                  <a:prstClr val="black"/>
                </a:solidFill>
              </a:rPr>
              <a:t>By age 14 students will have built up their understanding and skills in dialogue, so that they can discuss and listen to varied views about many ethical and </a:t>
            </a:r>
            <a:r>
              <a:rPr lang="en-US">
                <a:solidFill>
                  <a:prstClr val="black"/>
                </a:solidFill>
              </a:rPr>
              <a:t>philosophical questions. </a:t>
            </a:r>
            <a:r>
              <a:rPr lang="en-US" dirty="0">
                <a:solidFill>
                  <a:prstClr val="black"/>
                </a:solidFill>
              </a:rPr>
              <a:t>(RED, p246).</a:t>
            </a:r>
            <a:endParaRPr kumimoji="0" lang="en-US" sz="1800" b="0" i="0" u="none" strike="noStrike" kern="1200" cap="none" spc="0" normalizeH="0" baseline="0" noProof="0" dirty="0">
              <a:ln>
                <a:noFill/>
              </a:ln>
              <a:solidFill>
                <a:prstClr val="black"/>
              </a:solidFill>
              <a:effectLst/>
              <a:uLnTx/>
              <a:uFillTx/>
              <a:latin typeface="Grandview Display"/>
              <a:ea typeface="+mn-ea"/>
              <a:cs typeface="+mn-cs"/>
            </a:endParaRPr>
          </a:p>
        </p:txBody>
      </p:sp>
      <p:pic>
        <p:nvPicPr>
          <p:cNvPr id="7" name="Content Placeholder 6">
            <a:extLst>
              <a:ext uri="{FF2B5EF4-FFF2-40B4-BE49-F238E27FC236}">
                <a16:creationId xmlns:a16="http://schemas.microsoft.com/office/drawing/2014/main" id="{E01AEC18-1C3B-6DAC-15AC-C360D9396E44}"/>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8567928" y="3010354"/>
            <a:ext cx="2980604" cy="920675"/>
          </a:xfrm>
          <a:prstGeom prst="rect">
            <a:avLst/>
          </a:prstGeom>
        </p:spPr>
      </p:pic>
      <p:pic>
        <p:nvPicPr>
          <p:cNvPr id="9" name="Picture 8">
            <a:extLst>
              <a:ext uri="{FF2B5EF4-FFF2-40B4-BE49-F238E27FC236}">
                <a16:creationId xmlns:a16="http://schemas.microsoft.com/office/drawing/2014/main" id="{49841088-9E69-5BC2-673D-7689A8CE1E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67928" y="4589244"/>
            <a:ext cx="1237555" cy="1708671"/>
          </a:xfrm>
          <a:prstGeom prst="rect">
            <a:avLst/>
          </a:prstGeom>
        </p:spPr>
      </p:pic>
    </p:spTree>
    <p:extLst>
      <p:ext uri="{BB962C8B-B14F-4D97-AF65-F5344CB8AC3E}">
        <p14:creationId xmlns:p14="http://schemas.microsoft.com/office/powerpoint/2010/main" val="3664161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9D7B73-4733-E198-9959-623AEFAFE466}"/>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EEE4078-6E68-3D1A-BF01-018A7CCC17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randview Display"/>
              <a:ea typeface="+mn-ea"/>
              <a:cs typeface="+mn-cs"/>
            </a:endParaRPr>
          </a:p>
        </p:txBody>
      </p:sp>
      <p:pic>
        <p:nvPicPr>
          <p:cNvPr id="4" name="Picture 3" descr="The colorful explosion of powder on a black background">
            <a:extLst>
              <a:ext uri="{FF2B5EF4-FFF2-40B4-BE49-F238E27FC236}">
                <a16:creationId xmlns:a16="http://schemas.microsoft.com/office/drawing/2014/main" id="{B5679739-4FD9-51A2-5468-F264E5D0BA9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789944" y="1"/>
            <a:ext cx="12191999" cy="6857999"/>
          </a:xfrm>
          <a:prstGeom prst="rect">
            <a:avLst/>
          </a:prstGeom>
        </p:spPr>
      </p:pic>
      <p:sp>
        <p:nvSpPr>
          <p:cNvPr id="18" name="Rectangle 17">
            <a:extLst>
              <a:ext uri="{FF2B5EF4-FFF2-40B4-BE49-F238E27FC236}">
                <a16:creationId xmlns:a16="http://schemas.microsoft.com/office/drawing/2014/main" id="{40C0BD01-B715-E26A-F9C9-E9DC9E8B6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30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62B53D84-0C2D-DC61-3160-7ECA2D8678A7}"/>
              </a:ext>
            </a:extLst>
          </p:cNvPr>
          <p:cNvSpPr>
            <a:spLocks noGrp="1"/>
          </p:cNvSpPr>
          <p:nvPr>
            <p:ph type="ctrTitle"/>
          </p:nvPr>
        </p:nvSpPr>
        <p:spPr>
          <a:xfrm>
            <a:off x="2808514" y="531089"/>
            <a:ext cx="8970120" cy="3687985"/>
          </a:xfrm>
        </p:spPr>
        <p:txBody>
          <a:bodyPr anchor="t">
            <a:noAutofit/>
          </a:bodyPr>
          <a:lstStyle/>
          <a:p>
            <a:r>
              <a:rPr lang="en-GB" sz="4000" dirty="0">
                <a:solidFill>
                  <a:srgbClr val="FFFFFF"/>
                </a:solidFill>
              </a:rPr>
              <a:t>Searching for God?  Lesson 4</a:t>
            </a:r>
            <a:br>
              <a:rPr lang="en-GB" sz="4000" dirty="0">
                <a:solidFill>
                  <a:srgbClr val="FFFFFF"/>
                </a:solidFill>
              </a:rPr>
            </a:br>
            <a:r>
              <a:rPr lang="en-GB" sz="4000" dirty="0">
                <a:solidFill>
                  <a:srgbClr val="FFFFFF"/>
                </a:solidFill>
              </a:rPr>
              <a:t>Big questions: where are we from? What truth is there in ancient stories? How shall we love the Earth? </a:t>
            </a:r>
            <a:br>
              <a:rPr lang="en-GB" sz="4000" dirty="0">
                <a:solidFill>
                  <a:srgbClr val="FFFFFF"/>
                </a:solidFill>
              </a:rPr>
            </a:br>
            <a:r>
              <a:rPr lang="en-GB" sz="4000" dirty="0">
                <a:solidFill>
                  <a:srgbClr val="FFFFFF"/>
                </a:solidFill>
              </a:rPr>
              <a:t>Can we find paradise? </a:t>
            </a:r>
            <a:br>
              <a:rPr lang="en-GB" sz="4000" dirty="0">
                <a:solidFill>
                  <a:srgbClr val="FFFFFF"/>
                </a:solidFill>
              </a:rPr>
            </a:br>
            <a:r>
              <a:rPr lang="en-GB" sz="4000" dirty="0">
                <a:solidFill>
                  <a:srgbClr val="FFFFFF"/>
                </a:solidFill>
              </a:rPr>
              <a:t>Will there be peace? </a:t>
            </a:r>
            <a:br>
              <a:rPr lang="en-GB" sz="4000" dirty="0">
                <a:solidFill>
                  <a:srgbClr val="FFFFFF"/>
                </a:solidFill>
              </a:rPr>
            </a:br>
            <a:r>
              <a:rPr lang="en-GB" sz="4000" dirty="0">
                <a:solidFill>
                  <a:srgbClr val="FFFFFF"/>
                </a:solidFill>
              </a:rPr>
              <a:t>Why do so many people pray so much?  </a:t>
            </a:r>
            <a:br>
              <a:rPr lang="en-GB" sz="4000" dirty="0">
                <a:solidFill>
                  <a:srgbClr val="FFFFFF"/>
                </a:solidFill>
              </a:rPr>
            </a:br>
            <a:br>
              <a:rPr lang="en-GB" sz="4000" dirty="0">
                <a:solidFill>
                  <a:srgbClr val="FFFFFF"/>
                </a:solidFill>
              </a:rPr>
            </a:br>
            <a:r>
              <a:rPr lang="en-GB" sz="4000" b="0" i="1" dirty="0">
                <a:solidFill>
                  <a:srgbClr val="FFFFFF"/>
                </a:solidFill>
              </a:rPr>
              <a:t>Secondary</a:t>
            </a:r>
            <a:br>
              <a:rPr lang="en-GB" sz="4000" dirty="0">
                <a:solidFill>
                  <a:srgbClr val="FFFFFF"/>
                </a:solidFill>
              </a:rPr>
            </a:br>
            <a:endParaRPr lang="en-GB" sz="4000" dirty="0">
              <a:solidFill>
                <a:srgbClr val="FFFFFF"/>
              </a:solidFill>
            </a:endParaRPr>
          </a:p>
        </p:txBody>
      </p:sp>
      <p:cxnSp>
        <p:nvCxnSpPr>
          <p:cNvPr id="20" name="Straight Connector 19">
            <a:extLst>
              <a:ext uri="{FF2B5EF4-FFF2-40B4-BE49-F238E27FC236}">
                <a16:creationId xmlns:a16="http://schemas.microsoft.com/office/drawing/2014/main" id="{A7E1657A-E4DD-218E-D1A0-770748FC5E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32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501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CDF043-8433-0B25-2AC0-C9F86EC62745}"/>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D983080A-6551-4451-BD82-99B048897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The colorful explosion of powder on a black background">
            <a:extLst>
              <a:ext uri="{FF2B5EF4-FFF2-40B4-BE49-F238E27FC236}">
                <a16:creationId xmlns:a16="http://schemas.microsoft.com/office/drawing/2014/main" id="{383ACF06-65B4-D9CE-F537-5937D1897ACE}"/>
              </a:ext>
            </a:extLst>
          </p:cNvPr>
          <p:cNvPicPr>
            <a:picLocks noChangeAspect="1"/>
          </p:cNvPicPr>
          <p:nvPr/>
        </p:nvPicPr>
        <p:blipFill>
          <a:blip r:embed="rId3" cstate="email">
            <a:alphaModFix amt="40000"/>
            <a:extLst>
              <a:ext uri="{28A0092B-C50C-407E-A947-70E740481C1C}">
                <a14:useLocalDpi xmlns:a14="http://schemas.microsoft.com/office/drawing/2010/main"/>
              </a:ext>
            </a:extLst>
          </a:blip>
          <a:srcRect/>
          <a:stretch/>
        </p:blipFill>
        <p:spPr>
          <a:xfrm>
            <a:off x="20" y="10"/>
            <a:ext cx="12191979" cy="6857989"/>
          </a:xfrm>
          <a:prstGeom prst="rect">
            <a:avLst/>
          </a:prstGeom>
        </p:spPr>
      </p:pic>
      <p:sp>
        <p:nvSpPr>
          <p:cNvPr id="2" name="Title 1">
            <a:extLst>
              <a:ext uri="{FF2B5EF4-FFF2-40B4-BE49-F238E27FC236}">
                <a16:creationId xmlns:a16="http://schemas.microsoft.com/office/drawing/2014/main" id="{D19EEE71-4C6C-A574-4151-7997097D90ED}"/>
              </a:ext>
            </a:extLst>
          </p:cNvPr>
          <p:cNvSpPr>
            <a:spLocks noGrp="1"/>
          </p:cNvSpPr>
          <p:nvPr>
            <p:ph type="ctrTitle"/>
          </p:nvPr>
        </p:nvSpPr>
        <p:spPr>
          <a:xfrm>
            <a:off x="914400" y="335323"/>
            <a:ext cx="10539662" cy="1105477"/>
          </a:xfrm>
        </p:spPr>
        <p:txBody>
          <a:bodyPr anchor="b">
            <a:normAutofit/>
          </a:bodyPr>
          <a:lstStyle/>
          <a:p>
            <a:r>
              <a:rPr lang="en-GB" dirty="0">
                <a:solidFill>
                  <a:srgbClr val="FFFFFF"/>
                </a:solidFill>
              </a:rPr>
              <a:t>Big questions, big thinking.</a:t>
            </a:r>
          </a:p>
        </p:txBody>
      </p:sp>
      <p:cxnSp>
        <p:nvCxnSpPr>
          <p:cNvPr id="38" name="Straight Connector 37">
            <a:extLst>
              <a:ext uri="{FF2B5EF4-FFF2-40B4-BE49-F238E27FC236}">
                <a16:creationId xmlns:a16="http://schemas.microsoft.com/office/drawing/2014/main" id="{8A5C8BF2-C035-4BFF-8802-A397238344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2570" y="6272784"/>
            <a:ext cx="1020883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800E35F-8E1E-E070-BC6B-28ABBA61CA9E}"/>
              </a:ext>
            </a:extLst>
          </p:cNvPr>
          <p:cNvSpPr txBox="1"/>
          <p:nvPr/>
        </p:nvSpPr>
        <p:spPr>
          <a:xfrm>
            <a:off x="914400" y="1579758"/>
            <a:ext cx="10208829" cy="3816429"/>
          </a:xfrm>
          <a:prstGeom prst="rect">
            <a:avLst/>
          </a:prstGeom>
          <a:noFill/>
        </p:spPr>
        <p:txBody>
          <a:bodyPr wrap="square" rtlCol="0">
            <a:spAutoFit/>
          </a:bodyPr>
          <a:lstStyle/>
          <a:p>
            <a:r>
              <a:rPr lang="en-GB" sz="2200" b="1" dirty="0">
                <a:latin typeface="Abadi" panose="020B0604020104020204" pitchFamily="34" charset="0"/>
              </a:rPr>
              <a:t>Philosophy – the word means ‘love for wisdom’.</a:t>
            </a:r>
          </a:p>
          <a:p>
            <a:r>
              <a:rPr lang="en-GB" sz="2200" b="1" dirty="0">
                <a:latin typeface="Abadi" panose="020B0604020104020204" pitchFamily="34" charset="0"/>
              </a:rPr>
              <a:t>This learning sequence uses three brilliant modern art works made by people with very different worldviews to raise and explore some of life’s great questions. </a:t>
            </a:r>
          </a:p>
          <a:p>
            <a:r>
              <a:rPr lang="en-GB" sz="2200" b="1" dirty="0">
                <a:latin typeface="Abadi" panose="020B0604020104020204" pitchFamily="34" charset="0"/>
              </a:rPr>
              <a:t>These artworks raise big philosophical questions about our origins, about ancient scriptures and narratives, about our fragile Earth, about life beyond this life, about peace and prayer.</a:t>
            </a:r>
          </a:p>
          <a:p>
            <a:r>
              <a:rPr lang="en-GB" sz="2200" b="1" dirty="0">
                <a:latin typeface="Abadi" panose="020B0604020104020204" pitchFamily="34" charset="0"/>
              </a:rPr>
              <a:t>All religions – and non-religious worldviews – offer visions of being human that respond to these kinds of questions. </a:t>
            </a:r>
          </a:p>
          <a:p>
            <a:r>
              <a:rPr lang="en-GB" sz="2200" b="1" dirty="0">
                <a:latin typeface="Abadi" panose="020B0604020104020204" pitchFamily="34" charset="0"/>
              </a:rPr>
              <a:t>If you could ask the ‘being who knows everything’ any questions, what would you ask?</a:t>
            </a:r>
          </a:p>
        </p:txBody>
      </p:sp>
    </p:spTree>
    <p:extLst>
      <p:ext uri="{BB962C8B-B14F-4D97-AF65-F5344CB8AC3E}">
        <p14:creationId xmlns:p14="http://schemas.microsoft.com/office/powerpoint/2010/main" val="29489304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CCF1B3-24E2-CB7A-743E-C4275AB78B0C}"/>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97565D7-68DF-9A68-E299-824A64D32B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The colorful explosion of powder on a black background">
            <a:extLst>
              <a:ext uri="{FF2B5EF4-FFF2-40B4-BE49-F238E27FC236}">
                <a16:creationId xmlns:a16="http://schemas.microsoft.com/office/drawing/2014/main" id="{40A3CC02-7CF6-DBBF-E26C-B3B01355EEFE}"/>
              </a:ext>
            </a:extLst>
          </p:cNvPr>
          <p:cNvPicPr>
            <a:picLocks noChangeAspect="1"/>
          </p:cNvPicPr>
          <p:nvPr/>
        </p:nvPicPr>
        <p:blipFill>
          <a:blip r:embed="rId3" cstate="email">
            <a:alphaModFix amt="40000"/>
            <a:extLst>
              <a:ext uri="{28A0092B-C50C-407E-A947-70E740481C1C}">
                <a14:useLocalDpi xmlns:a14="http://schemas.microsoft.com/office/drawing/2010/main"/>
              </a:ext>
            </a:extLst>
          </a:blip>
          <a:srcRect/>
          <a:stretch/>
        </p:blipFill>
        <p:spPr>
          <a:xfrm>
            <a:off x="20" y="10"/>
            <a:ext cx="12191979" cy="6857989"/>
          </a:xfrm>
          <a:prstGeom prst="rect">
            <a:avLst/>
          </a:prstGeom>
        </p:spPr>
      </p:pic>
      <p:sp>
        <p:nvSpPr>
          <p:cNvPr id="2" name="Title 1">
            <a:extLst>
              <a:ext uri="{FF2B5EF4-FFF2-40B4-BE49-F238E27FC236}">
                <a16:creationId xmlns:a16="http://schemas.microsoft.com/office/drawing/2014/main" id="{A53A8327-C877-DA97-462A-2C9D20BDD828}"/>
              </a:ext>
            </a:extLst>
          </p:cNvPr>
          <p:cNvSpPr>
            <a:spLocks noGrp="1"/>
          </p:cNvSpPr>
          <p:nvPr>
            <p:ph type="ctrTitle"/>
          </p:nvPr>
        </p:nvSpPr>
        <p:spPr>
          <a:xfrm>
            <a:off x="5723489" y="665646"/>
            <a:ext cx="6211074" cy="4941502"/>
          </a:xfrm>
        </p:spPr>
        <p:txBody>
          <a:bodyPr anchor="b">
            <a:noAutofit/>
          </a:bodyPr>
          <a:lstStyle/>
          <a:p>
            <a:r>
              <a:rPr lang="en-GB" sz="3200" dirty="0">
                <a:solidFill>
                  <a:srgbClr val="FFFFFF"/>
                </a:solidFill>
              </a:rPr>
              <a:t>In the 2025 London Art exhibition ‘Cloud of Witnesses’ - 26 artists contributed some of their work. </a:t>
            </a:r>
            <a:br>
              <a:rPr lang="en-GB" sz="3200" dirty="0">
                <a:solidFill>
                  <a:srgbClr val="FFFFFF"/>
                </a:solidFill>
              </a:rPr>
            </a:br>
            <a:br>
              <a:rPr lang="en-GB" sz="3200" dirty="0">
                <a:solidFill>
                  <a:srgbClr val="FFFFFF"/>
                </a:solidFill>
              </a:rPr>
            </a:br>
            <a:r>
              <a:rPr lang="en-GB" sz="3200" dirty="0">
                <a:solidFill>
                  <a:srgbClr val="FFFFFF"/>
                </a:solidFill>
              </a:rPr>
              <a:t>They explored diversity of belief about God. It was an inter-faith project. </a:t>
            </a:r>
            <a:br>
              <a:rPr lang="en-GB" sz="3200" dirty="0">
                <a:solidFill>
                  <a:srgbClr val="FFFFFF"/>
                </a:solidFill>
              </a:rPr>
            </a:br>
            <a:r>
              <a:rPr lang="en-GB" sz="3200" dirty="0">
                <a:solidFill>
                  <a:srgbClr val="FFFFFF"/>
                </a:solidFill>
              </a:rPr>
              <a:t>From different religions to no religion, they show us some creative ways of expressing ideas and beliefs about God. </a:t>
            </a:r>
          </a:p>
        </p:txBody>
      </p:sp>
      <p:cxnSp>
        <p:nvCxnSpPr>
          <p:cNvPr id="38" name="Straight Connector 37">
            <a:extLst>
              <a:ext uri="{FF2B5EF4-FFF2-40B4-BE49-F238E27FC236}">
                <a16:creationId xmlns:a16="http://schemas.microsoft.com/office/drawing/2014/main" id="{04D1F6ED-141C-174B-FD3C-380BF3229F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2570" y="6272784"/>
            <a:ext cx="1020883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426C1D4-82F7-A14F-8D8E-CD8594929405}"/>
              </a:ext>
            </a:extLst>
          </p:cNvPr>
          <p:cNvPicPr>
            <a:picLocks noChangeAspect="1"/>
          </p:cNvPicPr>
          <p:nvPr/>
        </p:nvPicPr>
        <p:blipFill>
          <a:blip r:embed="rId4"/>
          <a:stretch>
            <a:fillRect/>
          </a:stretch>
        </p:blipFill>
        <p:spPr>
          <a:xfrm>
            <a:off x="257437" y="295592"/>
            <a:ext cx="5267325" cy="6124575"/>
          </a:xfrm>
          <a:prstGeom prst="rect">
            <a:avLst/>
          </a:prstGeom>
          <a:ln>
            <a:solidFill>
              <a:schemeClr val="tx1"/>
            </a:solidFill>
          </a:ln>
        </p:spPr>
      </p:pic>
    </p:spTree>
    <p:extLst>
      <p:ext uri="{BB962C8B-B14F-4D97-AF65-F5344CB8AC3E}">
        <p14:creationId xmlns:p14="http://schemas.microsoft.com/office/powerpoint/2010/main" val="1784106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E2480F-8542-4910-67F9-27C54E170059}"/>
              </a:ext>
            </a:extLst>
          </p:cNvPr>
          <p:cNvSpPr>
            <a:spLocks noGrp="1"/>
          </p:cNvSpPr>
          <p:nvPr>
            <p:ph type="title"/>
          </p:nvPr>
        </p:nvSpPr>
        <p:spPr>
          <a:xfrm>
            <a:off x="640080" y="1371600"/>
            <a:ext cx="5852160" cy="1097280"/>
          </a:xfrm>
        </p:spPr>
        <p:txBody>
          <a:bodyPr vert="horz" lIns="91440" tIns="45720" rIns="91440" bIns="45720" rtlCol="0" anchor="t">
            <a:normAutofit fontScale="90000"/>
          </a:bodyPr>
          <a:lstStyle/>
          <a:p>
            <a:r>
              <a:rPr lang="en-US" sz="4000" dirty="0"/>
              <a:t>Fill up the big question mark</a:t>
            </a:r>
          </a:p>
        </p:txBody>
      </p:sp>
      <p:cxnSp>
        <p:nvCxnSpPr>
          <p:cNvPr id="15" name="Straight Connector 14">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3FDE0492-B025-FFC1-68B2-DD630D450E40}"/>
              </a:ext>
            </a:extLst>
          </p:cNvPr>
          <p:cNvSpPr>
            <a:spLocks noGrp="1"/>
          </p:cNvSpPr>
          <p:nvPr>
            <p:ph type="body" sz="half" idx="2"/>
          </p:nvPr>
        </p:nvSpPr>
        <p:spPr>
          <a:xfrm>
            <a:off x="640079" y="2062004"/>
            <a:ext cx="6315891" cy="4235918"/>
          </a:xfrm>
        </p:spPr>
        <p:txBody>
          <a:bodyPr vert="horz" lIns="91440" tIns="45720" rIns="91440" bIns="45720" rtlCol="0">
            <a:normAutofit fontScale="92500" lnSpcReduction="10000"/>
          </a:bodyPr>
          <a:lstStyle/>
          <a:p>
            <a:pPr marL="342900" indent="-342900">
              <a:buFont typeface="Arial" panose="020B0604020202020204" pitchFamily="34" charset="0"/>
              <a:buChar char="•"/>
            </a:pPr>
            <a:r>
              <a:rPr lang="en-US" sz="2000" b="1" dirty="0">
                <a:solidFill>
                  <a:srgbClr val="7030A0"/>
                </a:solidFill>
              </a:rPr>
              <a:t>Work in a group of four.</a:t>
            </a:r>
          </a:p>
          <a:p>
            <a:pPr marL="342900" indent="-342900">
              <a:buFont typeface="Arial" panose="020B0604020202020204" pitchFamily="34" charset="0"/>
              <a:buChar char="•"/>
            </a:pPr>
            <a:r>
              <a:rPr lang="en-US" sz="2000" b="1" dirty="0">
                <a:solidFill>
                  <a:srgbClr val="7030A0"/>
                </a:solidFill>
              </a:rPr>
              <a:t>Consider what you would ask if you could ask ‘the one who knows everything’.</a:t>
            </a:r>
          </a:p>
          <a:p>
            <a:pPr marL="342900" indent="-342900">
              <a:buFont typeface="Arial" panose="020B0604020202020204" pitchFamily="34" charset="0"/>
              <a:buChar char="•"/>
            </a:pPr>
            <a:r>
              <a:rPr lang="en-US" sz="2000" b="1" dirty="0">
                <a:solidFill>
                  <a:srgbClr val="7030A0"/>
                </a:solidFill>
              </a:rPr>
              <a:t>Which of these two questions is better? </a:t>
            </a:r>
            <a:br>
              <a:rPr lang="en-US" sz="2000" b="1" dirty="0">
                <a:solidFill>
                  <a:srgbClr val="7030A0"/>
                </a:solidFill>
              </a:rPr>
            </a:br>
            <a:r>
              <a:rPr lang="en-US" sz="2000" b="1" dirty="0">
                <a:solidFill>
                  <a:srgbClr val="7030A0"/>
                </a:solidFill>
              </a:rPr>
              <a:t>One pupil wanted to ask:</a:t>
            </a:r>
            <a:br>
              <a:rPr lang="en-US" sz="2000" b="1" dirty="0">
                <a:solidFill>
                  <a:srgbClr val="7030A0"/>
                </a:solidFill>
              </a:rPr>
            </a:br>
            <a:r>
              <a:rPr lang="en-US" sz="2000" b="1" dirty="0">
                <a:solidFill>
                  <a:srgbClr val="7030A0"/>
                </a:solidFill>
              </a:rPr>
              <a:t>‘Please can you tell me next week’s lottery numbers?’ </a:t>
            </a:r>
            <a:br>
              <a:rPr lang="en-US" sz="2000" b="1" dirty="0">
                <a:solidFill>
                  <a:srgbClr val="7030A0"/>
                </a:solidFill>
              </a:rPr>
            </a:br>
            <a:r>
              <a:rPr lang="en-US" sz="2000" b="1" dirty="0">
                <a:solidFill>
                  <a:srgbClr val="7030A0"/>
                </a:solidFill>
              </a:rPr>
              <a:t>Another asked: </a:t>
            </a:r>
            <a:br>
              <a:rPr lang="en-US" sz="2000" b="1" dirty="0">
                <a:solidFill>
                  <a:srgbClr val="7030A0"/>
                </a:solidFill>
              </a:rPr>
            </a:br>
            <a:r>
              <a:rPr lang="en-US" sz="2000" b="1" dirty="0">
                <a:solidFill>
                  <a:srgbClr val="7030A0"/>
                </a:solidFill>
              </a:rPr>
              <a:t>‘Is my grandpa safe with you in heaven?’</a:t>
            </a:r>
          </a:p>
          <a:p>
            <a:pPr marL="342900" indent="-342900">
              <a:buFont typeface="Arial" panose="020B0604020202020204" pitchFamily="34" charset="0"/>
              <a:buChar char="•"/>
            </a:pPr>
            <a:r>
              <a:rPr lang="en-US" sz="2000" b="1" dirty="0">
                <a:solidFill>
                  <a:srgbClr val="7030A0"/>
                </a:solidFill>
              </a:rPr>
              <a:t>In 5 minutes, fill the inside of the question mark with your biggest questions. </a:t>
            </a:r>
            <a:br>
              <a:rPr lang="en-US" sz="2000" b="1" dirty="0">
                <a:solidFill>
                  <a:srgbClr val="7030A0"/>
                </a:solidFill>
              </a:rPr>
            </a:br>
            <a:r>
              <a:rPr lang="en-US" sz="2000" b="1" dirty="0">
                <a:solidFill>
                  <a:srgbClr val="7030A0"/>
                </a:solidFill>
              </a:rPr>
              <a:t>Compare yours with those of other groups.</a:t>
            </a:r>
          </a:p>
        </p:txBody>
      </p:sp>
      <p:pic>
        <p:nvPicPr>
          <p:cNvPr id="6" name="Content Placeholder 5">
            <a:extLst>
              <a:ext uri="{FF2B5EF4-FFF2-40B4-BE49-F238E27FC236}">
                <a16:creationId xmlns:a16="http://schemas.microsoft.com/office/drawing/2014/main" id="{2C2C7E85-4BA7-2A69-C4C2-D7FBED238FE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l="2529"/>
          <a:stretch>
            <a:fillRect/>
          </a:stretch>
        </p:blipFill>
        <p:spPr>
          <a:xfrm>
            <a:off x="7307320" y="171450"/>
            <a:ext cx="4671320" cy="66103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7834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3">
            <a:extLst>
              <a:ext uri="{FF2B5EF4-FFF2-40B4-BE49-F238E27FC236}">
                <a16:creationId xmlns:a16="http://schemas.microsoft.com/office/drawing/2014/main" id="{78EE6BE9-3615-F9BB-A4B3-90497922A30B}"/>
              </a:ext>
            </a:extLst>
          </p:cNvPr>
          <p:cNvPicPr>
            <a:picLocks noChangeAspect="1"/>
          </p:cNvPicPr>
          <p:nvPr/>
        </p:nvPicPr>
        <p:blipFill>
          <a:blip r:embed="rId3" cstate="email">
            <a:extLst>
              <a:ext uri="{28A0092B-C50C-407E-A947-70E740481C1C}">
                <a14:useLocalDpi xmlns:a14="http://schemas.microsoft.com/office/drawing/2010/main"/>
              </a:ext>
            </a:extLst>
          </a:blip>
          <a:srcRect b="-3"/>
          <a:stretch>
            <a:fillRect/>
          </a:stretch>
        </p:blipFill>
        <p:spPr>
          <a:xfrm>
            <a:off x="192528" y="171716"/>
            <a:ext cx="3793268" cy="6514565"/>
          </a:xfrm>
          <a:prstGeom prst="rect">
            <a:avLst/>
          </a:prstGeom>
          <a:ln>
            <a:solidFill>
              <a:schemeClr val="tx1"/>
            </a:solidFill>
          </a:ln>
        </p:spPr>
      </p:pic>
      <p:pic>
        <p:nvPicPr>
          <p:cNvPr id="2" name="Picture 1">
            <a:extLst>
              <a:ext uri="{FF2B5EF4-FFF2-40B4-BE49-F238E27FC236}">
                <a16:creationId xmlns:a16="http://schemas.microsoft.com/office/drawing/2014/main" id="{CE23DB60-589B-7E39-F7C5-A860E61FE1C3}"/>
              </a:ext>
            </a:extLst>
          </p:cNvPr>
          <p:cNvPicPr>
            <a:picLocks noChangeAspect="1"/>
          </p:cNvPicPr>
          <p:nvPr/>
        </p:nvPicPr>
        <p:blipFill>
          <a:blip r:embed="rId4" cstate="email">
            <a:extLst>
              <a:ext uri="{28A0092B-C50C-407E-A947-70E740481C1C}">
                <a14:useLocalDpi xmlns:a14="http://schemas.microsoft.com/office/drawing/2010/main"/>
              </a:ext>
            </a:extLst>
          </a:blip>
          <a:srcRect b="-3"/>
          <a:stretch>
            <a:fillRect/>
          </a:stretch>
        </p:blipFill>
        <p:spPr>
          <a:xfrm>
            <a:off x="4184538" y="171716"/>
            <a:ext cx="3822924" cy="6514565"/>
          </a:xfrm>
          <a:prstGeom prst="rect">
            <a:avLst/>
          </a:prstGeom>
          <a:ln>
            <a:solidFill>
              <a:schemeClr val="tx1"/>
            </a:solidFill>
          </a:ln>
        </p:spPr>
      </p:pic>
      <p:pic>
        <p:nvPicPr>
          <p:cNvPr id="3" name="Picture 2" descr="8C067B7B">
            <a:extLst>
              <a:ext uri="{FF2B5EF4-FFF2-40B4-BE49-F238E27FC236}">
                <a16:creationId xmlns:a16="http://schemas.microsoft.com/office/drawing/2014/main" id="{5CF89448-993D-DAA4-90A8-FC557CF9E526}"/>
              </a:ext>
            </a:extLst>
          </p:cNvPr>
          <p:cNvPicPr>
            <a:picLocks noGrp="1" noChangeAspect="1"/>
          </p:cNvPicPr>
          <p:nvPr isPhoto="1"/>
        </p:nvPicPr>
        <p:blipFill>
          <a:blip r:embed="rId5" cstate="email">
            <a:extLst>
              <a:ext uri="{28A0092B-C50C-407E-A947-70E740481C1C}">
                <a14:useLocalDpi xmlns:a14="http://schemas.microsoft.com/office/drawing/2010/main"/>
              </a:ext>
            </a:extLst>
          </a:blip>
          <a:srcRect r="-3"/>
          <a:stretch>
            <a:fillRect/>
          </a:stretch>
        </p:blipFill>
        <p:spPr>
          <a:xfrm rot="16200000">
            <a:off x="6830253" y="1529495"/>
            <a:ext cx="6514565" cy="3799007"/>
          </a:xfrm>
          <a:prstGeom prst="rect">
            <a:avLst/>
          </a:prstGeom>
          <a:ln>
            <a:solidFill>
              <a:schemeClr val="tx1"/>
            </a:solidFill>
          </a:ln>
        </p:spPr>
      </p:pic>
    </p:spTree>
    <p:extLst>
      <p:ext uri="{BB962C8B-B14F-4D97-AF65-F5344CB8AC3E}">
        <p14:creationId xmlns:p14="http://schemas.microsoft.com/office/powerpoint/2010/main" val="342423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8497F-1B8E-D303-60E4-2813167F6FA9}"/>
              </a:ext>
            </a:extLst>
          </p:cNvPr>
          <p:cNvSpPr>
            <a:spLocks noGrp="1"/>
          </p:cNvSpPr>
          <p:nvPr>
            <p:ph type="title"/>
          </p:nvPr>
        </p:nvSpPr>
        <p:spPr>
          <a:xfrm>
            <a:off x="640079" y="1079770"/>
            <a:ext cx="10890929" cy="1389111"/>
          </a:xfrm>
        </p:spPr>
        <p:txBody>
          <a:bodyPr>
            <a:normAutofit fontScale="90000"/>
          </a:bodyPr>
          <a:lstStyle/>
          <a:p>
            <a:r>
              <a:rPr lang="en-GB" dirty="0"/>
              <a:t>Three works of art responding to big questions.</a:t>
            </a:r>
            <a:br>
              <a:rPr lang="en-GB" dirty="0"/>
            </a:br>
            <a:r>
              <a:rPr lang="en-GB" sz="2700" dirty="0"/>
              <a:t>In this lesson we will study three art works that engage with big questions: </a:t>
            </a:r>
            <a:br>
              <a:rPr lang="en-GB" sz="2700" dirty="0"/>
            </a:br>
            <a:r>
              <a:rPr lang="en-GB" sz="2700" dirty="0"/>
              <a:t>you get the chance to think about how the artists are expressing meanings.</a:t>
            </a:r>
            <a:endParaRPr lang="en-GB" dirty="0"/>
          </a:p>
        </p:txBody>
      </p:sp>
      <p:sp>
        <p:nvSpPr>
          <p:cNvPr id="3" name="Content Placeholder 2">
            <a:extLst>
              <a:ext uri="{FF2B5EF4-FFF2-40B4-BE49-F238E27FC236}">
                <a16:creationId xmlns:a16="http://schemas.microsoft.com/office/drawing/2014/main" id="{5B436BE9-D1BF-A8A5-975C-B9B8C3784E3B}"/>
              </a:ext>
            </a:extLst>
          </p:cNvPr>
          <p:cNvSpPr>
            <a:spLocks noGrp="1"/>
          </p:cNvSpPr>
          <p:nvPr>
            <p:ph sz="half" idx="1"/>
          </p:nvPr>
        </p:nvSpPr>
        <p:spPr>
          <a:xfrm>
            <a:off x="640080" y="2633472"/>
            <a:ext cx="7715980" cy="4049430"/>
          </a:xfrm>
        </p:spPr>
        <p:txBody>
          <a:bodyPr>
            <a:noAutofit/>
          </a:bodyPr>
          <a:lstStyle/>
          <a:p>
            <a:r>
              <a:rPr lang="en-GB" sz="1800" b="1" dirty="0">
                <a:solidFill>
                  <a:srgbClr val="002060"/>
                </a:solidFill>
              </a:rPr>
              <a:t>Can we have peace? </a:t>
            </a:r>
            <a:r>
              <a:rPr lang="en-GB" sz="1800" dirty="0">
                <a:solidFill>
                  <a:srgbClr val="002060"/>
                </a:solidFill>
              </a:rPr>
              <a:t>Ian McKillop’s painting considers whether humanity can have peace. He wanted to paint an image about prayer, unity and humanity. He read about how Jesus prayed, just before his arrest. </a:t>
            </a:r>
            <a:br>
              <a:rPr lang="en-GB" sz="1800" dirty="0">
                <a:solidFill>
                  <a:srgbClr val="002060"/>
                </a:solidFill>
              </a:rPr>
            </a:br>
            <a:r>
              <a:rPr lang="en-GB" sz="1800" dirty="0">
                <a:solidFill>
                  <a:srgbClr val="002060"/>
                </a:solidFill>
              </a:rPr>
              <a:t>Can you imagine this picture?</a:t>
            </a:r>
          </a:p>
          <a:p>
            <a:r>
              <a:rPr lang="en-GB" sz="1800" b="1" dirty="0">
                <a:solidFill>
                  <a:srgbClr val="002060"/>
                </a:solidFill>
              </a:rPr>
              <a:t>What makes us united? </a:t>
            </a:r>
            <a:r>
              <a:rPr lang="en-GB" sz="1800" dirty="0">
                <a:solidFill>
                  <a:srgbClr val="002060"/>
                </a:solidFill>
              </a:rPr>
              <a:t>Jesus prays for us all to find unity and that truth would spread through all the earth. Iain imagined representatives of different races, genders, cultures and faiths sharing a cup of the Water of Life beneath olive leaves symbolising peace. </a:t>
            </a:r>
          </a:p>
          <a:p>
            <a:r>
              <a:rPr lang="en-GB" sz="1800" b="1" dirty="0">
                <a:solidFill>
                  <a:srgbClr val="002060"/>
                </a:solidFill>
              </a:rPr>
              <a:t>What prayer for love would you ask? </a:t>
            </a:r>
            <a:r>
              <a:rPr lang="en-GB" sz="1800" dirty="0">
                <a:solidFill>
                  <a:srgbClr val="002060"/>
                </a:solidFill>
              </a:rPr>
              <a:t>The painting expresses a prayer that all who long for peace, truth, love and unity may live and work harmoniously for the new world Jesus imagined.</a:t>
            </a:r>
          </a:p>
        </p:txBody>
      </p:sp>
      <p:sp>
        <p:nvSpPr>
          <p:cNvPr id="4" name="Content Placeholder 3">
            <a:extLst>
              <a:ext uri="{FF2B5EF4-FFF2-40B4-BE49-F238E27FC236}">
                <a16:creationId xmlns:a16="http://schemas.microsoft.com/office/drawing/2014/main" id="{0D766981-89AC-091F-705C-A5B58851941F}"/>
              </a:ext>
            </a:extLst>
          </p:cNvPr>
          <p:cNvSpPr>
            <a:spLocks noGrp="1"/>
          </p:cNvSpPr>
          <p:nvPr>
            <p:ph sz="half" idx="2"/>
          </p:nvPr>
        </p:nvSpPr>
        <p:spPr>
          <a:xfrm>
            <a:off x="8501974" y="2633472"/>
            <a:ext cx="3029034" cy="3952154"/>
          </a:xfrm>
        </p:spPr>
        <p:txBody>
          <a:bodyPr>
            <a:normAutofit fontScale="85000" lnSpcReduction="10000"/>
          </a:bodyPr>
          <a:lstStyle/>
          <a:p>
            <a:r>
              <a:rPr lang="en-GB" dirty="0"/>
              <a:t>Speak to your partner for a minute and sketch for two minutes. If you were painting a picture to show what Iain is interested in, what would yours show? The next slide shows you Iain’s idea.</a:t>
            </a:r>
          </a:p>
          <a:p>
            <a:r>
              <a:rPr lang="en-GB" dirty="0"/>
              <a:t>Digging deeper: at the end of the PPT, we look at a fourth painting that is asking some new questions.</a:t>
            </a:r>
          </a:p>
        </p:txBody>
      </p:sp>
    </p:spTree>
    <p:extLst>
      <p:ext uri="{BB962C8B-B14F-4D97-AF65-F5344CB8AC3E}">
        <p14:creationId xmlns:p14="http://schemas.microsoft.com/office/powerpoint/2010/main" val="279206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5936</Words>
  <Application>Microsoft Office PowerPoint</Application>
  <PresentationFormat>Widescreen</PresentationFormat>
  <Paragraphs>207</Paragraphs>
  <Slides>31</Slides>
  <Notes>27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Abadi</vt:lpstr>
      <vt:lpstr>Aptos</vt:lpstr>
      <vt:lpstr>Arial</vt:lpstr>
      <vt:lpstr>Calibri</vt:lpstr>
      <vt:lpstr>Futura PT Bold</vt:lpstr>
      <vt:lpstr>Grandview Display</vt:lpstr>
      <vt:lpstr>Neue Haas Grotesk Text Pro</vt:lpstr>
      <vt:lpstr>Trebuchet MS</vt:lpstr>
      <vt:lpstr>DashVTI</vt:lpstr>
      <vt:lpstr>Office Theme</vt:lpstr>
      <vt:lpstr>Searching for God Secondary Lesson 4 Asking life’s big questions, exploring answers from faith  and doubt.</vt:lpstr>
      <vt:lpstr>The Human Search: Aims  These lessons aim to enable learners to:  a. Think about art works that express big ideas. b. Develop broad minded and open-hearted responses to the ideas of others. c. Consider religious teachings about life’s big questions in depth for themselves. d. Respond creatively for themselves to spiritual learning in RE. </vt:lpstr>
      <vt:lpstr>The Human Search.  This particular lesson enables learners to: a. Think about art works that respond to some of life’s great questions.  b. Develop broad minded and open-hearted responses to some ideas about ‘life, the universe and everything’. c. Consider different answers to questions of origin (where do we come from?), values (what matters most?) and commitments (what do we want to change or preserve in the world?) and environment (how do we fit into the natural world?). d. Imagine their own responses to big questions of meaning.</vt:lpstr>
      <vt:lpstr>Searching for God?  Lesson 4 Big questions: where are we from? What truth is there in ancient stories? How shall we love the Earth?  Can we find paradise?  Will there be peace?  Why do so many people pray so much?    Secondary </vt:lpstr>
      <vt:lpstr>Big questions, big thinking.</vt:lpstr>
      <vt:lpstr>In the 2025 London Art exhibition ‘Cloud of Witnesses’ - 26 artists contributed some of their work.   They explored diversity of belief about God. It was an inter-faith project.  From different religions to no religion, they show us some creative ways of expressing ideas and beliefs about God. </vt:lpstr>
      <vt:lpstr>Fill up the big question mark</vt:lpstr>
      <vt:lpstr>PowerPoint Presentation</vt:lpstr>
      <vt:lpstr>Three works of art responding to big questions. In this lesson we will study three art works that engage with big questions:  you get the chance to think about how the artists are expressing meanings.</vt:lpstr>
      <vt:lpstr>PowerPoint Presentation</vt:lpstr>
      <vt:lpstr>Three works of art responding to big questions.  The second work of art in this lesson is by Amber Khokhar, and explores questions like these: are earth and heaven connected? Does nature show us what God is like? What should we do to safeguard our environment – and our own future?</vt:lpstr>
      <vt:lpstr>PowerPoint Presentation</vt:lpstr>
      <vt:lpstr>PowerPoint Presentation</vt:lpstr>
      <vt:lpstr>Art responding to big questions: Artwork Number 3.  The third work of art in this lesson is by Raji Salan. It’s not simple! It explores questions like these: where do we come from? Is humanity a creation, or an accident? Random, or made from love? What do ancient stories of creation and origin say – and mean? What makes ‘myths’ powerful today?</vt:lpstr>
      <vt:lpstr>PowerPoint Presentation</vt:lpstr>
      <vt:lpstr>PowerPoint Presentation</vt:lpstr>
      <vt:lpstr>PowerPoint Presentation</vt:lpstr>
      <vt:lpstr>Similarities and differences?</vt:lpstr>
      <vt:lpstr>Big questions! In this lesson you studied three works of art asking questions like:  Can we make peace?  How should we care for the earth?  Where do we come from?   To finish, review your learning and make some judgements.  Look at work by other young artists. </vt:lpstr>
      <vt:lpstr>PowerPoint Presentation</vt:lpstr>
      <vt:lpstr>PowerPoint Presentation</vt:lpstr>
      <vt:lpstr>Digging deeper:   This painting requires you to look with some maturity. Ivilina Kouneva painted ‘Umbilical Cord’ in 2020. Just think for a moment about your belly button – it is a point of connection to your mum, of course.  In this picture, the connection, or cord, is the plaited hair that links the two figures.  </vt:lpstr>
      <vt:lpstr>PowerPoint Presentation</vt:lpstr>
      <vt:lpstr>PowerPoint Presentation</vt:lpstr>
      <vt:lpstr>From your learning in this lesson, choose 5 or more of these prompts to complete your responses.</vt:lpstr>
      <vt:lpstr>Here are three examples of student reflections in art on ‘big questions’ See which you like the best.</vt:lpstr>
      <vt:lpstr>Must we argue?</vt:lpstr>
      <vt:lpstr>Reality and Hope: Is God Within? Meghan is 12. She explores the question: does the suffering of real life mean there is no God? </vt:lpstr>
      <vt:lpstr>Open Minds   Joshua, aged 13.</vt:lpstr>
      <vt:lpstr>Partnership</vt:lpstr>
      <vt:lpstr>Connections to the Catholic RE Directory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Lat Blaylock</dc:creator>
  <cp:lastModifiedBy>Fleur Dorrell</cp:lastModifiedBy>
  <cp:revision>29</cp:revision>
  <dcterms:created xsi:type="dcterms:W3CDTF">2025-04-24T14:32:16Z</dcterms:created>
  <dcterms:modified xsi:type="dcterms:W3CDTF">2026-05-01T10:57:20Z</dcterms:modified>
</cp:coreProperties>
</file>